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5" r:id="rId3"/>
  </p:sldMasterIdLst>
  <p:notesMasterIdLst>
    <p:notesMasterId r:id="rId104"/>
  </p:notesMasterIdLst>
  <p:sldIdLst>
    <p:sldId id="740" r:id="rId4"/>
    <p:sldId id="709" r:id="rId5"/>
    <p:sldId id="261" r:id="rId6"/>
    <p:sldId id="262" r:id="rId7"/>
    <p:sldId id="833" r:id="rId8"/>
    <p:sldId id="658" r:id="rId9"/>
    <p:sldId id="810" r:id="rId10"/>
    <p:sldId id="794" r:id="rId11"/>
    <p:sldId id="822" r:id="rId12"/>
    <p:sldId id="753" r:id="rId13"/>
    <p:sldId id="754" r:id="rId14"/>
    <p:sldId id="756" r:id="rId15"/>
    <p:sldId id="757" r:id="rId16"/>
    <p:sldId id="805" r:id="rId17"/>
    <p:sldId id="795" r:id="rId18"/>
    <p:sldId id="807" r:id="rId19"/>
    <p:sldId id="809" r:id="rId20"/>
    <p:sldId id="746" r:id="rId21"/>
    <p:sldId id="797" r:id="rId22"/>
    <p:sldId id="799" r:id="rId23"/>
    <p:sldId id="823" r:id="rId24"/>
    <p:sldId id="821" r:id="rId25"/>
    <p:sldId id="806" r:id="rId26"/>
    <p:sldId id="811" r:id="rId27"/>
    <p:sldId id="595" r:id="rId28"/>
    <p:sldId id="824" r:id="rId29"/>
    <p:sldId id="846" r:id="rId30"/>
    <p:sldId id="784" r:id="rId31"/>
    <p:sldId id="853" r:id="rId32"/>
    <p:sldId id="854" r:id="rId33"/>
    <p:sldId id="825" r:id="rId34"/>
    <p:sldId id="832" r:id="rId35"/>
    <p:sldId id="812" r:id="rId36"/>
    <p:sldId id="855" r:id="rId37"/>
    <p:sldId id="847" r:id="rId38"/>
    <p:sldId id="839" r:id="rId39"/>
    <p:sldId id="840" r:id="rId40"/>
    <p:sldId id="841" r:id="rId41"/>
    <p:sldId id="842" r:id="rId42"/>
    <p:sldId id="814" r:id="rId43"/>
    <p:sldId id="679" r:id="rId44"/>
    <p:sldId id="594" r:id="rId45"/>
    <p:sldId id="716" r:id="rId46"/>
    <p:sldId id="736" r:id="rId47"/>
    <p:sldId id="829" r:id="rId48"/>
    <p:sldId id="818" r:id="rId49"/>
    <p:sldId id="817" r:id="rId50"/>
    <p:sldId id="719" r:id="rId51"/>
    <p:sldId id="599" r:id="rId52"/>
    <p:sldId id="780" r:id="rId53"/>
    <p:sldId id="779" r:id="rId54"/>
    <p:sldId id="819" r:id="rId55"/>
    <p:sldId id="600" r:id="rId56"/>
    <p:sldId id="601" r:id="rId57"/>
    <p:sldId id="602" r:id="rId58"/>
    <p:sldId id="603" r:id="rId59"/>
    <p:sldId id="604" r:id="rId60"/>
    <p:sldId id="726" r:id="rId61"/>
    <p:sldId id="680" r:id="rId62"/>
    <p:sldId id="606" r:id="rId63"/>
    <p:sldId id="607" r:id="rId64"/>
    <p:sldId id="608" r:id="rId65"/>
    <p:sldId id="831" r:id="rId66"/>
    <p:sldId id="609" r:id="rId67"/>
    <p:sldId id="738" r:id="rId68"/>
    <p:sldId id="739" r:id="rId69"/>
    <p:sldId id="685" r:id="rId70"/>
    <p:sldId id="727" r:id="rId71"/>
    <p:sldId id="728" r:id="rId72"/>
    <p:sldId id="729" r:id="rId73"/>
    <p:sldId id="686" r:id="rId74"/>
    <p:sldId id="687" r:id="rId75"/>
    <p:sldId id="688" r:id="rId76"/>
    <p:sldId id="689" r:id="rId77"/>
    <p:sldId id="690" r:id="rId78"/>
    <p:sldId id="691" r:id="rId79"/>
    <p:sldId id="692" r:id="rId80"/>
    <p:sldId id="693" r:id="rId81"/>
    <p:sldId id="730" r:id="rId82"/>
    <p:sldId id="731" r:id="rId83"/>
    <p:sldId id="732" r:id="rId84"/>
    <p:sldId id="759" r:id="rId85"/>
    <p:sldId id="760" r:id="rId86"/>
    <p:sldId id="684" r:id="rId87"/>
    <p:sldId id="764" r:id="rId88"/>
    <p:sldId id="765" r:id="rId89"/>
    <p:sldId id="766" r:id="rId90"/>
    <p:sldId id="767" r:id="rId91"/>
    <p:sldId id="768" r:id="rId92"/>
    <p:sldId id="769" r:id="rId93"/>
    <p:sldId id="770" r:id="rId94"/>
    <p:sldId id="771" r:id="rId95"/>
    <p:sldId id="778" r:id="rId96"/>
    <p:sldId id="772" r:id="rId97"/>
    <p:sldId id="773" r:id="rId98"/>
    <p:sldId id="774" r:id="rId99"/>
    <p:sldId id="775" r:id="rId100"/>
    <p:sldId id="776" r:id="rId101"/>
    <p:sldId id="827" r:id="rId102"/>
    <p:sldId id="777"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45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fault"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DAC5"/>
    <a:srgbClr val="F7FDFF"/>
    <a:srgbClr val="F5EBFE"/>
    <a:srgbClr val="FFFFE7"/>
    <a:srgbClr val="FDF4F9"/>
    <a:srgbClr val="D4D2FE"/>
    <a:srgbClr val="D5DFF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56" autoAdjust="0"/>
    <p:restoredTop sz="95161" autoAdjust="0"/>
  </p:normalViewPr>
  <p:slideViewPr>
    <p:cSldViewPr snapToGrid="0">
      <p:cViewPr varScale="1">
        <p:scale>
          <a:sx n="126" d="100"/>
          <a:sy n="126" d="100"/>
        </p:scale>
        <p:origin x="1136" y="200"/>
      </p:cViewPr>
      <p:guideLst>
        <p:guide orient="horz" pos="2616"/>
        <p:guide pos="456"/>
      </p:guideLst>
    </p:cSldViewPr>
  </p:slideViewPr>
  <p:notesTextViewPr>
    <p:cViewPr>
      <p:scale>
        <a:sx n="100" d="100"/>
        <a:sy n="100" d="100"/>
      </p:scale>
      <p:origin x="0" y="0"/>
    </p:cViewPr>
  </p:notesTextViewPr>
  <p:sorterViewPr>
    <p:cViewPr>
      <p:scale>
        <a:sx n="140" d="100"/>
        <a:sy n="140" d="100"/>
      </p:scale>
      <p:origin x="0" y="0"/>
    </p:cViewPr>
  </p:sorterViewPr>
  <p:notesViewPr>
    <p:cSldViewPr snapToGrid="0" showGuides="1">
      <p:cViewPr varScale="1">
        <p:scale>
          <a:sx n="72" d="100"/>
          <a:sy n="72" d="100"/>
        </p:scale>
        <p:origin x="311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notesMaster" Target="notesMasters/notesMaster1.xml"/><Relationship Id="rId105" Type="http://schemas.openxmlformats.org/officeDocument/2006/relationships/commentAuthors" Target="commentAuthors.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4" Type="http://schemas.openxmlformats.org/officeDocument/2006/relationships/chartUserShapes" Target="../drawings/drawing3.xml"/><Relationship Id="rId1" Type="http://schemas.microsoft.com/office/2011/relationships/chartStyle" Target="style3.xml"/><Relationship Id="rId2" Type="http://schemas.microsoft.com/office/2011/relationships/chartColorStyle" Target="colors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1729125575279"/>
          <c:y val="0.0350076103500761"/>
          <c:w val="0.923241288625904"/>
          <c:h val="0.85806697108067"/>
        </c:manualLayout>
      </c:layout>
      <c:scatterChart>
        <c:scatterStyle val="lineMarker"/>
        <c:varyColors val="0"/>
        <c:ser>
          <c:idx val="0"/>
          <c:order val="0"/>
          <c:spPr>
            <a:ln w="31750" cap="rnd">
              <a:noFill/>
              <a:round/>
            </a:ln>
            <a:effectLst/>
          </c:spPr>
          <c:marker>
            <c:symbol val="circle"/>
            <c:size val="5"/>
            <c:spPr>
              <a:solidFill>
                <a:schemeClr val="accent1"/>
              </a:solidFill>
              <a:ln w="9525">
                <a:solidFill>
                  <a:schemeClr val="accent1"/>
                </a:solidFill>
              </a:ln>
              <a:effectLst/>
            </c:spPr>
          </c:marker>
          <c:xVal>
            <c:numRef>
              <c:f>Sheet1!$H$4:$H$22</c:f>
              <c:numCache>
                <c:formatCode>General</c:formatCode>
                <c:ptCount val="19"/>
                <c:pt idx="0">
                  <c:v>1997.0</c:v>
                </c:pt>
                <c:pt idx="1">
                  <c:v>1998.0</c:v>
                </c:pt>
                <c:pt idx="2">
                  <c:v>1999.0</c:v>
                </c:pt>
                <c:pt idx="3">
                  <c:v>2000.0</c:v>
                </c:pt>
                <c:pt idx="4">
                  <c:v>2001.0</c:v>
                </c:pt>
                <c:pt idx="5">
                  <c:v>2002.0</c:v>
                </c:pt>
                <c:pt idx="6">
                  <c:v>2003.0</c:v>
                </c:pt>
                <c:pt idx="7">
                  <c:v>2004.0</c:v>
                </c:pt>
                <c:pt idx="8">
                  <c:v>2005.0</c:v>
                </c:pt>
                <c:pt idx="9">
                  <c:v>2006.0</c:v>
                </c:pt>
                <c:pt idx="10">
                  <c:v>2007.0</c:v>
                </c:pt>
                <c:pt idx="11">
                  <c:v>2008.0</c:v>
                </c:pt>
                <c:pt idx="12">
                  <c:v>2009.0</c:v>
                </c:pt>
                <c:pt idx="13">
                  <c:v>2010.0</c:v>
                </c:pt>
                <c:pt idx="14">
                  <c:v>2011.0</c:v>
                </c:pt>
                <c:pt idx="15">
                  <c:v>2012.0</c:v>
                </c:pt>
                <c:pt idx="16">
                  <c:v>2013.0</c:v>
                </c:pt>
                <c:pt idx="17">
                  <c:v>2014.0</c:v>
                </c:pt>
                <c:pt idx="18">
                  <c:v>2015.0</c:v>
                </c:pt>
              </c:numCache>
            </c:numRef>
          </c:xVal>
          <c:yVal>
            <c:numRef>
              <c:f>Sheet1!$I$4:$I$22</c:f>
              <c:numCache>
                <c:formatCode>General</c:formatCode>
                <c:ptCount val="19"/>
                <c:pt idx="0">
                  <c:v>40.0</c:v>
                </c:pt>
                <c:pt idx="1">
                  <c:v>44.0</c:v>
                </c:pt>
                <c:pt idx="2">
                  <c:v>46.0</c:v>
                </c:pt>
                <c:pt idx="3">
                  <c:v>61.0</c:v>
                </c:pt>
                <c:pt idx="5">
                  <c:v>59.0</c:v>
                </c:pt>
                <c:pt idx="8">
                  <c:v>117.0</c:v>
                </c:pt>
                <c:pt idx="11">
                  <c:v>151.0</c:v>
                </c:pt>
                <c:pt idx="14">
                  <c:v>160.0</c:v>
                </c:pt>
                <c:pt idx="16">
                  <c:v>248.0</c:v>
                </c:pt>
                <c:pt idx="18">
                  <c:v>303.0</c:v>
                </c:pt>
              </c:numCache>
            </c:numRef>
          </c:yVal>
          <c:smooth val="0"/>
        </c:ser>
        <c:dLbls>
          <c:showLegendKey val="0"/>
          <c:showVal val="0"/>
          <c:showCatName val="0"/>
          <c:showSerName val="0"/>
          <c:showPercent val="0"/>
          <c:showBubbleSize val="0"/>
        </c:dLbls>
        <c:axId val="-410470672"/>
        <c:axId val="-452269392"/>
      </c:scatterChart>
      <c:valAx>
        <c:axId val="-4104706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52269392"/>
        <c:crosses val="autoZero"/>
        <c:crossBetween val="midCat"/>
      </c:valAx>
      <c:valAx>
        <c:axId val="-452269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104706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1729125575279"/>
          <c:y val="0.0350076103500761"/>
          <c:w val="0.923241288625904"/>
          <c:h val="0.85806697108067"/>
        </c:manualLayout>
      </c:layout>
      <c:scatterChart>
        <c:scatterStyle val="lineMarker"/>
        <c:varyColors val="0"/>
        <c:ser>
          <c:idx val="0"/>
          <c:order val="0"/>
          <c:spPr>
            <a:ln w="31750" cap="rnd">
              <a:noFill/>
              <a:round/>
            </a:ln>
            <a:effectLst/>
          </c:spPr>
          <c:marker>
            <c:symbol val="circle"/>
            <c:size val="5"/>
            <c:spPr>
              <a:solidFill>
                <a:schemeClr val="accent1"/>
              </a:solidFill>
              <a:ln w="9525">
                <a:solidFill>
                  <a:schemeClr val="accent1"/>
                </a:solidFill>
              </a:ln>
              <a:effectLst/>
            </c:spPr>
          </c:marker>
          <c:xVal>
            <c:numRef>
              <c:f>Sheet1!$H$4:$H$22</c:f>
              <c:numCache>
                <c:formatCode>General</c:formatCode>
                <c:ptCount val="19"/>
                <c:pt idx="0">
                  <c:v>1997.0</c:v>
                </c:pt>
                <c:pt idx="1">
                  <c:v>1998.0</c:v>
                </c:pt>
                <c:pt idx="2">
                  <c:v>1999.0</c:v>
                </c:pt>
                <c:pt idx="3">
                  <c:v>2000.0</c:v>
                </c:pt>
                <c:pt idx="4">
                  <c:v>2001.0</c:v>
                </c:pt>
                <c:pt idx="5">
                  <c:v>2002.0</c:v>
                </c:pt>
                <c:pt idx="6">
                  <c:v>2003.0</c:v>
                </c:pt>
                <c:pt idx="7">
                  <c:v>2004.0</c:v>
                </c:pt>
                <c:pt idx="8">
                  <c:v>2005.0</c:v>
                </c:pt>
                <c:pt idx="9">
                  <c:v>2006.0</c:v>
                </c:pt>
                <c:pt idx="10">
                  <c:v>2007.0</c:v>
                </c:pt>
                <c:pt idx="11">
                  <c:v>2008.0</c:v>
                </c:pt>
                <c:pt idx="12">
                  <c:v>2009.0</c:v>
                </c:pt>
                <c:pt idx="13">
                  <c:v>2010.0</c:v>
                </c:pt>
                <c:pt idx="14">
                  <c:v>2011.0</c:v>
                </c:pt>
                <c:pt idx="15">
                  <c:v>2012.0</c:v>
                </c:pt>
                <c:pt idx="16">
                  <c:v>2013.0</c:v>
                </c:pt>
                <c:pt idx="17">
                  <c:v>2014.0</c:v>
                </c:pt>
                <c:pt idx="18">
                  <c:v>2015.0</c:v>
                </c:pt>
              </c:numCache>
            </c:numRef>
          </c:xVal>
          <c:yVal>
            <c:numRef>
              <c:f>Sheet1!$I$4:$I$22</c:f>
              <c:numCache>
                <c:formatCode>General</c:formatCode>
                <c:ptCount val="19"/>
                <c:pt idx="0">
                  <c:v>40.0</c:v>
                </c:pt>
                <c:pt idx="1">
                  <c:v>44.0</c:v>
                </c:pt>
                <c:pt idx="2">
                  <c:v>46.0</c:v>
                </c:pt>
                <c:pt idx="3">
                  <c:v>61.0</c:v>
                </c:pt>
                <c:pt idx="5">
                  <c:v>59.0</c:v>
                </c:pt>
                <c:pt idx="8">
                  <c:v>117.0</c:v>
                </c:pt>
                <c:pt idx="11">
                  <c:v>151.0</c:v>
                </c:pt>
                <c:pt idx="14">
                  <c:v>160.0</c:v>
                </c:pt>
                <c:pt idx="16">
                  <c:v>248.0</c:v>
                </c:pt>
                <c:pt idx="18">
                  <c:v>303.0</c:v>
                </c:pt>
              </c:numCache>
            </c:numRef>
          </c:yVal>
          <c:smooth val="0"/>
        </c:ser>
        <c:dLbls>
          <c:showLegendKey val="0"/>
          <c:showVal val="0"/>
          <c:showCatName val="0"/>
          <c:showSerName val="0"/>
          <c:showPercent val="0"/>
          <c:showBubbleSize val="0"/>
        </c:dLbls>
        <c:axId val="-406711216"/>
        <c:axId val="-406708512"/>
      </c:scatterChart>
      <c:valAx>
        <c:axId val="-4067112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6708512"/>
        <c:crosses val="autoZero"/>
        <c:crossBetween val="midCat"/>
      </c:valAx>
      <c:valAx>
        <c:axId val="-406708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067112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1729125575279"/>
          <c:y val="0.0350076103500761"/>
          <c:w val="0.923241288625904"/>
          <c:h val="0.85806697108067"/>
        </c:manualLayout>
      </c:layout>
      <c:scatterChart>
        <c:scatterStyle val="lineMarker"/>
        <c:varyColors val="0"/>
        <c:ser>
          <c:idx val="0"/>
          <c:order val="0"/>
          <c:spPr>
            <a:ln w="31750" cap="rnd">
              <a:noFill/>
              <a:round/>
            </a:ln>
            <a:effectLst/>
          </c:spPr>
          <c:marker>
            <c:symbol val="circle"/>
            <c:size val="5"/>
            <c:spPr>
              <a:solidFill>
                <a:schemeClr val="accent1"/>
              </a:solidFill>
              <a:ln w="9525">
                <a:solidFill>
                  <a:schemeClr val="accent1"/>
                </a:solidFill>
              </a:ln>
              <a:effectLst/>
            </c:spPr>
          </c:marker>
          <c:xVal>
            <c:numRef>
              <c:f>Sheet1!$H$4:$H$22</c:f>
              <c:numCache>
                <c:formatCode>General</c:formatCode>
                <c:ptCount val="19"/>
                <c:pt idx="0">
                  <c:v>1997.0</c:v>
                </c:pt>
                <c:pt idx="1">
                  <c:v>1998.0</c:v>
                </c:pt>
                <c:pt idx="2">
                  <c:v>1999.0</c:v>
                </c:pt>
                <c:pt idx="3">
                  <c:v>2000.0</c:v>
                </c:pt>
                <c:pt idx="4">
                  <c:v>2001.0</c:v>
                </c:pt>
                <c:pt idx="5">
                  <c:v>2002.0</c:v>
                </c:pt>
                <c:pt idx="6">
                  <c:v>2003.0</c:v>
                </c:pt>
                <c:pt idx="7">
                  <c:v>2004.0</c:v>
                </c:pt>
                <c:pt idx="8">
                  <c:v>2005.0</c:v>
                </c:pt>
                <c:pt idx="9">
                  <c:v>2006.0</c:v>
                </c:pt>
                <c:pt idx="10">
                  <c:v>2007.0</c:v>
                </c:pt>
                <c:pt idx="11">
                  <c:v>2008.0</c:v>
                </c:pt>
                <c:pt idx="12">
                  <c:v>2009.0</c:v>
                </c:pt>
                <c:pt idx="13">
                  <c:v>2010.0</c:v>
                </c:pt>
                <c:pt idx="14">
                  <c:v>2011.0</c:v>
                </c:pt>
                <c:pt idx="15">
                  <c:v>2012.0</c:v>
                </c:pt>
                <c:pt idx="16">
                  <c:v>2013.0</c:v>
                </c:pt>
                <c:pt idx="17">
                  <c:v>2014.0</c:v>
                </c:pt>
                <c:pt idx="18">
                  <c:v>2015.0</c:v>
                </c:pt>
              </c:numCache>
            </c:numRef>
          </c:xVal>
          <c:yVal>
            <c:numRef>
              <c:f>Sheet1!$I$4:$I$22</c:f>
              <c:numCache>
                <c:formatCode>General</c:formatCode>
                <c:ptCount val="19"/>
                <c:pt idx="0">
                  <c:v>40.0</c:v>
                </c:pt>
                <c:pt idx="1">
                  <c:v>44.0</c:v>
                </c:pt>
                <c:pt idx="2">
                  <c:v>46.0</c:v>
                </c:pt>
                <c:pt idx="3">
                  <c:v>61.0</c:v>
                </c:pt>
                <c:pt idx="5">
                  <c:v>59.0</c:v>
                </c:pt>
                <c:pt idx="8">
                  <c:v>117.0</c:v>
                </c:pt>
                <c:pt idx="11">
                  <c:v>151.0</c:v>
                </c:pt>
                <c:pt idx="14">
                  <c:v>160.0</c:v>
                </c:pt>
                <c:pt idx="16">
                  <c:v>248.0</c:v>
                </c:pt>
                <c:pt idx="18">
                  <c:v>303.0</c:v>
                </c:pt>
              </c:numCache>
            </c:numRef>
          </c:yVal>
          <c:smooth val="0"/>
        </c:ser>
        <c:dLbls>
          <c:showLegendKey val="0"/>
          <c:showVal val="0"/>
          <c:showCatName val="0"/>
          <c:showSerName val="0"/>
          <c:showPercent val="0"/>
          <c:showBubbleSize val="0"/>
        </c:dLbls>
        <c:axId val="-408315840"/>
        <c:axId val="-408314480"/>
      </c:scatterChart>
      <c:valAx>
        <c:axId val="-4083158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8314480"/>
        <c:crosses val="autoZero"/>
        <c:crossBetween val="midCat"/>
      </c:valAx>
      <c:valAx>
        <c:axId val="-40831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083158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0.43378</cdr:x>
      <cdr:y>0.49934</cdr:y>
    </cdr:from>
    <cdr:to>
      <cdr:x>0.49417</cdr:x>
      <cdr:y>0.59156</cdr:y>
    </cdr:to>
    <cdr:sp macro="" textlink="">
      <cdr:nvSpPr>
        <cdr:cNvPr id="2" name="TextBox 1"/>
        <cdr:cNvSpPr txBox="1"/>
      </cdr:nvSpPr>
      <cdr:spPr>
        <a:xfrm xmlns:a="http://schemas.openxmlformats.org/drawingml/2006/main">
          <a:off x="3401266" y="166659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smtClean="0"/>
            <a:t>2.5</a:t>
          </a:r>
          <a:endParaRPr lang="en-US" sz="1400" dirty="0"/>
        </a:p>
      </cdr:txBody>
    </cdr:sp>
  </cdr:relSizeAnchor>
  <cdr:relSizeAnchor xmlns:cdr="http://schemas.openxmlformats.org/drawingml/2006/chartDrawing">
    <cdr:from>
      <cdr:x>0.29298</cdr:x>
      <cdr:y>0.64822</cdr:y>
    </cdr:from>
    <cdr:to>
      <cdr:x>0.35337</cdr:x>
      <cdr:y>0.74044</cdr:y>
    </cdr:to>
    <cdr:sp macro="" textlink="">
      <cdr:nvSpPr>
        <cdr:cNvPr id="3" name="TextBox 2"/>
        <cdr:cNvSpPr txBox="1"/>
      </cdr:nvSpPr>
      <cdr:spPr>
        <a:xfrm xmlns:a="http://schemas.openxmlformats.org/drawingml/2006/main">
          <a:off x="2297251" y="2163478"/>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2.0</a:t>
          </a:r>
          <a:endParaRPr lang="en-US" sz="1400" dirty="0"/>
        </a:p>
      </cdr:txBody>
    </cdr:sp>
  </cdr:relSizeAnchor>
  <cdr:relSizeAnchor xmlns:cdr="http://schemas.openxmlformats.org/drawingml/2006/chartDrawing">
    <cdr:from>
      <cdr:x>0.20403</cdr:x>
      <cdr:y>0.63002</cdr:y>
    </cdr:from>
    <cdr:to>
      <cdr:x>0.26441</cdr:x>
      <cdr:y>0.72224</cdr:y>
    </cdr:to>
    <cdr:sp macro="" textlink="">
      <cdr:nvSpPr>
        <cdr:cNvPr id="4" name="TextBox 3"/>
        <cdr:cNvSpPr txBox="1"/>
      </cdr:nvSpPr>
      <cdr:spPr>
        <a:xfrm xmlns:a="http://schemas.openxmlformats.org/drawingml/2006/main">
          <a:off x="1599757" y="210274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2.0</a:t>
          </a:r>
          <a:endParaRPr lang="en-US" sz="1400" dirty="0"/>
        </a:p>
      </cdr:txBody>
    </cdr:sp>
  </cdr:relSizeAnchor>
  <cdr:relSizeAnchor xmlns:cdr="http://schemas.openxmlformats.org/drawingml/2006/chartDrawing">
    <cdr:from>
      <cdr:x>0.06318</cdr:x>
      <cdr:y>0.68646</cdr:y>
    </cdr:from>
    <cdr:to>
      <cdr:x>0.12357</cdr:x>
      <cdr:y>0.77868</cdr:y>
    </cdr:to>
    <cdr:sp macro="" textlink="">
      <cdr:nvSpPr>
        <cdr:cNvPr id="5" name="TextBox 4"/>
        <cdr:cNvSpPr txBox="1"/>
      </cdr:nvSpPr>
      <cdr:spPr>
        <a:xfrm xmlns:a="http://schemas.openxmlformats.org/drawingml/2006/main">
          <a:off x="495389" y="229111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1.0</a:t>
          </a:r>
          <a:endParaRPr lang="en-US" sz="1400" dirty="0"/>
        </a:p>
      </cdr:txBody>
    </cdr:sp>
  </cdr:relSizeAnchor>
  <cdr:relSizeAnchor xmlns:cdr="http://schemas.openxmlformats.org/drawingml/2006/chartDrawing">
    <cdr:from>
      <cdr:x>0.11115</cdr:x>
      <cdr:y>0.67133</cdr:y>
    </cdr:from>
    <cdr:to>
      <cdr:x>0.17153</cdr:x>
      <cdr:y>0.76355</cdr:y>
    </cdr:to>
    <cdr:sp macro="" textlink="">
      <cdr:nvSpPr>
        <cdr:cNvPr id="6" name="TextBox 5"/>
        <cdr:cNvSpPr txBox="1"/>
      </cdr:nvSpPr>
      <cdr:spPr>
        <a:xfrm xmlns:a="http://schemas.openxmlformats.org/drawingml/2006/main">
          <a:off x="871495" y="2240616"/>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1.0</a:t>
          </a:r>
          <a:endParaRPr lang="en-US" sz="1400" dirty="0"/>
        </a:p>
      </cdr:txBody>
    </cdr:sp>
  </cdr:relSizeAnchor>
  <cdr:relSizeAnchor xmlns:cdr="http://schemas.openxmlformats.org/drawingml/2006/chartDrawing">
    <cdr:from>
      <cdr:x>0.15956</cdr:x>
      <cdr:y>0.66478</cdr:y>
    </cdr:from>
    <cdr:to>
      <cdr:x>0.21995</cdr:x>
      <cdr:y>0.757</cdr:y>
    </cdr:to>
    <cdr:sp macro="" textlink="">
      <cdr:nvSpPr>
        <cdr:cNvPr id="7" name="TextBox 6"/>
        <cdr:cNvSpPr txBox="1"/>
      </cdr:nvSpPr>
      <cdr:spPr>
        <a:xfrm xmlns:a="http://schemas.openxmlformats.org/drawingml/2006/main">
          <a:off x="1251097" y="2218740"/>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1.1</a:t>
          </a:r>
          <a:endParaRPr lang="en-US" sz="1400" dirty="0"/>
        </a:p>
      </cdr:txBody>
    </cdr:sp>
  </cdr:relSizeAnchor>
</c:userShapes>
</file>

<file path=ppt/drawings/drawing2.xml><?xml version="1.0" encoding="utf-8"?>
<c:userShapes xmlns:c="http://schemas.openxmlformats.org/drawingml/2006/chart">
  <cdr:relSizeAnchor xmlns:cdr="http://schemas.openxmlformats.org/drawingml/2006/chartDrawing">
    <cdr:from>
      <cdr:x>0.43378</cdr:x>
      <cdr:y>0.49934</cdr:y>
    </cdr:from>
    <cdr:to>
      <cdr:x>0.49417</cdr:x>
      <cdr:y>0.59156</cdr:y>
    </cdr:to>
    <cdr:sp macro="" textlink="">
      <cdr:nvSpPr>
        <cdr:cNvPr id="2" name="TextBox 1"/>
        <cdr:cNvSpPr txBox="1"/>
      </cdr:nvSpPr>
      <cdr:spPr>
        <a:xfrm xmlns:a="http://schemas.openxmlformats.org/drawingml/2006/main">
          <a:off x="3401266" y="166659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smtClean="0"/>
            <a:t>2.5</a:t>
          </a:r>
          <a:endParaRPr lang="en-US" sz="1400" dirty="0"/>
        </a:p>
      </cdr:txBody>
    </cdr:sp>
  </cdr:relSizeAnchor>
  <cdr:relSizeAnchor xmlns:cdr="http://schemas.openxmlformats.org/drawingml/2006/chartDrawing">
    <cdr:from>
      <cdr:x>0.29298</cdr:x>
      <cdr:y>0.64822</cdr:y>
    </cdr:from>
    <cdr:to>
      <cdr:x>0.35337</cdr:x>
      <cdr:y>0.74044</cdr:y>
    </cdr:to>
    <cdr:sp macro="" textlink="">
      <cdr:nvSpPr>
        <cdr:cNvPr id="3" name="TextBox 2"/>
        <cdr:cNvSpPr txBox="1"/>
      </cdr:nvSpPr>
      <cdr:spPr>
        <a:xfrm xmlns:a="http://schemas.openxmlformats.org/drawingml/2006/main">
          <a:off x="2297251" y="2163478"/>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2.0</a:t>
          </a:r>
          <a:endParaRPr lang="en-US" sz="1400" dirty="0"/>
        </a:p>
      </cdr:txBody>
    </cdr:sp>
  </cdr:relSizeAnchor>
  <cdr:relSizeAnchor xmlns:cdr="http://schemas.openxmlformats.org/drawingml/2006/chartDrawing">
    <cdr:from>
      <cdr:x>0.20403</cdr:x>
      <cdr:y>0.63002</cdr:y>
    </cdr:from>
    <cdr:to>
      <cdr:x>0.26441</cdr:x>
      <cdr:y>0.72224</cdr:y>
    </cdr:to>
    <cdr:sp macro="" textlink="">
      <cdr:nvSpPr>
        <cdr:cNvPr id="4" name="TextBox 3"/>
        <cdr:cNvSpPr txBox="1"/>
      </cdr:nvSpPr>
      <cdr:spPr>
        <a:xfrm xmlns:a="http://schemas.openxmlformats.org/drawingml/2006/main">
          <a:off x="1599757" y="210274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2.0</a:t>
          </a:r>
          <a:endParaRPr lang="en-US" sz="1400" dirty="0"/>
        </a:p>
      </cdr:txBody>
    </cdr:sp>
  </cdr:relSizeAnchor>
  <cdr:relSizeAnchor xmlns:cdr="http://schemas.openxmlformats.org/drawingml/2006/chartDrawing">
    <cdr:from>
      <cdr:x>0.06318</cdr:x>
      <cdr:y>0.68646</cdr:y>
    </cdr:from>
    <cdr:to>
      <cdr:x>0.12357</cdr:x>
      <cdr:y>0.77868</cdr:y>
    </cdr:to>
    <cdr:sp macro="" textlink="">
      <cdr:nvSpPr>
        <cdr:cNvPr id="5" name="TextBox 4"/>
        <cdr:cNvSpPr txBox="1"/>
      </cdr:nvSpPr>
      <cdr:spPr>
        <a:xfrm xmlns:a="http://schemas.openxmlformats.org/drawingml/2006/main">
          <a:off x="495389" y="229111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1.0</a:t>
          </a:r>
          <a:endParaRPr lang="en-US" sz="1400" dirty="0"/>
        </a:p>
      </cdr:txBody>
    </cdr:sp>
  </cdr:relSizeAnchor>
  <cdr:relSizeAnchor xmlns:cdr="http://schemas.openxmlformats.org/drawingml/2006/chartDrawing">
    <cdr:from>
      <cdr:x>0.11115</cdr:x>
      <cdr:y>0.67133</cdr:y>
    </cdr:from>
    <cdr:to>
      <cdr:x>0.17153</cdr:x>
      <cdr:y>0.76355</cdr:y>
    </cdr:to>
    <cdr:sp macro="" textlink="">
      <cdr:nvSpPr>
        <cdr:cNvPr id="6" name="TextBox 5"/>
        <cdr:cNvSpPr txBox="1"/>
      </cdr:nvSpPr>
      <cdr:spPr>
        <a:xfrm xmlns:a="http://schemas.openxmlformats.org/drawingml/2006/main">
          <a:off x="871495" y="2240616"/>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1.0</a:t>
          </a:r>
          <a:endParaRPr lang="en-US" sz="1400" dirty="0"/>
        </a:p>
      </cdr:txBody>
    </cdr:sp>
  </cdr:relSizeAnchor>
  <cdr:relSizeAnchor xmlns:cdr="http://schemas.openxmlformats.org/drawingml/2006/chartDrawing">
    <cdr:from>
      <cdr:x>0.15956</cdr:x>
      <cdr:y>0.66478</cdr:y>
    </cdr:from>
    <cdr:to>
      <cdr:x>0.21995</cdr:x>
      <cdr:y>0.757</cdr:y>
    </cdr:to>
    <cdr:sp macro="" textlink="">
      <cdr:nvSpPr>
        <cdr:cNvPr id="7" name="TextBox 6"/>
        <cdr:cNvSpPr txBox="1"/>
      </cdr:nvSpPr>
      <cdr:spPr>
        <a:xfrm xmlns:a="http://schemas.openxmlformats.org/drawingml/2006/main">
          <a:off x="1251097" y="2218740"/>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1.1</a:t>
          </a:r>
          <a:endParaRPr lang="en-US" sz="1400" dirty="0"/>
        </a:p>
      </cdr:txBody>
    </cdr:sp>
  </cdr:relSizeAnchor>
</c:userShapes>
</file>

<file path=ppt/drawings/drawing3.xml><?xml version="1.0" encoding="utf-8"?>
<c:userShapes xmlns:c="http://schemas.openxmlformats.org/drawingml/2006/chart">
  <cdr:relSizeAnchor xmlns:cdr="http://schemas.openxmlformats.org/drawingml/2006/chartDrawing">
    <cdr:from>
      <cdr:x>0.43378</cdr:x>
      <cdr:y>0.49934</cdr:y>
    </cdr:from>
    <cdr:to>
      <cdr:x>0.49417</cdr:x>
      <cdr:y>0.59156</cdr:y>
    </cdr:to>
    <cdr:sp macro="" textlink="">
      <cdr:nvSpPr>
        <cdr:cNvPr id="2" name="TextBox 1"/>
        <cdr:cNvSpPr txBox="1"/>
      </cdr:nvSpPr>
      <cdr:spPr>
        <a:xfrm xmlns:a="http://schemas.openxmlformats.org/drawingml/2006/main">
          <a:off x="3401266" y="166659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smtClean="0"/>
            <a:t>2.5</a:t>
          </a:r>
          <a:endParaRPr lang="en-US" sz="1400" dirty="0"/>
        </a:p>
      </cdr:txBody>
    </cdr:sp>
  </cdr:relSizeAnchor>
  <cdr:relSizeAnchor xmlns:cdr="http://schemas.openxmlformats.org/drawingml/2006/chartDrawing">
    <cdr:from>
      <cdr:x>0.29298</cdr:x>
      <cdr:y>0.64822</cdr:y>
    </cdr:from>
    <cdr:to>
      <cdr:x>0.35337</cdr:x>
      <cdr:y>0.74044</cdr:y>
    </cdr:to>
    <cdr:sp macro="" textlink="">
      <cdr:nvSpPr>
        <cdr:cNvPr id="3" name="TextBox 2"/>
        <cdr:cNvSpPr txBox="1"/>
      </cdr:nvSpPr>
      <cdr:spPr>
        <a:xfrm xmlns:a="http://schemas.openxmlformats.org/drawingml/2006/main">
          <a:off x="2297251" y="2163478"/>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2.0</a:t>
          </a:r>
          <a:endParaRPr lang="en-US" sz="1400" dirty="0"/>
        </a:p>
      </cdr:txBody>
    </cdr:sp>
  </cdr:relSizeAnchor>
  <cdr:relSizeAnchor xmlns:cdr="http://schemas.openxmlformats.org/drawingml/2006/chartDrawing">
    <cdr:from>
      <cdr:x>0.20403</cdr:x>
      <cdr:y>0.63002</cdr:y>
    </cdr:from>
    <cdr:to>
      <cdr:x>0.26441</cdr:x>
      <cdr:y>0.72224</cdr:y>
    </cdr:to>
    <cdr:sp macro="" textlink="">
      <cdr:nvSpPr>
        <cdr:cNvPr id="4" name="TextBox 3"/>
        <cdr:cNvSpPr txBox="1"/>
      </cdr:nvSpPr>
      <cdr:spPr>
        <a:xfrm xmlns:a="http://schemas.openxmlformats.org/drawingml/2006/main">
          <a:off x="1599757" y="210274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2.0</a:t>
          </a:r>
          <a:endParaRPr lang="en-US" sz="1400" dirty="0"/>
        </a:p>
      </cdr:txBody>
    </cdr:sp>
  </cdr:relSizeAnchor>
  <cdr:relSizeAnchor xmlns:cdr="http://schemas.openxmlformats.org/drawingml/2006/chartDrawing">
    <cdr:from>
      <cdr:x>0.06318</cdr:x>
      <cdr:y>0.68646</cdr:y>
    </cdr:from>
    <cdr:to>
      <cdr:x>0.12357</cdr:x>
      <cdr:y>0.77868</cdr:y>
    </cdr:to>
    <cdr:sp macro="" textlink="">
      <cdr:nvSpPr>
        <cdr:cNvPr id="5" name="TextBox 4"/>
        <cdr:cNvSpPr txBox="1"/>
      </cdr:nvSpPr>
      <cdr:spPr>
        <a:xfrm xmlns:a="http://schemas.openxmlformats.org/drawingml/2006/main">
          <a:off x="495389" y="229111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1.0</a:t>
          </a:r>
          <a:endParaRPr lang="en-US" sz="1400" dirty="0"/>
        </a:p>
      </cdr:txBody>
    </cdr:sp>
  </cdr:relSizeAnchor>
  <cdr:relSizeAnchor xmlns:cdr="http://schemas.openxmlformats.org/drawingml/2006/chartDrawing">
    <cdr:from>
      <cdr:x>0.11115</cdr:x>
      <cdr:y>0.67133</cdr:y>
    </cdr:from>
    <cdr:to>
      <cdr:x>0.17153</cdr:x>
      <cdr:y>0.76355</cdr:y>
    </cdr:to>
    <cdr:sp macro="" textlink="">
      <cdr:nvSpPr>
        <cdr:cNvPr id="6" name="TextBox 5"/>
        <cdr:cNvSpPr txBox="1"/>
      </cdr:nvSpPr>
      <cdr:spPr>
        <a:xfrm xmlns:a="http://schemas.openxmlformats.org/drawingml/2006/main">
          <a:off x="871495" y="2240616"/>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1.0</a:t>
          </a:r>
          <a:endParaRPr lang="en-US" sz="1400" dirty="0"/>
        </a:p>
      </cdr:txBody>
    </cdr:sp>
  </cdr:relSizeAnchor>
  <cdr:relSizeAnchor xmlns:cdr="http://schemas.openxmlformats.org/drawingml/2006/chartDrawing">
    <cdr:from>
      <cdr:x>0.15956</cdr:x>
      <cdr:y>0.66478</cdr:y>
    </cdr:from>
    <cdr:to>
      <cdr:x>0.21995</cdr:x>
      <cdr:y>0.757</cdr:y>
    </cdr:to>
    <cdr:sp macro="" textlink="">
      <cdr:nvSpPr>
        <cdr:cNvPr id="7" name="TextBox 6"/>
        <cdr:cNvSpPr txBox="1"/>
      </cdr:nvSpPr>
      <cdr:spPr>
        <a:xfrm xmlns:a="http://schemas.openxmlformats.org/drawingml/2006/main">
          <a:off x="1251097" y="2218740"/>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1.1</a:t>
          </a:r>
          <a:endParaRPr lang="en-US" sz="1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365921-CC47-4293-AE80-EE9BD463B02F}" type="datetimeFigureOut">
              <a:rPr lang="en-US" smtClean="0"/>
              <a:t>11/10/17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7C3B6-920A-40C7-8F23-5F4F141CE80D}" type="slidenum">
              <a:rPr lang="en-US" smtClean="0"/>
              <a:t>‹#›</a:t>
            </a:fld>
            <a:endParaRPr lang="en-US"/>
          </a:p>
        </p:txBody>
      </p:sp>
    </p:spTree>
    <p:extLst>
      <p:ext uri="{BB962C8B-B14F-4D97-AF65-F5344CB8AC3E}">
        <p14:creationId xmlns:p14="http://schemas.microsoft.com/office/powerpoint/2010/main" val="94653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ln cap="flat"/>
        </p:spPr>
      </p:sp>
      <p:sp>
        <p:nvSpPr>
          <p:cNvPr id="198659"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3903128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158137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196529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6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30</a:t>
            </a:fld>
            <a:endParaRPr lang="en-US"/>
          </a:p>
        </p:txBody>
      </p:sp>
    </p:spTree>
    <p:extLst>
      <p:ext uri="{BB962C8B-B14F-4D97-AF65-F5344CB8AC3E}">
        <p14:creationId xmlns:p14="http://schemas.microsoft.com/office/powerpoint/2010/main" val="170495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xfrm>
            <a:off x="2971800" y="549275"/>
            <a:ext cx="3657600" cy="2743200"/>
          </a:xfrm>
          <a:ln/>
        </p:spPr>
      </p:sp>
      <p:sp>
        <p:nvSpPr>
          <p:cNvPr id="206851"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1294729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48</a:t>
            </a:fld>
            <a:endParaRPr lang="en-US"/>
          </a:p>
        </p:txBody>
      </p:sp>
    </p:spTree>
    <p:extLst>
      <p:ext uri="{BB962C8B-B14F-4D97-AF65-F5344CB8AC3E}">
        <p14:creationId xmlns:p14="http://schemas.microsoft.com/office/powerpoint/2010/main" val="14390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Branches</a:t>
            </a:r>
            <a:r>
              <a:rPr lang="en-GB" baseline="0" dirty="0" smtClean="0"/>
              <a:t> will cause pipeline stalls if there’s no branch prediction/speculative execution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solidFill>
                  <a:prstClr val="black"/>
                </a:solidFill>
              </a:rPr>
              <a:pPr/>
              <a:t>69</a:t>
            </a:fld>
            <a:endParaRPr lang="en-GB">
              <a:solidFill>
                <a:prstClr val="black"/>
              </a:solidFill>
            </a:endParaRPr>
          </a:p>
        </p:txBody>
      </p:sp>
    </p:spTree>
    <p:extLst>
      <p:ext uri="{BB962C8B-B14F-4D97-AF65-F5344CB8AC3E}">
        <p14:creationId xmlns:p14="http://schemas.microsoft.com/office/powerpoint/2010/main" val="419026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Mask 0 if a &lt;= b </a:t>
            </a:r>
          </a:p>
          <a:p>
            <a:endParaRPr lang="en-US" dirty="0" smtClean="0"/>
          </a:p>
          <a:p>
            <a:r>
              <a:rPr lang="en-US" dirty="0" smtClean="0"/>
              <a:t>Single</a:t>
            </a:r>
            <a:r>
              <a:rPr lang="en-US" baseline="0" dirty="0" smtClean="0"/>
              <a:t>-cycle multiply-add means we get the extra multiplication by the mask for free</a:t>
            </a:r>
          </a:p>
          <a:p>
            <a:r>
              <a:rPr lang="en-US" baseline="0" dirty="0" smtClean="0"/>
              <a:t>No branches means there won’t be any pipeline stalls</a:t>
            </a:r>
          </a:p>
          <a:p>
            <a:r>
              <a:rPr lang="en-US" baseline="0" dirty="0" smtClean="0"/>
              <a:t>Subtle point: more instruction level parallelism in second example: the </a:t>
            </a:r>
            <a:r>
              <a:rPr lang="en-US" baseline="0" dirty="0" err="1" smtClean="0"/>
              <a:t>mul</a:t>
            </a:r>
            <a:r>
              <a:rPr lang="en-US" baseline="0" dirty="0" smtClean="0"/>
              <a:t> and sub can be issued independently from the </a:t>
            </a:r>
            <a:r>
              <a:rPr lang="en-US" baseline="0" dirty="0" err="1" smtClean="0"/>
              <a:t>setp</a:t>
            </a:r>
            <a:r>
              <a:rPr lang="en-US" baseline="0" dirty="0" smtClean="0"/>
              <a:t> and </a:t>
            </a:r>
            <a:r>
              <a:rPr lang="en-US" baseline="0" dirty="0" err="1" smtClean="0"/>
              <a:t>selp</a:t>
            </a:r>
            <a:r>
              <a:rPr lang="en-US" baseline="0" dirty="0" smtClean="0"/>
              <a:t> on dual-issue architectures</a:t>
            </a:r>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solidFill>
                  <a:prstClr val="black"/>
                </a:solidFill>
              </a:rPr>
              <a:pPr/>
              <a:t>70</a:t>
            </a:fld>
            <a:endParaRPr lang="en-GB">
              <a:solidFill>
                <a:prstClr val="black"/>
              </a:solidFill>
            </a:endParaRPr>
          </a:p>
        </p:txBody>
      </p:sp>
    </p:spTree>
    <p:extLst>
      <p:ext uri="{BB962C8B-B14F-4D97-AF65-F5344CB8AC3E}">
        <p14:creationId xmlns:p14="http://schemas.microsoft.com/office/powerpoint/2010/main" val="134194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a:noFill/>
          <a:ln/>
        </p:spPr>
        <p:txBody>
          <a:bodyPr/>
          <a:lstStyle/>
          <a:p>
            <a:pPr eaLnBrk="1" hangingPunct="1"/>
            <a:endParaRPr lang="en-GB" smtClean="0"/>
          </a:p>
        </p:txBody>
      </p:sp>
    </p:spTree>
    <p:extLst>
      <p:ext uri="{BB962C8B-B14F-4D97-AF65-F5344CB8AC3E}">
        <p14:creationId xmlns:p14="http://schemas.microsoft.com/office/powerpoint/2010/main" val="42423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pPr eaLnBrk="1" hangingPunct="1"/>
            <a:endParaRPr lang="en-GB" smtClean="0"/>
          </a:p>
        </p:txBody>
      </p:sp>
    </p:spTree>
    <p:extLst>
      <p:ext uri="{BB962C8B-B14F-4D97-AF65-F5344CB8AC3E}">
        <p14:creationId xmlns:p14="http://schemas.microsoft.com/office/powerpoint/2010/main" val="719885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dirty="0" smtClean="0"/>
          </a:p>
        </p:txBody>
      </p:sp>
    </p:spTree>
    <p:extLst>
      <p:ext uri="{BB962C8B-B14F-4D97-AF65-F5344CB8AC3E}">
        <p14:creationId xmlns:p14="http://schemas.microsoft.com/office/powerpoint/2010/main" val="2718588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cap="flat"/>
        </p:spPr>
      </p:sp>
      <p:sp>
        <p:nvSpPr>
          <p:cNvPr id="205827"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469984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1337250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772445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cap="flat"/>
        </p:spPr>
      </p:sp>
      <p:sp>
        <p:nvSpPr>
          <p:cNvPr id="218115" name="Rectangle 3"/>
          <p:cNvSpPr>
            <a:spLocks noGrp="1" noChangeArrowheads="1"/>
          </p:cNvSpPr>
          <p:nvPr>
            <p:ph type="body" idx="1"/>
          </p:nvPr>
        </p:nvSpPr>
        <p:spPr>
          <a:noFill/>
          <a:ln/>
        </p:spPr>
        <p:txBody>
          <a:bodyPr/>
          <a:lstStyle/>
          <a:p>
            <a:pPr eaLnBrk="1" hangingPunct="1">
              <a:lnSpc>
                <a:spcPct val="88000"/>
              </a:lnSpc>
            </a:pPr>
            <a:endParaRPr lang="zh-CN" altLang="en-US" smtClean="0"/>
          </a:p>
        </p:txBody>
      </p:sp>
    </p:spTree>
    <p:extLst>
      <p:ext uri="{BB962C8B-B14F-4D97-AF65-F5344CB8AC3E}">
        <p14:creationId xmlns:p14="http://schemas.microsoft.com/office/powerpoint/2010/main" val="667344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cap="flat"/>
        </p:spPr>
      </p:sp>
      <p:sp>
        <p:nvSpPr>
          <p:cNvPr id="307203" name="Rectangle 3"/>
          <p:cNvSpPr>
            <a:spLocks noGrp="1" noChangeArrowheads="1"/>
          </p:cNvSpPr>
          <p:nvPr>
            <p:ph type="body" idx="1"/>
          </p:nvPr>
        </p:nvSpPr>
        <p:spPr>
          <a:noFill/>
          <a:ln/>
        </p:spPr>
        <p:txBody>
          <a:bodyPr/>
          <a:lstStyle/>
          <a:p>
            <a:pPr eaLnBrk="1" hangingPunct="1">
              <a:lnSpc>
                <a:spcPct val="88000"/>
              </a:lnSpc>
            </a:pPr>
            <a:endParaRPr lang="en-US" altLang="zh-CN" dirty="0" smtClean="0"/>
          </a:p>
        </p:txBody>
      </p:sp>
    </p:spTree>
    <p:extLst>
      <p:ext uri="{BB962C8B-B14F-4D97-AF65-F5344CB8AC3E}">
        <p14:creationId xmlns:p14="http://schemas.microsoft.com/office/powerpoint/2010/main" val="168211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6"/>
          <p:cNvSpPr>
            <a:spLocks noChangeArrowheads="1"/>
          </p:cNvSpPr>
          <p:nvPr/>
        </p:nvSpPr>
        <p:spPr bwMode="auto">
          <a:xfrm>
            <a:off x="0" y="6273800"/>
            <a:ext cx="396875" cy="457200"/>
          </a:xfrm>
          <a:prstGeom prst="rect">
            <a:avLst/>
          </a:prstGeom>
          <a:noFill/>
          <a:ln w="9525">
            <a:noFill/>
            <a:miter lim="800000"/>
            <a:headEnd/>
            <a:tailEnd/>
          </a:ln>
          <a:effectLst/>
        </p:spPr>
        <p:txBody>
          <a:bodyPr lIns="91440" tIns="45720" rIns="91440" bIns="45720" anchor="b"/>
          <a:lstStyle/>
          <a:p>
            <a:pPr algn="r" fontAlgn="base">
              <a:spcBef>
                <a:spcPct val="0"/>
              </a:spcBef>
              <a:spcAft>
                <a:spcPct val="0"/>
              </a:spcAft>
              <a:defRPr/>
            </a:pPr>
            <a:fld id="{E9CDAD28-2B83-43E2-A6CA-01AD46080BA8}" type="slidenum">
              <a:rPr lang="en-US" sz="1000">
                <a:solidFill>
                  <a:srgbClr val="000000"/>
                </a:solidFill>
                <a:latin typeface="Arial" charset="0"/>
                <a:cs typeface="Arial" charset="0"/>
              </a:rPr>
              <a:pPr algn="r" fontAlgn="base">
                <a:spcBef>
                  <a:spcPct val="0"/>
                </a:spcBef>
                <a:spcAft>
                  <a:spcPct val="0"/>
                </a:spcAft>
                <a:defRPr/>
              </a:pPr>
              <a:t>‹#›</a:t>
            </a:fld>
            <a:endParaRPr lang="en-US" sz="1000">
              <a:solidFill>
                <a:srgbClr val="000000"/>
              </a:solidFill>
              <a:latin typeface="Arial" charset="0"/>
              <a:cs typeface="Arial" charset="0"/>
            </a:endParaRPr>
          </a:p>
        </p:txBody>
      </p:sp>
      <p:sp>
        <p:nvSpPr>
          <p:cNvPr id="6" name="Rectangle 7"/>
          <p:cNvSpPr>
            <a:spLocks noChangeArrowheads="1"/>
          </p:cNvSpPr>
          <p:nvPr/>
        </p:nvSpPr>
        <p:spPr bwMode="auto">
          <a:xfrm>
            <a:off x="8747125" y="6400800"/>
            <a:ext cx="396875" cy="457200"/>
          </a:xfrm>
          <a:prstGeom prst="rect">
            <a:avLst/>
          </a:prstGeom>
          <a:noFill/>
          <a:ln w="9525">
            <a:noFill/>
            <a:miter lim="800000"/>
            <a:headEnd/>
            <a:tailEnd/>
          </a:ln>
          <a:effectLst/>
        </p:spPr>
        <p:txBody>
          <a:bodyPr lIns="91440" tIns="45720" rIns="91440" bIns="45720" anchor="b"/>
          <a:lstStyle/>
          <a:p>
            <a:pPr algn="r" fontAlgn="base">
              <a:spcBef>
                <a:spcPct val="0"/>
              </a:spcBef>
              <a:spcAft>
                <a:spcPct val="0"/>
              </a:spcAft>
              <a:defRPr/>
            </a:pPr>
            <a:fld id="{2E82FEC5-E75D-4762-8B8D-2338C0AF6808}" type="slidenum">
              <a:rPr lang="en-US" sz="1000">
                <a:solidFill>
                  <a:srgbClr val="000000"/>
                </a:solidFill>
                <a:latin typeface="Arial" charset="0"/>
                <a:cs typeface="Arial" charset="0"/>
              </a:rPr>
              <a:pPr algn="r" fontAlgn="base">
                <a:spcBef>
                  <a:spcPct val="0"/>
                </a:spcBef>
                <a:spcAft>
                  <a:spcPct val="0"/>
                </a:spcAft>
                <a:defRPr/>
              </a:pPr>
              <a:t>‹#›</a:t>
            </a:fld>
            <a:endParaRPr lang="en-US" sz="1000" dirty="0">
              <a:solidFill>
                <a:srgbClr val="000000"/>
              </a:solidFill>
              <a:latin typeface="Arial" charset="0"/>
              <a:cs typeface="Arial" charset="0"/>
            </a:endParaRPr>
          </a:p>
        </p:txBody>
      </p:sp>
      <p:sp>
        <p:nvSpPr>
          <p:cNvPr id="392196" name="Rectangle 4"/>
          <p:cNvSpPr>
            <a:spLocks noGrp="1" noChangeArrowheads="1"/>
          </p:cNvSpPr>
          <p:nvPr>
            <p:ph type="ctrTitle" sz="quarter"/>
          </p:nvPr>
        </p:nvSpPr>
        <p:spPr>
          <a:xfrm>
            <a:off x="785813" y="2603500"/>
            <a:ext cx="7772400" cy="1470025"/>
          </a:xfrm>
        </p:spPr>
        <p:txBody>
          <a:bodyPr lIns="91440" tIns="45720" rIns="91440" bIns="45720" anchor="ctr"/>
          <a:lstStyle>
            <a:lvl1pPr algn="r">
              <a:defRPr sz="3600"/>
            </a:lvl1pPr>
          </a:lstStyle>
          <a:p>
            <a:r>
              <a:rPr lang="en-US" smtClean="0"/>
              <a:t>Click to edit Master title style</a:t>
            </a:r>
            <a:endParaRPr lang="en-US"/>
          </a:p>
        </p:txBody>
      </p:sp>
      <p:sp>
        <p:nvSpPr>
          <p:cNvPr id="392197" name="Rectangle 5"/>
          <p:cNvSpPr>
            <a:spLocks noGrp="1" noChangeArrowheads="1"/>
          </p:cNvSpPr>
          <p:nvPr>
            <p:ph type="subTitle" sz="quarter" idx="1"/>
          </p:nvPr>
        </p:nvSpPr>
        <p:spPr>
          <a:xfrm>
            <a:off x="2157413" y="4359275"/>
            <a:ext cx="6400800" cy="1752600"/>
          </a:xfrm>
        </p:spPr>
        <p:txBody>
          <a:bodyPr lIns="91440" tIns="45720" rIns="91440" bIns="45720"/>
          <a:lstStyle>
            <a:lvl1pPr marL="0" indent="0" algn="r">
              <a:buFontTx/>
              <a:buNone/>
              <a:defRPr/>
            </a:lvl1pPr>
          </a:lstStyle>
          <a:p>
            <a:r>
              <a:rPr lang="en-US" smtClean="0"/>
              <a:t>Click to edit Master subtitle style</a:t>
            </a:r>
            <a:endParaRPr lang="en-US"/>
          </a:p>
        </p:txBody>
      </p:sp>
    </p:spTree>
    <p:extLst>
      <p:ext uri="{BB962C8B-B14F-4D97-AF65-F5344CB8AC3E}">
        <p14:creationId xmlns:p14="http://schemas.microsoft.com/office/powerpoint/2010/main" val="21838448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Title Text</a:t>
            </a:r>
          </a:p>
        </p:txBody>
      </p:sp>
      <p:sp>
        <p:nvSpPr>
          <p:cNvPr id="39" name="Shape 39"/>
          <p:cNvSpPr>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615685" indent="-275960">
              <a:spcBef>
                <a:spcPts val="600"/>
              </a:spcBef>
              <a:defRPr sz="2800"/>
            </a:lvl2pPr>
            <a:lvl3pPr marL="1003935" indent="-313373">
              <a:spcBef>
                <a:spcPts val="600"/>
              </a:spcBef>
              <a:defRPr sz="2800"/>
            </a:lvl3pPr>
            <a:lvl4pPr marL="1396647" indent="-367947">
              <a:spcBef>
                <a:spcPts val="600"/>
              </a:spcBef>
              <a:defRPr sz="2800"/>
            </a:lvl4pPr>
            <a:lvl5pPr marL="1791052" indent="-365477">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xfrm>
            <a:off x="6553200" y="6356350"/>
            <a:ext cx="332740" cy="348429"/>
          </a:xfrm>
          <a:prstGeom prst="rect">
            <a:avLst/>
          </a:prstGeom>
        </p:spPr>
        <p:txBody>
          <a:bodyPr/>
          <a:lstStyle>
            <a:lvl1pPr algn="l">
              <a:defRPr sz="1800">
                <a:solidFill>
                  <a:srgbClr val="888888"/>
                </a:solidFill>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24791468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47" name="Shape 47"/>
          <p:cNvSpPr>
            <a:spLocks noGrp="1"/>
          </p:cNvSpPr>
          <p:nvPr>
            <p:ph type="title"/>
          </p:nvPr>
        </p:nvSpPr>
        <p:spPr>
          <a:xfrm>
            <a:off x="460375" y="247650"/>
            <a:ext cx="8496300" cy="1143000"/>
          </a:xfrm>
          <a:prstGeom prst="rect">
            <a:avLst/>
          </a:prstGeom>
        </p:spPr>
        <p:txBody>
          <a:bodyPr/>
          <a:lstStyle/>
          <a:p>
            <a:r>
              <a:t>Title Text</a:t>
            </a:r>
          </a:p>
        </p:txBody>
      </p:sp>
      <p:sp>
        <p:nvSpPr>
          <p:cNvPr id="48" name="Shape 48"/>
          <p:cNvSpPr>
            <a:spLocks noGrp="1"/>
          </p:cNvSpPr>
          <p:nvPr>
            <p:ph type="body" sz="half" idx="1"/>
          </p:nvPr>
        </p:nvSpPr>
        <p:spPr>
          <a:xfrm>
            <a:off x="387350" y="1517650"/>
            <a:ext cx="4181475" cy="4819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xfrm>
            <a:off x="6629400" y="6400800"/>
            <a:ext cx="332740" cy="348429"/>
          </a:xfrm>
          <a:prstGeom prst="rect">
            <a:avLst/>
          </a:prstGeom>
        </p:spPr>
        <p:txBody>
          <a:bodyPr/>
          <a:lstStyle>
            <a:lvl1pPr algn="l">
              <a:defRPr sz="1800">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76394520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with title and text">
    <p:spTree>
      <p:nvGrpSpPr>
        <p:cNvPr id="1" name=""/>
        <p:cNvGrpSpPr/>
        <p:nvPr/>
      </p:nvGrpSpPr>
      <p:grpSpPr>
        <a:xfrm>
          <a:off x="0" y="0"/>
          <a:ext cx="0" cy="0"/>
          <a:chOff x="0" y="0"/>
          <a:chExt cx="0" cy="0"/>
        </a:xfrm>
      </p:grpSpPr>
      <p:sp>
        <p:nvSpPr>
          <p:cNvPr id="63" name="Shape 63"/>
          <p:cNvSpPr>
            <a:spLocks noGrp="1"/>
          </p:cNvSpPr>
          <p:nvPr>
            <p:ph type="body" idx="1"/>
          </p:nvPr>
        </p:nvSpPr>
        <p:spPr>
          <a:xfrm>
            <a:off x="252000" y="981102"/>
            <a:ext cx="8640000" cy="4968179"/>
          </a:xfrm>
          <a:prstGeom prst="rect">
            <a:avLst/>
          </a:prstGeom>
        </p:spPr>
        <p:txBody>
          <a:bodyPr/>
          <a:lstStyle>
            <a:lvl1pPr marL="342900" indent="-342900">
              <a:spcBef>
                <a:spcPts val="600"/>
              </a:spcBef>
              <a:buClr>
                <a:srgbClr val="0067A6"/>
              </a:buClr>
              <a:buFont typeface="Wingdings"/>
              <a:buChar char="■"/>
              <a:defRPr sz="2800"/>
            </a:lvl1pPr>
            <a:lvl2pPr marL="790575" indent="-333375">
              <a:spcBef>
                <a:spcPts val="600"/>
              </a:spcBef>
              <a:buClr>
                <a:srgbClr val="0067A6"/>
              </a:buClr>
              <a:buFont typeface="Wingdings"/>
              <a:buChar char=""/>
              <a:defRPr sz="2800"/>
            </a:lvl2pPr>
            <a:lvl3pPr marL="1234439" indent="-320039">
              <a:spcBef>
                <a:spcPts val="600"/>
              </a:spcBef>
              <a:buClr>
                <a:srgbClr val="0067A6"/>
              </a:buClr>
              <a:buFont typeface="Wingdings"/>
              <a:buChar char=""/>
              <a:defRPr sz="2800"/>
            </a:lvl3pPr>
            <a:lvl4pPr marL="1727200" indent="-355600">
              <a:spcBef>
                <a:spcPts val="600"/>
              </a:spcBef>
              <a:buClr>
                <a:srgbClr val="0067A6"/>
              </a:buClr>
              <a:buFont typeface="Wingdings"/>
              <a:buChar char=""/>
              <a:defRPr sz="2800"/>
            </a:lvl4pPr>
            <a:lvl5pPr marL="2184400" indent="-355600">
              <a:spcBef>
                <a:spcPts val="600"/>
              </a:spcBef>
              <a:buClr>
                <a:srgbClr val="0067A6"/>
              </a:buClr>
              <a:buFont typeface="Wingdings"/>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body" sz="quarter" idx="13"/>
          </p:nvPr>
        </p:nvSpPr>
        <p:spPr>
          <a:xfrm>
            <a:off x="179511" y="188639"/>
            <a:ext cx="7200802" cy="648099"/>
          </a:xfrm>
          <a:prstGeom prst="rect">
            <a:avLst/>
          </a:prstGeom>
        </p:spPr>
        <p:txBody>
          <a:bodyPr anchor="ctr"/>
          <a:lstStyle/>
          <a:p>
            <a:pPr marL="0" indent="0">
              <a:spcBef>
                <a:spcPts val="900"/>
              </a:spcBef>
              <a:buSzTx/>
              <a:buNone/>
              <a:defRPr sz="4000" b="1">
                <a:solidFill>
                  <a:srgbClr val="176DB6"/>
                </a:solidFill>
              </a:defRPr>
            </a:pPr>
            <a:endParaRPr/>
          </a:p>
        </p:txBody>
      </p:sp>
      <p:sp>
        <p:nvSpPr>
          <p:cNvPr id="65" name="Shape 65"/>
          <p:cNvSpPr>
            <a:spLocks noGrp="1"/>
          </p:cNvSpPr>
          <p:nvPr>
            <p:ph type="sldNum" sz="quarter" idx="2"/>
          </p:nvPr>
        </p:nvSpPr>
        <p:spPr>
          <a:xfrm>
            <a:off x="4419600" y="6172200"/>
            <a:ext cx="2133600" cy="368301"/>
          </a:xfrm>
          <a:prstGeom prst="rect">
            <a:avLst/>
          </a:prstGeom>
        </p:spPr>
        <p:txBody>
          <a:bodyPr anchor="ctr"/>
          <a:lstStyle>
            <a:lvl1pPr>
              <a:defRPr sz="1200">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28879638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r>
              <a:t>Title Text</a:t>
            </a:r>
          </a:p>
        </p:txBody>
      </p:sp>
      <p:sp>
        <p:nvSpPr>
          <p:cNvPr id="73" name="Shape 73"/>
          <p:cNvSpPr>
            <a:spLocks noGrp="1"/>
          </p:cNvSpPr>
          <p:nvPr>
            <p:ph type="body" sz="quarter" idx="1"/>
          </p:nvPr>
        </p:nvSpPr>
        <p:spPr>
          <a:xfrm>
            <a:off x="457200" y="1535112"/>
            <a:ext cx="4040188" cy="639763"/>
          </a:xfrm>
          <a:prstGeom prst="rect">
            <a:avLst/>
          </a:prstGeom>
        </p:spPr>
        <p:txBody>
          <a:bodyPr anchor="b"/>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4645025" y="1535112"/>
            <a:ext cx="4041775" cy="639763"/>
          </a:xfrm>
          <a:prstGeom prst="rect">
            <a:avLst/>
          </a:prstGeom>
        </p:spPr>
        <p:txBody>
          <a:bodyPr anchor="b"/>
          <a:lstStyle/>
          <a:p>
            <a:pPr marL="0" indent="0">
              <a:buSzTx/>
              <a:buNone/>
              <a:defRPr b="1"/>
            </a:pPr>
            <a:endParaRPr/>
          </a:p>
        </p:txBody>
      </p:sp>
      <p:sp>
        <p:nvSpPr>
          <p:cNvPr id="75" name="Shape 75"/>
          <p:cNvSpPr>
            <a:spLocks noGrp="1"/>
          </p:cNvSpPr>
          <p:nvPr>
            <p:ph type="sldNum" sz="quarter" idx="2"/>
          </p:nvPr>
        </p:nvSpPr>
        <p:spPr>
          <a:xfrm>
            <a:off x="6553200" y="6356350"/>
            <a:ext cx="332740" cy="348429"/>
          </a:xfrm>
          <a:prstGeom prst="rect">
            <a:avLst/>
          </a:prstGeom>
        </p:spPr>
        <p:txBody>
          <a:bodyPr/>
          <a:lstStyle>
            <a:lvl1pPr algn="l">
              <a:defRPr sz="1800">
                <a:solidFill>
                  <a:srgbClr val="888888"/>
                </a:solidFill>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11854748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82" name="Shape 82"/>
          <p:cNvSpPr>
            <a:spLocks noGrp="1"/>
          </p:cNvSpPr>
          <p:nvPr>
            <p:ph type="title"/>
          </p:nvPr>
        </p:nvSpPr>
        <p:spPr>
          <a:prstGeom prst="rect">
            <a:avLst/>
          </a:prstGeom>
        </p:spPr>
        <p:txBody>
          <a:bodyPr/>
          <a:lstStyle/>
          <a:p>
            <a:r>
              <a:t>Title Text</a:t>
            </a:r>
          </a:p>
        </p:txBody>
      </p:sp>
      <p:sp>
        <p:nvSpPr>
          <p:cNvPr id="83" name="Shape 8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5760615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8839200" y="6477000"/>
            <a:ext cx="228600" cy="304800"/>
          </a:xfrm>
          <a:prstGeom prst="ellipse">
            <a:avLst/>
          </a:prstGeom>
          <a:ln w="9525">
            <a:solidFill>
              <a:schemeClr val="accent6">
                <a:lumMod val="60000"/>
                <a:lumOff val="4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0">
                <a:solidFill>
                  <a:schemeClr val="accent6"/>
                </a:solidFill>
                <a:latin typeface="Arial" panose="020B0604020202020204" pitchFamily="34" charset="0"/>
                <a:cs typeface="Arial" panose="020B0604020202020204" pitchFamily="34" charset="0"/>
              </a:defRPr>
            </a:lvl1pPr>
          </a:lstStyle>
          <a:p>
            <a:pPr defTabSz="457200"/>
            <a:fld id="{7BCF1C08-1012-4F39-A433-500C6DCF2BD3}" type="slidenum">
              <a:rPr lang="en-US" smtClean="0">
                <a:solidFill>
                  <a:srgbClr val="B6B491"/>
                </a:solidFill>
              </a:rPr>
              <a:pPr defTabSz="457200"/>
              <a:t>‹#›</a:t>
            </a:fld>
            <a:endParaRPr lang="en-US" dirty="0">
              <a:solidFill>
                <a:srgbClr val="B6B491"/>
              </a:solidFill>
            </a:endParaRPr>
          </a:p>
        </p:txBody>
      </p:sp>
    </p:spTree>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5614" y="1201748"/>
            <a:ext cx="8451904" cy="510446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xfrm>
            <a:off x="8382001" y="6553200"/>
            <a:ext cx="762000" cy="304800"/>
          </a:xfrm>
          <a:prstGeom prst="rect">
            <a:avLst/>
          </a:prstGeom>
        </p:spPr>
        <p:txBody>
          <a:bodyPr lIns="91440" tIns="45720" rIns="91440" bIns="45720"/>
          <a:lstStyle>
            <a:lvl1pPr algn="r">
              <a:defRPr sz="1300"/>
            </a:lvl1p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9971097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xfrm>
            <a:off x="6629400" y="6400800"/>
            <a:ext cx="1905000" cy="457200"/>
          </a:xfrm>
          <a:prstGeom prst="rect">
            <a:avLst/>
          </a:prstGeom>
          <a:ln/>
        </p:spPr>
        <p:txBody>
          <a:bodyPr/>
          <a:lstStyle>
            <a:lvl1pPr>
              <a:defRPr/>
            </a:lvl1pPr>
          </a:lstStyle>
          <a:p>
            <a:pPr>
              <a:defRPr/>
            </a:pPr>
            <a:fld id="{4F47CF95-CA0B-488D-91DE-2BBA7CC92468}" type="slidenum">
              <a:rPr lang="zh-CN" altLang="en-US"/>
              <a:pPr>
                <a:defRPr/>
              </a:pPr>
              <a:t>‹#›</a:t>
            </a:fld>
            <a:endParaRPr lang="en-US" altLang="zh-CN"/>
          </a:p>
        </p:txBody>
      </p:sp>
      <p:sp>
        <p:nvSpPr>
          <p:cNvPr id="4" name="Rectangle 5"/>
          <p:cNvSpPr>
            <a:spLocks noGrp="1" noChangeArrowheads="1"/>
          </p:cNvSpPr>
          <p:nvPr>
            <p:ph type="dt" sz="half" idx="11"/>
          </p:nvPr>
        </p:nvSpPr>
        <p:spPr>
          <a:xfrm>
            <a:off x="0" y="6553200"/>
            <a:ext cx="1143000" cy="304800"/>
          </a:xfrm>
          <a:prstGeom prst="rect">
            <a:avLst/>
          </a:prstGeom>
          <a:ln/>
        </p:spPr>
        <p:txBody>
          <a:bodyPr/>
          <a:lstStyle>
            <a:lvl1pPr>
              <a:defRPr/>
            </a:lvl1pPr>
          </a:lstStyle>
          <a:p>
            <a:pPr>
              <a:defRPr/>
            </a:pPr>
            <a:r>
              <a:rPr lang="en-US"/>
              <a:t> 9:04:15 AM</a:t>
            </a:r>
          </a:p>
        </p:txBody>
      </p:sp>
    </p:spTree>
    <p:extLst>
      <p:ext uri="{BB962C8B-B14F-4D97-AF65-F5344CB8AC3E}">
        <p14:creationId xmlns:p14="http://schemas.microsoft.com/office/powerpoint/2010/main" val="209640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4E24492-3EA5-478D-9F72-7B8FF369DDEB}" type="datetime1">
              <a:rPr lang="en-GB" smtClean="0">
                <a:solidFill>
                  <a:prstClr val="black">
                    <a:tint val="75000"/>
                  </a:prstClr>
                </a:solidFill>
              </a:rPr>
              <a:pPr/>
              <a:t>10/11/2017</a:t>
            </a:fld>
            <a:endParaRPr lang="en-GB">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26904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4A6FE01-96D8-461F-B1B2-1F0C16D98900}" type="datetime1">
              <a:rPr lang="en-GB" smtClean="0">
                <a:solidFill>
                  <a:prstClr val="black">
                    <a:tint val="75000"/>
                  </a:prstClr>
                </a:solidFill>
              </a:rPr>
              <a:pPr/>
              <a:t>10/11/2017</a:t>
            </a:fld>
            <a:endParaRPr lang="en-GB">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56592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lide with title and text">
    <p:spTree>
      <p:nvGrpSpPr>
        <p:cNvPr id="1" name=""/>
        <p:cNvGrpSpPr/>
        <p:nvPr/>
      </p:nvGrpSpPr>
      <p:grpSpPr>
        <a:xfrm>
          <a:off x="0" y="0"/>
          <a:ext cx="0" cy="0"/>
          <a:chOff x="0" y="0"/>
          <a:chExt cx="0" cy="0"/>
        </a:xfrm>
      </p:grpSpPr>
      <p:sp>
        <p:nvSpPr>
          <p:cNvPr id="6" name="Textplatzhalter 7"/>
          <p:cNvSpPr>
            <a:spLocks noGrp="1"/>
          </p:cNvSpPr>
          <p:nvPr>
            <p:ph type="body" sz="quarter" idx="10" hasCustomPrompt="1"/>
          </p:nvPr>
        </p:nvSpPr>
        <p:spPr>
          <a:xfrm>
            <a:off x="252000" y="981102"/>
            <a:ext cx="8640000" cy="4968178"/>
          </a:xfrm>
          <a:prstGeom prst="rect">
            <a:avLst/>
          </a:prstGeom>
        </p:spPr>
        <p:txBody>
          <a:bodyPr lIns="0" tIns="144000" rIns="0" bIns="288000"/>
          <a:lstStyle>
            <a:lvl1pPr marL="342900" indent="-342900">
              <a:lnSpc>
                <a:spcPct val="100000"/>
              </a:lnSpc>
              <a:buClr>
                <a:srgbClr val="0067A6"/>
              </a:buClr>
              <a:buFont typeface="Wingdings" pitchFamily="2" charset="2"/>
              <a:buChar char=""/>
              <a:defRPr sz="2800" b="0" baseline="0">
                <a:solidFill>
                  <a:schemeClr val="tx1"/>
                </a:solidFill>
                <a:latin typeface="Arial" pitchFamily="34" charset="0"/>
                <a:cs typeface="Arial" pitchFamily="34" charset="0"/>
              </a:defRPr>
            </a:lvl1pPr>
            <a:lvl2pPr marL="742950" indent="-285750">
              <a:lnSpc>
                <a:spcPct val="100000"/>
              </a:lnSpc>
              <a:buClr>
                <a:srgbClr val="0067A6"/>
              </a:buClr>
              <a:buFont typeface="Wingdings" pitchFamily="2" charset="2"/>
              <a:buChar char=""/>
              <a:defRPr sz="2400" baseline="0">
                <a:latin typeface="Arial" pitchFamily="34" charset="0"/>
                <a:cs typeface="Arial" pitchFamily="34" charset="0"/>
              </a:defRPr>
            </a:lvl2pPr>
            <a:lvl3pPr marL="1143000" indent="-228600">
              <a:lnSpc>
                <a:spcPct val="100000"/>
              </a:lnSpc>
              <a:buClr>
                <a:srgbClr val="0067A6"/>
              </a:buClr>
              <a:buFont typeface="Wingdings" pitchFamily="2" charset="2"/>
              <a:buChar char=""/>
              <a:defRPr sz="2000">
                <a:latin typeface="Arial" pitchFamily="34" charset="0"/>
                <a:cs typeface="Arial" pitchFamily="34" charset="0"/>
              </a:defRPr>
            </a:lvl3pPr>
            <a:lvl4pPr marL="1600200" indent="-228600">
              <a:lnSpc>
                <a:spcPct val="100000"/>
              </a:lnSpc>
              <a:buClr>
                <a:srgbClr val="0067A6"/>
              </a:buClr>
              <a:buFont typeface="Wingdings" pitchFamily="2" charset="2"/>
              <a:buChar char=""/>
              <a:defRPr sz="1800">
                <a:latin typeface="Arial" pitchFamily="34" charset="0"/>
                <a:cs typeface="Arial" pitchFamily="34" charset="0"/>
              </a:defRPr>
            </a:lvl4pPr>
            <a:lvl5pPr marL="2057400" indent="-228600">
              <a:lnSpc>
                <a:spcPct val="100000"/>
              </a:lnSpc>
              <a:buClr>
                <a:srgbClr val="0067A6"/>
              </a:buClr>
              <a:buFont typeface="Wingdings" pitchFamily="2" charset="2"/>
              <a:buChar char=""/>
              <a:defRPr sz="1800">
                <a:latin typeface="Arial" pitchFamily="34" charset="0"/>
                <a:cs typeface="Arial" pitchFamily="34" charset="0"/>
              </a:defRPr>
            </a:lvl5pPr>
          </a:lstStyle>
          <a:p>
            <a:pPr lvl="0"/>
            <a:r>
              <a:rPr lang="de-DE" dirty="0" smtClean="0"/>
              <a:t>Level 1 (24pt, 1pt Zeilenabstand, schwarz)</a:t>
            </a:r>
          </a:p>
          <a:p>
            <a:pPr lvl="1"/>
            <a:r>
              <a:rPr lang="de-DE" dirty="0" smtClean="0"/>
              <a:t>Zweite Ebene (20pt, 1,5pt Zeilenabstand, Schwarz)</a:t>
            </a:r>
          </a:p>
          <a:p>
            <a:pPr lvl="2"/>
            <a:r>
              <a:rPr lang="de-DE" dirty="0" smtClean="0"/>
              <a:t> Dritte Ebene (20pt, 1,5pt Zeilenabstand, Schwarz)</a:t>
            </a:r>
          </a:p>
          <a:p>
            <a:pPr lvl="3"/>
            <a:r>
              <a:rPr lang="de-DE" dirty="0" smtClean="0"/>
              <a:t> Vierte Ebene (18pt, 1,5pt Zeilenabstand, Schwarz)</a:t>
            </a:r>
          </a:p>
          <a:p>
            <a:pPr lvl="4"/>
            <a:r>
              <a:rPr lang="de-DE" dirty="0" smtClean="0"/>
              <a:t> Fünfte Ebene (18pt, 1,5pt Zeilenabstand, Schwarz)</a:t>
            </a:r>
            <a:endParaRPr lang="de-DE" dirty="0"/>
          </a:p>
        </p:txBody>
      </p:sp>
      <p:sp>
        <p:nvSpPr>
          <p:cNvPr id="4" name="Text Placeholder 11"/>
          <p:cNvSpPr>
            <a:spLocks noGrp="1"/>
          </p:cNvSpPr>
          <p:nvPr>
            <p:ph type="body" sz="quarter" idx="12" hasCustomPrompt="1"/>
          </p:nvPr>
        </p:nvSpPr>
        <p:spPr>
          <a:xfrm>
            <a:off x="179512" y="188640"/>
            <a:ext cx="7200800" cy="648097"/>
          </a:xfrm>
          <a:prstGeom prst="rect">
            <a:avLst/>
          </a:prstGeom>
        </p:spPr>
        <p:txBody>
          <a:bodyPr vert="horz" anchor="ctr" anchorCtr="0"/>
          <a:lstStyle>
            <a:lvl1pPr marL="0" indent="0">
              <a:buFontTx/>
              <a:buNone/>
              <a:defRPr sz="4000" b="1" baseline="0">
                <a:solidFill>
                  <a:srgbClr val="176DB6"/>
                </a:solidFill>
              </a:defRPr>
            </a:lvl1pPr>
          </a:lstStyle>
          <a:p>
            <a:pPr lvl="0"/>
            <a:r>
              <a:rPr lang="en-US" dirty="0" smtClean="0"/>
              <a:t>Slide Title</a:t>
            </a:r>
            <a:endParaRPr lang="en-US" dirty="0"/>
          </a:p>
        </p:txBody>
      </p:sp>
    </p:spTree>
    <p:extLst>
      <p:ext uri="{BB962C8B-B14F-4D97-AF65-F5344CB8AC3E}">
        <p14:creationId xmlns:p14="http://schemas.microsoft.com/office/powerpoint/2010/main" val="23013886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3976A03-596E-4490-AE35-AFB744E08901}" type="datetime1">
              <a:rPr lang="en-GB" smtClean="0">
                <a:solidFill>
                  <a:prstClr val="black">
                    <a:tint val="75000"/>
                  </a:prstClr>
                </a:solidFill>
              </a:rPr>
              <a:pPr/>
              <a:t>10/11/2017</a:t>
            </a:fld>
            <a:endParaRPr lang="en-GB">
              <a:solidFill>
                <a:prstClr val="black">
                  <a:tint val="75000"/>
                </a:prstClr>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8919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151472" y="6504014"/>
            <a:ext cx="245404" cy="226986"/>
          </a:xfrm>
          <a:prstGeom prst="rect">
            <a:avLst/>
          </a:prstGeom>
        </p:spPr>
        <p:txBody>
          <a:bodyPr anchor="b"/>
          <a:lstStyle>
            <a:lvl1pPr>
              <a:defRPr sz="1000">
                <a:latin typeface="Arial"/>
                <a:ea typeface="Arial"/>
                <a:cs typeface="Arial"/>
                <a:sym typeface="Arial"/>
              </a:defRPr>
            </a:lvl1pPr>
          </a:lstStyle>
          <a:p>
            <a:fld id="{86CB4B4D-7CA3-9044-876B-883B54F8677D}" type="slidenum">
              <a:rPr/>
              <a:pPr/>
              <a:t>‹#›</a:t>
            </a:fld>
            <a:endParaRPr/>
          </a:p>
        </p:txBody>
      </p:sp>
      <p:sp>
        <p:nvSpPr>
          <p:cNvPr id="12" name="Shape 12"/>
          <p:cNvSpPr/>
          <p:nvPr/>
        </p:nvSpPr>
        <p:spPr>
          <a:xfrm>
            <a:off x="8747125" y="6631014"/>
            <a:ext cx="396875" cy="226986"/>
          </a:xfrm>
          <a:prstGeom prst="rect">
            <a:avLst/>
          </a:prstGeom>
          <a:ln w="12700">
            <a:miter lim="400000"/>
          </a:ln>
        </p:spPr>
        <p:txBody>
          <a:bodyPr lIns="45719" rIns="45719" anchor="b">
            <a:spAutoFit/>
          </a:bodyPr>
          <a:lstStyle/>
          <a:p>
            <a:pPr algn="r" hangingPunct="0">
              <a:defRPr sz="1000">
                <a:latin typeface="Arial"/>
                <a:ea typeface="Arial"/>
                <a:cs typeface="Arial"/>
                <a:sym typeface="Arial"/>
              </a:defRPr>
            </a:pPr>
            <a:endParaRPr sz="1000" kern="0">
              <a:solidFill>
                <a:srgbClr val="000000"/>
              </a:solidFill>
              <a:latin typeface="Arial"/>
              <a:ea typeface="Arial"/>
              <a:cs typeface="Arial"/>
              <a:sym typeface="Arial"/>
            </a:endParaRPr>
          </a:p>
        </p:txBody>
      </p:sp>
      <p:sp>
        <p:nvSpPr>
          <p:cNvPr id="13" name="Shape 13"/>
          <p:cNvSpPr>
            <a:spLocks noGrp="1"/>
          </p:cNvSpPr>
          <p:nvPr>
            <p:ph type="title"/>
          </p:nvPr>
        </p:nvSpPr>
        <p:spPr>
          <a:xfrm>
            <a:off x="785812" y="2603500"/>
            <a:ext cx="7772401" cy="1470025"/>
          </a:xfrm>
          <a:prstGeom prst="rect">
            <a:avLst/>
          </a:prstGeom>
        </p:spPr>
        <p:txBody>
          <a:bodyPr lIns="45719" tIns="45719" rIns="45719" bIns="45719" anchor="ctr"/>
          <a:lstStyle>
            <a:lvl1pPr algn="r">
              <a:defRPr sz="3600"/>
            </a:lvl1pPr>
          </a:lstStyle>
          <a:p>
            <a:r>
              <a:t>Title Text</a:t>
            </a:r>
          </a:p>
        </p:txBody>
      </p:sp>
      <p:sp>
        <p:nvSpPr>
          <p:cNvPr id="14" name="Shape 14"/>
          <p:cNvSpPr>
            <a:spLocks noGrp="1"/>
          </p:cNvSpPr>
          <p:nvPr>
            <p:ph type="body" sz="quarter" idx="1"/>
          </p:nvPr>
        </p:nvSpPr>
        <p:spPr>
          <a:xfrm>
            <a:off x="2157413" y="4359275"/>
            <a:ext cx="6400801" cy="1752600"/>
          </a:xfrm>
          <a:prstGeom prst="rect">
            <a:avLst/>
          </a:prstGeom>
        </p:spPr>
        <p:txBody>
          <a:bodyPr lIns="45719" tIns="45719" rIns="45719" bIns="45719"/>
          <a:lstStyle>
            <a:lvl1pPr marL="0" indent="0" algn="r">
              <a:buSzTx/>
              <a:buNone/>
            </a:lvl1pPr>
            <a:lvl2pPr algn="r"/>
            <a:lvl3pPr algn="r"/>
            <a:lvl4pPr algn="r"/>
            <a:lvl5pPr algn="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549636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r>
              <a:t>Title Text</a:t>
            </a:r>
          </a:p>
        </p:txBody>
      </p:sp>
      <p:sp>
        <p:nvSpPr>
          <p:cNvPr id="22" name="Shape 2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5103893"/>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1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66689" y="192088"/>
            <a:ext cx="8237538"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43" name="Rectangle 3"/>
          <p:cNvSpPr>
            <a:spLocks noGrp="1" noChangeArrowheads="1"/>
          </p:cNvSpPr>
          <p:nvPr>
            <p:ph type="body" idx="1"/>
          </p:nvPr>
        </p:nvSpPr>
        <p:spPr bwMode="auto">
          <a:xfrm>
            <a:off x="455614" y="1201739"/>
            <a:ext cx="8237538" cy="48402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1822794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7" r:id="rId4"/>
    <p:sldLayoutId id="2147483671" r:id="rId5"/>
    <p:sldLayoutId id="2147483673" r:id="rId6"/>
    <p:sldLayoutId id="2147483674" r:id="rId7"/>
  </p:sldLayoutIdLst>
  <p:transition>
    <p:fade/>
  </p:transition>
  <p:hf hdr="0" dt="0"/>
  <p:txStyles>
    <p:titleStyle>
      <a:lvl1pPr algn="l" rtl="0" eaLnBrk="0" fontAlgn="base" hangingPunct="0">
        <a:spcBef>
          <a:spcPct val="0"/>
        </a:spcBef>
        <a:spcAft>
          <a:spcPct val="0"/>
        </a:spcAft>
        <a:defRPr sz="3300" b="1">
          <a:solidFill>
            <a:schemeClr val="tx2"/>
          </a:solidFill>
          <a:latin typeface="Arial" pitchFamily="34" charset="0"/>
          <a:ea typeface="+mj-ea"/>
          <a:cs typeface="+mj-cs"/>
        </a:defRPr>
      </a:lvl1pPr>
      <a:lvl2pPr algn="l" rtl="0" eaLnBrk="0" fontAlgn="base" hangingPunct="0">
        <a:spcBef>
          <a:spcPct val="0"/>
        </a:spcBef>
        <a:spcAft>
          <a:spcPct val="0"/>
        </a:spcAft>
        <a:defRPr sz="3300" b="1">
          <a:solidFill>
            <a:schemeClr val="tx2"/>
          </a:solidFill>
          <a:latin typeface="Arial" pitchFamily="34" charset="0"/>
        </a:defRPr>
      </a:lvl2pPr>
      <a:lvl3pPr algn="l" rtl="0" eaLnBrk="0" fontAlgn="base" hangingPunct="0">
        <a:spcBef>
          <a:spcPct val="0"/>
        </a:spcBef>
        <a:spcAft>
          <a:spcPct val="0"/>
        </a:spcAft>
        <a:defRPr sz="3300" b="1">
          <a:solidFill>
            <a:schemeClr val="tx2"/>
          </a:solidFill>
          <a:latin typeface="Arial" pitchFamily="34" charset="0"/>
        </a:defRPr>
      </a:lvl3pPr>
      <a:lvl4pPr algn="l" rtl="0" eaLnBrk="0" fontAlgn="base" hangingPunct="0">
        <a:spcBef>
          <a:spcPct val="0"/>
        </a:spcBef>
        <a:spcAft>
          <a:spcPct val="0"/>
        </a:spcAft>
        <a:defRPr sz="3300" b="1">
          <a:solidFill>
            <a:schemeClr val="tx2"/>
          </a:solidFill>
          <a:latin typeface="Arial" pitchFamily="34" charset="0"/>
        </a:defRPr>
      </a:lvl4pPr>
      <a:lvl5pPr algn="l" rtl="0" eaLnBrk="0" fontAlgn="base" hangingPunct="0">
        <a:spcBef>
          <a:spcPct val="0"/>
        </a:spcBef>
        <a:spcAft>
          <a:spcPct val="0"/>
        </a:spcAft>
        <a:defRPr sz="3300" b="1">
          <a:solidFill>
            <a:schemeClr val="tx2"/>
          </a:solidFill>
          <a:latin typeface="Arial" pitchFamily="34" charset="0"/>
        </a:defRPr>
      </a:lvl5pPr>
      <a:lvl6pPr marL="457200" algn="l" rtl="0" eaLnBrk="1" fontAlgn="base" hangingPunct="1">
        <a:spcBef>
          <a:spcPct val="0"/>
        </a:spcBef>
        <a:spcAft>
          <a:spcPct val="0"/>
        </a:spcAft>
        <a:defRPr sz="3300" b="1">
          <a:solidFill>
            <a:schemeClr val="tx2"/>
          </a:solidFill>
          <a:latin typeface="Verdana" pitchFamily="96" charset="0"/>
        </a:defRPr>
      </a:lvl6pPr>
      <a:lvl7pPr marL="914400" algn="l" rtl="0" eaLnBrk="1" fontAlgn="base" hangingPunct="1">
        <a:spcBef>
          <a:spcPct val="0"/>
        </a:spcBef>
        <a:spcAft>
          <a:spcPct val="0"/>
        </a:spcAft>
        <a:defRPr sz="3300" b="1">
          <a:solidFill>
            <a:schemeClr val="tx2"/>
          </a:solidFill>
          <a:latin typeface="Verdana" pitchFamily="96" charset="0"/>
        </a:defRPr>
      </a:lvl7pPr>
      <a:lvl8pPr marL="1371600" algn="l" rtl="0" eaLnBrk="1" fontAlgn="base" hangingPunct="1">
        <a:spcBef>
          <a:spcPct val="0"/>
        </a:spcBef>
        <a:spcAft>
          <a:spcPct val="0"/>
        </a:spcAft>
        <a:defRPr sz="3300" b="1">
          <a:solidFill>
            <a:schemeClr val="tx2"/>
          </a:solidFill>
          <a:latin typeface="Verdana" pitchFamily="96" charset="0"/>
        </a:defRPr>
      </a:lvl8pPr>
      <a:lvl9pPr marL="1828800" algn="l" rtl="0" eaLnBrk="1" fontAlgn="base" hangingPunct="1">
        <a:spcBef>
          <a:spcPct val="0"/>
        </a:spcBef>
        <a:spcAft>
          <a:spcPct val="0"/>
        </a:spcAft>
        <a:defRPr sz="3300" b="1">
          <a:solidFill>
            <a:schemeClr val="tx2"/>
          </a:solidFill>
          <a:latin typeface="Verdana" pitchFamily="96" charset="0"/>
        </a:defRPr>
      </a:lvl9pPr>
    </p:titleStyle>
    <p:body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6689" y="192087"/>
            <a:ext cx="8237539" cy="8890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Title Text</a:t>
            </a:r>
          </a:p>
        </p:txBody>
      </p:sp>
      <p:sp>
        <p:nvSpPr>
          <p:cNvPr id="3" name="Shape 3"/>
          <p:cNvSpPr>
            <a:spLocks noGrp="1"/>
          </p:cNvSpPr>
          <p:nvPr>
            <p:ph type="body" idx="1"/>
          </p:nvPr>
        </p:nvSpPr>
        <p:spPr>
          <a:xfrm>
            <a:off x="455614" y="1201747"/>
            <a:ext cx="8451905" cy="510447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605" y="6553200"/>
            <a:ext cx="284396" cy="294640"/>
          </a:xfrm>
          <a:prstGeom prst="rect">
            <a:avLst/>
          </a:prstGeom>
          <a:ln w="12700">
            <a:miter lim="400000"/>
          </a:ln>
        </p:spPr>
        <p:txBody>
          <a:bodyPr wrap="none" lIns="45719" rIns="45719">
            <a:spAutoFit/>
          </a:bodyPr>
          <a:lstStyle>
            <a:lvl1pPr algn="r">
              <a:defRPr sz="1300">
                <a:latin typeface="Tahoma"/>
                <a:ea typeface="Tahoma"/>
                <a:cs typeface="Tahoma"/>
                <a:sym typeface="Tahoma"/>
              </a:defRPr>
            </a:lvl1pPr>
          </a:lstStyle>
          <a:p>
            <a:pPr hangingPunct="0"/>
            <a:fld id="{86CB4B4D-7CA3-9044-876B-883B54F8677D}" type="slidenum">
              <a:rPr kern="0">
                <a:solidFill>
                  <a:srgbClr val="000000"/>
                </a:solidFill>
              </a:rPr>
              <a:pPr hangingPunct="0"/>
              <a:t>‹#›</a:t>
            </a:fld>
            <a:endParaRPr kern="0">
              <a:solidFill>
                <a:srgbClr val="000000"/>
              </a:solidFill>
            </a:endParaRPr>
          </a:p>
        </p:txBody>
      </p:sp>
    </p:spTree>
    <p:extLst>
      <p:ext uri="{BB962C8B-B14F-4D97-AF65-F5344CB8AC3E}">
        <p14:creationId xmlns:p14="http://schemas.microsoft.com/office/powerpoint/2010/main" val="342064216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9" r:id="rId3"/>
    <p:sldLayoutId id="2147483680" r:id="rId4"/>
    <p:sldLayoutId id="2147483682" r:id="rId5"/>
    <p:sldLayoutId id="2147483683" r:id="rId6"/>
    <p:sldLayoutId id="2147483684" r:id="rId7"/>
  </p:sldLayoutIdLst>
  <p:transition spd="med"/>
  <p:txStyles>
    <p:titleStyle>
      <a:lvl1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9pPr>
    </p:titleStyle>
    <p:bodyStyle>
      <a:lvl1pPr marL="225425" marR="0" indent="-225425"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1pPr>
      <a:lvl2pPr marL="623570" marR="0" indent="-283845"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2pPr>
      <a:lvl3pPr marL="989012" marR="0" indent="-29845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3pPr>
      <a:lvl4pPr marL="1383507" marR="0" indent="-354807"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4pPr>
      <a:lvl5pPr marL="18283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5pPr>
      <a:lvl6pPr marL="22855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6pPr>
      <a:lvl7pPr marL="27427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7pPr>
      <a:lvl8pPr marL="31999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8pPr>
      <a:lvl9pPr marL="36571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1pPr>
      <a:lvl2pPr marL="0" marR="0" indent="4572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2pPr>
      <a:lvl3pPr marL="0" marR="0" indent="9144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3pPr>
      <a:lvl4pPr marL="0" marR="0" indent="13716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4pPr>
      <a:lvl5pPr marL="0" marR="0" indent="18288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5pPr>
      <a:lvl6pPr marL="0" marR="0" indent="22860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6pPr>
      <a:lvl7pPr marL="0" marR="0" indent="27432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7pPr>
      <a:lvl8pPr marL="0" marR="0" indent="32004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8pPr>
      <a:lvl9pPr marL="0" marR="0" indent="36576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1613750" y="4921293"/>
            <a:ext cx="184731" cy="369332"/>
          </a:xfrm>
          <a:prstGeom prst="rect">
            <a:avLst/>
          </a:prstGeom>
          <a:noFill/>
        </p:spPr>
        <p:txBody>
          <a:bodyPr wrap="none" rtlCol="0">
            <a:spAutoFit/>
          </a:bodyPr>
          <a:lstStyle/>
          <a:p>
            <a:pPr defTabSz="457200"/>
            <a:endParaRPr lang="en-US" sz="1800" dirty="0">
              <a:solidFill>
                <a:prstClr val="black"/>
              </a:solidFill>
            </a:endParaRPr>
          </a:p>
        </p:txBody>
      </p:sp>
      <p:sp>
        <p:nvSpPr>
          <p:cNvPr id="5" name="Rectangle 4"/>
          <p:cNvSpPr/>
          <p:nvPr userDrawn="1"/>
        </p:nvSpPr>
        <p:spPr>
          <a:xfrm>
            <a:off x="0" y="6287280"/>
            <a:ext cx="9144000" cy="570720"/>
          </a:xfrm>
          <a:prstGeom prst="rect">
            <a:avLst/>
          </a:prstGeom>
          <a:solidFill>
            <a:srgbClr val="002845"/>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dirty="0">
              <a:solidFill>
                <a:prstClr val="black"/>
              </a:solidFill>
            </a:endParaRPr>
          </a:p>
        </p:txBody>
      </p:sp>
      <p:pic>
        <p:nvPicPr>
          <p:cNvPr id="6" name="Picture 5" descr="SC16.EmbroideryWhiteTextOutlin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795" y="6353296"/>
            <a:ext cx="680790" cy="432795"/>
          </a:xfrm>
          <a:prstGeom prst="rect">
            <a:avLst/>
          </a:prstGeom>
        </p:spPr>
      </p:pic>
      <p:sp>
        <p:nvSpPr>
          <p:cNvPr id="7" name="Parallelogram 6"/>
          <p:cNvSpPr/>
          <p:nvPr userDrawn="1"/>
        </p:nvSpPr>
        <p:spPr>
          <a:xfrm>
            <a:off x="7091047" y="6287280"/>
            <a:ext cx="1749202" cy="570720"/>
          </a:xfrm>
          <a:prstGeom prst="parallelogram">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dirty="0">
              <a:solidFill>
                <a:prstClr val="black"/>
              </a:solidFill>
            </a:endParaRPr>
          </a:p>
        </p:txBody>
      </p:sp>
      <p:sp>
        <p:nvSpPr>
          <p:cNvPr id="9" name="Rectangle 8"/>
          <p:cNvSpPr/>
          <p:nvPr userDrawn="1"/>
        </p:nvSpPr>
        <p:spPr>
          <a:xfrm>
            <a:off x="8119806" y="6287280"/>
            <a:ext cx="1024194" cy="563693"/>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dirty="0">
              <a:solidFill>
                <a:prstClr val="black"/>
              </a:solidFill>
            </a:endParaRPr>
          </a:p>
        </p:txBody>
      </p:sp>
      <p:pic>
        <p:nvPicPr>
          <p:cNvPr id="8" name="Picture 7" descr="cray_logo_registered_white-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16212" y="6434882"/>
            <a:ext cx="1555370" cy="270500"/>
          </a:xfrm>
          <a:prstGeom prst="rect">
            <a:avLst/>
          </a:prstGeom>
        </p:spPr>
      </p:pic>
    </p:spTree>
    <p:extLst>
      <p:ext uri="{BB962C8B-B14F-4D97-AF65-F5344CB8AC3E}">
        <p14:creationId xmlns:p14="http://schemas.microsoft.com/office/powerpoint/2010/main" val="1794220321"/>
      </p:ext>
    </p:extLst>
  </p:cSld>
  <p:clrMap bg1="lt1" tx1="dk1" bg2="lt2" tx2="dk2" accent1="accent1" accent2="accent2" accent3="accent3" accent4="accent4" accent5="accent5" accent6="accent6" hlink="hlink" folHlink="folHlink"/>
  <p:sldLayoutIdLst>
    <p:sldLayoutId id="2147483686" r:id="rId1"/>
  </p:sldLayoutIdLst>
  <p:transition>
    <p:fade/>
  </p:transition>
  <p:timing>
    <p:tnLst>
      <p:par>
        <p:cTn id="1" dur="indefinite" restart="never" nodeType="tmRoot"/>
      </p:par>
    </p:tnLst>
  </p:timing>
  <p:txStyles>
    <p:titleStyle>
      <a:lvl1pPr algn="l" defTabSz="914400" rtl="0" eaLnBrk="1" latinLnBrk="0" hangingPunct="1">
        <a:lnSpc>
          <a:spcPct val="85000"/>
        </a:lnSpc>
        <a:spcBef>
          <a:spcPct val="0"/>
        </a:spcBef>
        <a:buNone/>
        <a:defRPr sz="2600" b="1" kern="1200" spc="-30" baseline="0">
          <a:solidFill>
            <a:schemeClr val="accent5"/>
          </a:solidFill>
          <a:latin typeface="Arial" pitchFamily="34" charset="0"/>
          <a:ea typeface="+mj-ea"/>
          <a:cs typeface="Arial" pitchFamily="34" charset="0"/>
        </a:defRPr>
      </a:lvl1pPr>
    </p:titleStyle>
    <p:bodyStyle>
      <a:lvl1pPr marL="283464" indent="-283464" algn="l" defTabSz="914400" rtl="0" eaLnBrk="1" latinLnBrk="0" hangingPunct="1">
        <a:lnSpc>
          <a:spcPct val="85000"/>
        </a:lnSpc>
        <a:spcBef>
          <a:spcPts val="150"/>
        </a:spcBef>
        <a:spcAft>
          <a:spcPts val="150"/>
        </a:spcAft>
        <a:buClr>
          <a:schemeClr val="accent2"/>
        </a:buClr>
        <a:buSzPct val="100000"/>
        <a:buFont typeface="Arial" pitchFamily="34" charset="0"/>
        <a:buChar char="●"/>
        <a:defRPr sz="2400" b="1" kern="1200" spc="-30" baseline="0">
          <a:solidFill>
            <a:schemeClr val="tx1">
              <a:lumMod val="65000"/>
              <a:lumOff val="35000"/>
            </a:schemeClr>
          </a:solidFill>
          <a:latin typeface="Arial" pitchFamily="34" charset="0"/>
          <a:ea typeface="+mn-ea"/>
          <a:cs typeface="Arial" pitchFamily="34" charset="0"/>
        </a:defRPr>
      </a:lvl1pPr>
      <a:lvl2pPr marL="649224" indent="-285750" algn="l" defTabSz="914400" rtl="0" eaLnBrk="1" latinLnBrk="0" hangingPunct="1">
        <a:lnSpc>
          <a:spcPct val="85000"/>
        </a:lnSpc>
        <a:spcBef>
          <a:spcPts val="150"/>
        </a:spcBef>
        <a:spcAft>
          <a:spcPts val="150"/>
        </a:spcAft>
        <a:buClr>
          <a:schemeClr val="accent2"/>
        </a:buClr>
        <a:buSzPct val="85000"/>
        <a:buFont typeface="Calibri" pitchFamily="34" charset="0"/>
        <a:buChar char="●"/>
        <a:defRPr lang="en-US" sz="2000" kern="1200" dirty="0" smtClean="0">
          <a:solidFill>
            <a:schemeClr val="tx1">
              <a:lumMod val="50000"/>
              <a:lumOff val="50000"/>
            </a:schemeClr>
          </a:solidFill>
          <a:latin typeface="Arial" pitchFamily="34" charset="0"/>
          <a:ea typeface="+mn-ea"/>
          <a:cs typeface="Arial" pitchFamily="34" charset="0"/>
        </a:defRPr>
      </a:lvl2pPr>
      <a:lvl3pPr marL="91440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800" kern="1200" dirty="0" smtClean="0">
          <a:solidFill>
            <a:schemeClr val="tx1">
              <a:lumMod val="50000"/>
              <a:lumOff val="50000"/>
            </a:schemeClr>
          </a:solidFill>
          <a:latin typeface="Arial" pitchFamily="34" charset="0"/>
          <a:ea typeface="+mn-ea"/>
          <a:cs typeface="Arial" pitchFamily="34" charset="0"/>
        </a:defRPr>
      </a:lvl3pPr>
      <a:lvl4pPr marL="118872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smtClean="0">
          <a:solidFill>
            <a:schemeClr val="tx1">
              <a:lumMod val="50000"/>
              <a:lumOff val="50000"/>
            </a:schemeClr>
          </a:solidFill>
          <a:latin typeface="Arial" pitchFamily="34" charset="0"/>
          <a:ea typeface="+mn-ea"/>
          <a:cs typeface="Arial" pitchFamily="34" charset="0"/>
        </a:defRPr>
      </a:lvl4pPr>
      <a:lvl5pPr marL="146304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a:solidFill>
            <a:schemeClr val="tx1">
              <a:lumMod val="50000"/>
              <a:lumOff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em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 Id="rId11" Type="http://schemas.openxmlformats.org/officeDocument/2006/relationships/image" Target="../media/image13.jpeg"/><Relationship Id="rId1" Type="http://schemas.openxmlformats.org/officeDocument/2006/relationships/slideLayout" Target="../slideLayouts/slideLayout3.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www.openmp.org/resources/openmp-compiler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 Id="rId3" Type="http://schemas.openxmlformats.org/officeDocument/2006/relationships/image" Target="../media/image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 Id="rId3" Type="http://schemas.openxmlformats.org/officeDocument/2006/relationships/hyperlink" Target="http://bit.ly/sc17-ev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ctrTitle"/>
          </p:nvPr>
        </p:nvSpPr>
        <p:spPr>
          <a:xfrm>
            <a:off x="273844" y="1633487"/>
            <a:ext cx="8596313" cy="1143000"/>
          </a:xfrm>
          <a:noFill/>
        </p:spPr>
        <p:txBody>
          <a:bodyPr/>
          <a:lstStyle/>
          <a:p>
            <a:pPr algn="ctr" eaLnBrk="1" hangingPunct="1">
              <a:lnSpc>
                <a:spcPct val="89000"/>
              </a:lnSpc>
            </a:pPr>
            <a:r>
              <a:rPr lang="en-US" altLang="zh-CN" sz="4400" dirty="0" smtClean="0">
                <a:ea typeface="SimSun" pitchFamily="2" charset="-122"/>
              </a:rPr>
              <a:t>Programming Your GPU with </a:t>
            </a:r>
            <a:r>
              <a:rPr lang="en-US" altLang="zh-CN" sz="4400" dirty="0" err="1" smtClean="0">
                <a:ea typeface="SimSun" pitchFamily="2" charset="-122"/>
              </a:rPr>
              <a:t>OpenMP</a:t>
            </a:r>
            <a:r>
              <a:rPr lang="en-US" altLang="zh-CN" sz="4400" baseline="30000" dirty="0" smtClean="0">
                <a:ea typeface="SimSun" pitchFamily="2" charset="-122"/>
              </a:rPr>
              <a:t>*</a:t>
            </a:r>
            <a:endParaRPr lang="en-US" altLang="zh-CN" sz="4400" dirty="0" smtClean="0">
              <a:ea typeface="SimSun" pitchFamily="2" charset="-122"/>
            </a:endParaRPr>
          </a:p>
        </p:txBody>
      </p:sp>
      <p:pic>
        <p:nvPicPr>
          <p:cNvPr id="5125" name="Picture 4" descr="OpenMP"/>
          <p:cNvPicPr>
            <a:picLocks noChangeAspect="1" noChangeArrowheads="1"/>
          </p:cNvPicPr>
          <p:nvPr/>
        </p:nvPicPr>
        <p:blipFill>
          <a:blip r:embed="rId3" cstate="print"/>
          <a:srcRect/>
          <a:stretch>
            <a:fillRect/>
          </a:stretch>
        </p:blipFill>
        <p:spPr bwMode="auto">
          <a:xfrm>
            <a:off x="3276600" y="342850"/>
            <a:ext cx="2590800" cy="928687"/>
          </a:xfrm>
          <a:prstGeom prst="rect">
            <a:avLst/>
          </a:prstGeom>
          <a:noFill/>
          <a:ln w="9525">
            <a:noFill/>
            <a:miter lim="800000"/>
            <a:headEnd/>
            <a:tailEnd/>
          </a:ln>
        </p:spPr>
      </p:pic>
      <p:sp>
        <p:nvSpPr>
          <p:cNvPr id="5126" name="Text Box 6"/>
          <p:cNvSpPr txBox="1">
            <a:spLocks noChangeArrowheads="1"/>
          </p:cNvSpPr>
          <p:nvPr/>
        </p:nvSpPr>
        <p:spPr bwMode="auto">
          <a:xfrm>
            <a:off x="1631576" y="6604000"/>
            <a:ext cx="4912659" cy="254000"/>
          </a:xfrm>
          <a:prstGeom prst="rect">
            <a:avLst/>
          </a:prstGeom>
          <a:noFill/>
          <a:ln w="19050">
            <a:noFill/>
            <a:miter lim="800000"/>
            <a:headEnd/>
            <a:tailEnd/>
          </a:ln>
        </p:spPr>
        <p:txBody>
          <a:bodyPr wrap="square">
            <a:spAutoFit/>
          </a:bodyPr>
          <a:lstStyle/>
          <a:p>
            <a:pPr>
              <a:spcBef>
                <a:spcPct val="50000"/>
              </a:spcBef>
            </a:pPr>
            <a:r>
              <a:rPr lang="zh-CN" altLang="en-US" sz="1000" b="0" dirty="0">
                <a:latin typeface="Arial" charset="0"/>
              </a:rPr>
              <a:t>* </a:t>
            </a:r>
            <a:r>
              <a:rPr lang="en-US" altLang="zh-CN" sz="1000" b="0" dirty="0">
                <a:latin typeface="Arial" charset="0"/>
              </a:rPr>
              <a:t>The name “</a:t>
            </a:r>
            <a:r>
              <a:rPr lang="en-US" altLang="zh-CN" sz="1000" b="0" dirty="0" err="1">
                <a:latin typeface="Arial" charset="0"/>
              </a:rPr>
              <a:t>OpenMP</a:t>
            </a:r>
            <a:r>
              <a:rPr lang="en-US" altLang="zh-CN" sz="1000" b="0" dirty="0">
                <a:latin typeface="Arial" charset="0"/>
              </a:rPr>
              <a:t>” is the property of the </a:t>
            </a:r>
            <a:r>
              <a:rPr lang="en-US" altLang="zh-CN" sz="1000" b="0" dirty="0" err="1">
                <a:latin typeface="Arial" charset="0"/>
              </a:rPr>
              <a:t>OpenMP</a:t>
            </a:r>
            <a:r>
              <a:rPr lang="en-US" altLang="zh-CN" sz="1000" b="0" dirty="0">
                <a:latin typeface="Arial" charset="0"/>
              </a:rPr>
              <a:t> Architecture Review Board.</a:t>
            </a:r>
          </a:p>
        </p:txBody>
      </p:sp>
      <p:sp>
        <p:nvSpPr>
          <p:cNvPr id="7" name="Rectangle 3"/>
          <p:cNvSpPr txBox="1">
            <a:spLocks noChangeArrowheads="1"/>
          </p:cNvSpPr>
          <p:nvPr/>
        </p:nvSpPr>
        <p:spPr bwMode="auto">
          <a:xfrm>
            <a:off x="4532450" y="3519906"/>
            <a:ext cx="4337707" cy="14922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a:lnSpc>
                <a:spcPct val="94000"/>
              </a:lnSpc>
              <a:spcBef>
                <a:spcPct val="30000"/>
              </a:spcBef>
              <a:buClr>
                <a:schemeClr val="tx2"/>
              </a:buClr>
              <a:buSzPct val="75000"/>
            </a:pPr>
            <a:r>
              <a:rPr lang="en-US" altLang="zh-CN" b="1" kern="0" dirty="0"/>
              <a:t>Simon McIntosh-Smith</a:t>
            </a:r>
          </a:p>
          <a:p>
            <a:pPr algn="ctr">
              <a:lnSpc>
                <a:spcPct val="94000"/>
              </a:lnSpc>
              <a:spcBef>
                <a:spcPct val="30000"/>
              </a:spcBef>
              <a:buClr>
                <a:schemeClr val="tx2"/>
              </a:buClr>
              <a:buSzPct val="75000"/>
            </a:pPr>
            <a:r>
              <a:rPr lang="en-US" altLang="zh-CN" b="1" kern="0" dirty="0"/>
              <a:t>University of Bristol</a:t>
            </a:r>
          </a:p>
          <a:p>
            <a:pPr algn="ctr">
              <a:lnSpc>
                <a:spcPct val="94000"/>
              </a:lnSpc>
              <a:spcBef>
                <a:spcPct val="30000"/>
              </a:spcBef>
              <a:buClr>
                <a:schemeClr val="tx2"/>
              </a:buClr>
              <a:buSzPct val="75000"/>
            </a:pPr>
            <a:r>
              <a:rPr lang="en-US" altLang="zh-CN" b="1" kern="0" dirty="0"/>
              <a:t>simonm@cs.bris.ac.uk</a:t>
            </a:r>
          </a:p>
        </p:txBody>
      </p:sp>
      <p:sp>
        <p:nvSpPr>
          <p:cNvPr id="9" name="Rectangle 3"/>
          <p:cNvSpPr txBox="1">
            <a:spLocks noChangeArrowheads="1"/>
          </p:cNvSpPr>
          <p:nvPr/>
        </p:nvSpPr>
        <p:spPr bwMode="auto">
          <a:xfrm>
            <a:off x="717464" y="3519906"/>
            <a:ext cx="3225800" cy="14922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r>
              <a:rPr kumimoji="0" lang="en-US" altLang="zh-CN" b="1" i="0" u="none" strike="noStrike" kern="0" cap="none" spc="0" normalizeH="0" baseline="0" noProof="0" dirty="0" smtClean="0">
                <a:ln>
                  <a:noFill/>
                </a:ln>
                <a:effectLst/>
                <a:uLnTx/>
                <a:uFillTx/>
                <a:latin typeface="+mn-lt"/>
                <a:ea typeface="SimSun" pitchFamily="2" charset="-122"/>
                <a:cs typeface="+mn-cs"/>
              </a:rPr>
              <a:t>Tim Mattson</a:t>
            </a:r>
          </a:p>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r>
              <a:rPr kumimoji="0" lang="en-US" altLang="zh-CN" sz="2000" b="1" i="0" u="none" strike="noStrike" kern="0" cap="none" spc="0" normalizeH="0" baseline="0" noProof="0" dirty="0" smtClean="0">
                <a:ln>
                  <a:noFill/>
                </a:ln>
                <a:effectLst/>
                <a:uLnTx/>
                <a:uFillTx/>
                <a:latin typeface="+mn-lt"/>
                <a:ea typeface="SimSun" pitchFamily="2" charset="-122"/>
                <a:cs typeface="+mn-cs"/>
              </a:rPr>
              <a:t>Intel Corp.</a:t>
            </a:r>
          </a:p>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r>
              <a:rPr kumimoji="0" lang="en-US" altLang="zh-CN" sz="1600" b="1" i="0" u="none" strike="noStrike" kern="0" cap="none" spc="0" normalizeH="0" baseline="0" noProof="0" dirty="0" err="1" smtClean="0">
                <a:ln>
                  <a:noFill/>
                </a:ln>
                <a:effectLst/>
                <a:uLnTx/>
                <a:uFillTx/>
                <a:latin typeface="+mn-lt"/>
                <a:ea typeface="SimSun" pitchFamily="2" charset="-122"/>
                <a:cs typeface="+mn-cs"/>
              </a:rPr>
              <a:t>timothy.g.mattson</a:t>
            </a:r>
            <a:r>
              <a:rPr kumimoji="0" lang="en-US" altLang="zh-CN" sz="1600" b="1" i="0" u="none" strike="noStrike" kern="0" cap="none" spc="0" normalizeH="0" baseline="0" noProof="0" dirty="0" smtClean="0">
                <a:ln>
                  <a:noFill/>
                </a:ln>
                <a:effectLst/>
                <a:uLnTx/>
                <a:uFillTx/>
                <a:latin typeface="+mn-lt"/>
                <a:ea typeface="SimSun" pitchFamily="2" charset="-122"/>
                <a:cs typeface="+mn-cs"/>
              </a:rPr>
              <a:t>@ </a:t>
            </a:r>
            <a:r>
              <a:rPr kumimoji="0" lang="en-US" altLang="zh-CN" sz="1600" b="1" i="0" u="none" strike="noStrike" kern="0" cap="none" spc="0" normalizeH="0" baseline="0" noProof="0" dirty="0" err="1" smtClean="0">
                <a:ln>
                  <a:noFill/>
                </a:ln>
                <a:effectLst/>
                <a:uLnTx/>
                <a:uFillTx/>
                <a:latin typeface="+mn-lt"/>
                <a:ea typeface="SimSun" pitchFamily="2" charset="-122"/>
                <a:cs typeface="+mn-cs"/>
              </a:rPr>
              <a:t>intel.com</a:t>
            </a:r>
            <a:endParaRPr kumimoji="0" lang="en-US" altLang="zh-CN" sz="1600" b="1" i="0" u="none" strike="noStrike" kern="0" cap="none" spc="0" normalizeH="0" baseline="0" noProof="0" dirty="0" smtClean="0">
              <a:ln>
                <a:noFill/>
              </a:ln>
              <a:effectLst/>
              <a:uLnTx/>
              <a:uFillTx/>
              <a:latin typeface="+mn-lt"/>
              <a:ea typeface="SimSun" pitchFamily="2" charset="-122"/>
              <a:cs typeface="+mn-cs"/>
            </a:endParaRPr>
          </a:p>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endParaRPr kumimoji="0" lang="zh-CN" altLang="en-US" sz="1600" b="1" i="0" u="none" strike="noStrike" kern="0" cap="none" spc="0" normalizeH="0" baseline="0" noProof="0" dirty="0" smtClean="0">
              <a:ln>
                <a:noFill/>
              </a:ln>
              <a:effectLst/>
              <a:uLnTx/>
              <a:uFillTx/>
              <a:latin typeface="+mn-lt"/>
              <a:ea typeface="SimSun" pitchFamily="2" charset="-122"/>
              <a:cs typeface="+mn-cs"/>
            </a:endParaRPr>
          </a:p>
        </p:txBody>
      </p:sp>
      <p:sp>
        <p:nvSpPr>
          <p:cNvPr id="2" name="TextBox 1"/>
          <p:cNvSpPr txBox="1"/>
          <p:nvPr/>
        </p:nvSpPr>
        <p:spPr>
          <a:xfrm>
            <a:off x="1631576" y="5467213"/>
            <a:ext cx="6270391" cy="646331"/>
          </a:xfrm>
          <a:prstGeom prst="rect">
            <a:avLst/>
          </a:prstGeom>
          <a:noFill/>
        </p:spPr>
        <p:txBody>
          <a:bodyPr wrap="square" rtlCol="0">
            <a:spAutoFit/>
          </a:bodyPr>
          <a:lstStyle/>
          <a:p>
            <a:r>
              <a:rPr lang="en-US" dirty="0" smtClean="0"/>
              <a:t>… and the McIntosh-Smith group at the University of Bristol: </a:t>
            </a:r>
            <a:r>
              <a:rPr lang="en-US" b="1" dirty="0" smtClean="0"/>
              <a:t>Tom Deakin</a:t>
            </a:r>
            <a:r>
              <a:rPr lang="en-US" dirty="0" smtClean="0"/>
              <a:t>, </a:t>
            </a:r>
            <a:r>
              <a:rPr lang="en-US" b="1" dirty="0" smtClean="0"/>
              <a:t>Matt Martineau</a:t>
            </a:r>
            <a:r>
              <a:rPr lang="en-US" dirty="0" smtClean="0"/>
              <a:t> and </a:t>
            </a:r>
            <a:r>
              <a:rPr lang="en-US" b="1" dirty="0" smtClean="0"/>
              <a:t>James Price </a:t>
            </a:r>
            <a:endParaRPr lang="en-US" b="1" dirty="0"/>
          </a:p>
        </p:txBody>
      </p:sp>
    </p:spTree>
    <p:extLst>
      <p:ext uri="{BB962C8B-B14F-4D97-AF65-F5344CB8AC3E}">
        <p14:creationId xmlns:p14="http://schemas.microsoft.com/office/powerpoint/2010/main" val="13965740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2"/>
          <p:cNvSpPr>
            <a:spLocks noGrp="1"/>
          </p:cNvSpPr>
          <p:nvPr>
            <p:ph type="sldNum" sz="quarter" idx="10"/>
          </p:nvPr>
        </p:nvSpPr>
        <p:spPr>
          <a:xfrm>
            <a:off x="7239000" y="6514399"/>
            <a:ext cx="1905000" cy="266131"/>
          </a:xfrm>
        </p:spPr>
        <p:txBody>
          <a:bodyPr/>
          <a:lstStyle/>
          <a:p>
            <a:pPr algn="r">
              <a:defRPr/>
            </a:pPr>
            <a:fld id="{F63F4444-7A40-4F54-A332-7D94312D7C09}" type="slidenum">
              <a:rPr lang="zh-CN" altLang="en-US">
                <a:solidFill>
                  <a:srgbClr val="000000"/>
                </a:solidFill>
              </a:rPr>
              <a:pPr algn="r">
                <a:defRPr/>
              </a:pPr>
              <a:t>10</a:t>
            </a:fld>
            <a:endParaRPr lang="en-US" altLang="zh-CN" dirty="0">
              <a:solidFill>
                <a:srgbClr val="000000"/>
              </a:solidFill>
            </a:endParaRPr>
          </a:p>
        </p:txBody>
      </p:sp>
      <p:sp>
        <p:nvSpPr>
          <p:cNvPr id="26627" name="Rectangle 2"/>
          <p:cNvSpPr>
            <a:spLocks noGrp="1" noChangeArrowheads="1"/>
          </p:cNvSpPr>
          <p:nvPr>
            <p:ph type="title"/>
          </p:nvPr>
        </p:nvSpPr>
        <p:spPr>
          <a:xfrm>
            <a:off x="419100" y="114300"/>
            <a:ext cx="8496300" cy="1143000"/>
          </a:xfrm>
        </p:spPr>
        <p:txBody>
          <a:bodyPr/>
          <a:lstStyle/>
          <a:p>
            <a:pPr eaLnBrk="1" hangingPunct="1"/>
            <a:r>
              <a:rPr lang="en-US" altLang="zh-CN" sz="3600" dirty="0" smtClean="0">
                <a:ea typeface="SimSun" pitchFamily="2" charset="-122"/>
              </a:rPr>
              <a:t>Numerical integration: the pi program</a:t>
            </a:r>
            <a:endParaRPr lang="en-US" altLang="zh-CN" sz="3200" dirty="0" smtClean="0">
              <a:solidFill>
                <a:schemeClr val="tx1"/>
              </a:solidFill>
              <a:ea typeface="SimSun" pitchFamily="2" charset="-122"/>
            </a:endParaRPr>
          </a:p>
        </p:txBody>
      </p:sp>
      <p:grpSp>
        <p:nvGrpSpPr>
          <p:cNvPr id="26628" name="Group 3"/>
          <p:cNvGrpSpPr>
            <a:grpSpLocks/>
          </p:cNvGrpSpPr>
          <p:nvPr/>
        </p:nvGrpSpPr>
        <p:grpSpPr bwMode="auto">
          <a:xfrm>
            <a:off x="4648200" y="1066800"/>
            <a:ext cx="4267200" cy="5454650"/>
            <a:chOff x="2880" y="720"/>
            <a:chExt cx="2688" cy="3436"/>
          </a:xfrm>
        </p:grpSpPr>
        <p:grpSp>
          <p:nvGrpSpPr>
            <p:cNvPr id="26651" name="Group 4"/>
            <p:cNvGrpSpPr>
              <a:grpSpLocks/>
            </p:cNvGrpSpPr>
            <p:nvPr/>
          </p:nvGrpSpPr>
          <p:grpSpPr bwMode="auto">
            <a:xfrm>
              <a:off x="3408" y="1056"/>
              <a:ext cx="1872" cy="768"/>
              <a:chOff x="3408" y="672"/>
              <a:chExt cx="1872" cy="768"/>
            </a:xfrm>
          </p:grpSpPr>
          <p:sp>
            <p:nvSpPr>
              <p:cNvPr id="26660" name="Text Box 5"/>
              <p:cNvSpPr txBox="1">
                <a:spLocks noChangeArrowheads="1"/>
              </p:cNvSpPr>
              <p:nvPr/>
            </p:nvSpPr>
            <p:spPr bwMode="auto">
              <a:xfrm>
                <a:off x="3408" y="796"/>
                <a:ext cx="240" cy="519"/>
              </a:xfrm>
              <a:prstGeom prst="rect">
                <a:avLst/>
              </a:prstGeom>
              <a:noFill/>
              <a:ln w="12700">
                <a:noFill/>
                <a:miter lim="800000"/>
                <a:headEnd type="none" w="sm" len="sm"/>
                <a:tailEnd type="none" w="sm" len="sm"/>
              </a:ln>
            </p:spPr>
            <p:txBody>
              <a:bodyPr>
                <a:spAutoFit/>
              </a:bodyPr>
              <a:lstStyle/>
              <a:p>
                <a:pPr>
                  <a:spcBef>
                    <a:spcPct val="50000"/>
                  </a:spcBef>
                </a:pPr>
                <a:r>
                  <a:rPr lang="zh-CN" altLang="en-US" sz="4800">
                    <a:solidFill>
                      <a:srgbClr val="000000"/>
                    </a:solidFill>
                    <a:latin typeface="Arial" charset="0"/>
                    <a:sym typeface="Symbol" pitchFamily="18" charset="2"/>
                  </a:rPr>
                  <a:t></a:t>
                </a:r>
                <a:r>
                  <a:rPr lang="zh-CN" altLang="en-US" sz="4000">
                    <a:solidFill>
                      <a:srgbClr val="000000"/>
                    </a:solidFill>
                    <a:latin typeface="Arial" charset="0"/>
                    <a:sym typeface="Symbol" pitchFamily="18" charset="2"/>
                  </a:rPr>
                  <a:t> </a:t>
                </a:r>
                <a:endParaRPr lang="zh-CN" altLang="en-US" sz="4000">
                  <a:solidFill>
                    <a:srgbClr val="000000"/>
                  </a:solidFill>
                  <a:latin typeface="Arial" charset="0"/>
                </a:endParaRPr>
              </a:p>
            </p:txBody>
          </p:sp>
          <p:sp>
            <p:nvSpPr>
              <p:cNvPr id="26661" name="Text Box 6"/>
              <p:cNvSpPr txBox="1">
                <a:spLocks noChangeArrowheads="1"/>
              </p:cNvSpPr>
              <p:nvPr/>
            </p:nvSpPr>
            <p:spPr bwMode="auto">
              <a:xfrm>
                <a:off x="3576" y="806"/>
                <a:ext cx="720"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dirty="0">
                    <a:solidFill>
                      <a:srgbClr val="000000"/>
                    </a:solidFill>
                    <a:latin typeface="Arial" charset="0"/>
                  </a:rPr>
                  <a:t>4.0</a:t>
                </a:r>
              </a:p>
            </p:txBody>
          </p:sp>
          <p:sp>
            <p:nvSpPr>
              <p:cNvPr id="26662" name="Text Box 7"/>
              <p:cNvSpPr txBox="1">
                <a:spLocks noChangeArrowheads="1"/>
              </p:cNvSpPr>
              <p:nvPr/>
            </p:nvSpPr>
            <p:spPr bwMode="auto">
              <a:xfrm>
                <a:off x="3528" y="1056"/>
                <a:ext cx="816"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dirty="0">
                    <a:solidFill>
                      <a:srgbClr val="000000"/>
                    </a:solidFill>
                    <a:latin typeface="Arial" charset="0"/>
                  </a:rPr>
                  <a:t>(1+x</a:t>
                </a:r>
                <a:r>
                  <a:rPr lang="en-US" altLang="zh-CN" sz="2000" baseline="30000" dirty="0">
                    <a:solidFill>
                      <a:srgbClr val="000000"/>
                    </a:solidFill>
                    <a:latin typeface="Arial" charset="0"/>
                  </a:rPr>
                  <a:t>2</a:t>
                </a:r>
                <a:r>
                  <a:rPr lang="en-US" altLang="zh-CN" sz="2000" dirty="0">
                    <a:solidFill>
                      <a:srgbClr val="000000"/>
                    </a:solidFill>
                    <a:latin typeface="Arial" charset="0"/>
                  </a:rPr>
                  <a:t>)</a:t>
                </a:r>
              </a:p>
            </p:txBody>
          </p:sp>
          <p:sp>
            <p:nvSpPr>
              <p:cNvPr id="26663" name="Line 8"/>
              <p:cNvSpPr>
                <a:spLocks noChangeShapeType="1"/>
              </p:cNvSpPr>
              <p:nvPr/>
            </p:nvSpPr>
            <p:spPr bwMode="auto">
              <a:xfrm>
                <a:off x="3696" y="1056"/>
                <a:ext cx="528" cy="0"/>
              </a:xfrm>
              <a:prstGeom prst="line">
                <a:avLst/>
              </a:prstGeom>
              <a:noFill/>
              <a:ln w="19050">
                <a:solidFill>
                  <a:schemeClr val="tx1"/>
                </a:solidFill>
                <a:round/>
                <a:headEnd type="none" w="sm" len="sm"/>
                <a:tailEnd type="none" w="sm" len="sm"/>
              </a:ln>
            </p:spPr>
            <p:txBody>
              <a:bodyPr/>
              <a:lstStyle/>
              <a:p>
                <a:endParaRPr lang="en-US">
                  <a:solidFill>
                    <a:srgbClr val="000000"/>
                  </a:solidFill>
                </a:endParaRPr>
              </a:p>
            </p:txBody>
          </p:sp>
          <p:sp>
            <p:nvSpPr>
              <p:cNvPr id="26664" name="Text Box 9"/>
              <p:cNvSpPr txBox="1">
                <a:spLocks noChangeArrowheads="1"/>
              </p:cNvSpPr>
              <p:nvPr/>
            </p:nvSpPr>
            <p:spPr bwMode="auto">
              <a:xfrm>
                <a:off x="4272" y="912"/>
                <a:ext cx="1008" cy="327"/>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a:solidFill>
                      <a:srgbClr val="000000"/>
                    </a:solidFill>
                    <a:latin typeface="Arial" charset="0"/>
                  </a:rPr>
                  <a:t>dx = </a:t>
                </a:r>
                <a:r>
                  <a:rPr lang="en-US" altLang="zh-CN" sz="2800">
                    <a:solidFill>
                      <a:srgbClr val="000000"/>
                    </a:solidFill>
                    <a:latin typeface="Arial" charset="0"/>
                    <a:sym typeface="Symbol" pitchFamily="18" charset="2"/>
                  </a:rPr>
                  <a:t></a:t>
                </a:r>
                <a:endParaRPr lang="en-US" altLang="zh-CN" sz="2800">
                  <a:solidFill>
                    <a:srgbClr val="000000"/>
                  </a:solidFill>
                  <a:latin typeface="Arial" charset="0"/>
                </a:endParaRPr>
              </a:p>
            </p:txBody>
          </p:sp>
          <p:sp>
            <p:nvSpPr>
              <p:cNvPr id="26665" name="Text Box 10"/>
              <p:cNvSpPr txBox="1">
                <a:spLocks noChangeArrowheads="1"/>
              </p:cNvSpPr>
              <p:nvPr/>
            </p:nvSpPr>
            <p:spPr bwMode="auto">
              <a:xfrm>
                <a:off x="3408" y="1248"/>
                <a:ext cx="192"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0</a:t>
                </a:r>
              </a:p>
            </p:txBody>
          </p:sp>
          <p:sp>
            <p:nvSpPr>
              <p:cNvPr id="26666" name="Text Box 11"/>
              <p:cNvSpPr txBox="1">
                <a:spLocks noChangeArrowheads="1"/>
              </p:cNvSpPr>
              <p:nvPr/>
            </p:nvSpPr>
            <p:spPr bwMode="auto">
              <a:xfrm>
                <a:off x="3408" y="672"/>
                <a:ext cx="192"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1</a:t>
                </a:r>
              </a:p>
            </p:txBody>
          </p:sp>
        </p:grpSp>
        <p:grpSp>
          <p:nvGrpSpPr>
            <p:cNvPr id="26652" name="Group 12"/>
            <p:cNvGrpSpPr>
              <a:grpSpLocks/>
            </p:cNvGrpSpPr>
            <p:nvPr/>
          </p:nvGrpSpPr>
          <p:grpSpPr bwMode="auto">
            <a:xfrm>
              <a:off x="3456" y="2688"/>
              <a:ext cx="2064" cy="672"/>
              <a:chOff x="3456" y="2688"/>
              <a:chExt cx="2064" cy="672"/>
            </a:xfrm>
          </p:grpSpPr>
          <p:sp>
            <p:nvSpPr>
              <p:cNvPr id="26656" name="Line 13"/>
              <p:cNvSpPr>
                <a:spLocks noChangeShapeType="1"/>
              </p:cNvSpPr>
              <p:nvPr/>
            </p:nvSpPr>
            <p:spPr bwMode="auto">
              <a:xfrm>
                <a:off x="3456" y="3024"/>
                <a:ext cx="0" cy="0"/>
              </a:xfrm>
              <a:prstGeom prst="line">
                <a:avLst/>
              </a:prstGeom>
              <a:noFill/>
              <a:ln w="12700">
                <a:solidFill>
                  <a:schemeClr val="tx1"/>
                </a:solidFill>
                <a:round/>
                <a:headEnd type="none" w="sm" len="sm"/>
                <a:tailEnd type="none" w="sm" len="sm"/>
              </a:ln>
            </p:spPr>
            <p:txBody>
              <a:bodyPr/>
              <a:lstStyle/>
              <a:p>
                <a:endParaRPr lang="en-US">
                  <a:solidFill>
                    <a:srgbClr val="000000"/>
                  </a:solidFill>
                </a:endParaRPr>
              </a:p>
            </p:txBody>
          </p:sp>
          <p:sp>
            <p:nvSpPr>
              <p:cNvPr id="26657" name="Text Box 14"/>
              <p:cNvSpPr txBox="1">
                <a:spLocks noChangeArrowheads="1"/>
              </p:cNvSpPr>
              <p:nvPr/>
            </p:nvSpPr>
            <p:spPr bwMode="auto">
              <a:xfrm>
                <a:off x="3456" y="2784"/>
                <a:ext cx="2064" cy="442"/>
              </a:xfrm>
              <a:prstGeom prst="rect">
                <a:avLst/>
              </a:prstGeom>
              <a:noFill/>
              <a:ln w="12700">
                <a:noFill/>
                <a:miter lim="800000"/>
                <a:headEnd type="none" w="sm" len="sm"/>
                <a:tailEnd type="none" w="sm" len="sm"/>
              </a:ln>
            </p:spPr>
            <p:txBody>
              <a:bodyPr>
                <a:spAutoFit/>
              </a:bodyPr>
              <a:lstStyle/>
              <a:p>
                <a:pPr>
                  <a:spcBef>
                    <a:spcPct val="50000"/>
                  </a:spcBef>
                </a:pPr>
                <a:r>
                  <a:rPr lang="zh-CN" altLang="en-US" sz="4000">
                    <a:solidFill>
                      <a:srgbClr val="000000"/>
                    </a:solidFill>
                    <a:latin typeface="Arial" charset="0"/>
                    <a:sym typeface="Symbol" pitchFamily="18" charset="2"/>
                  </a:rPr>
                  <a:t></a:t>
                </a:r>
                <a:r>
                  <a:rPr lang="zh-CN" altLang="en-US" sz="2800">
                    <a:solidFill>
                      <a:srgbClr val="000000"/>
                    </a:solidFill>
                    <a:latin typeface="Arial" charset="0"/>
                    <a:sym typeface="Symbol" pitchFamily="18" charset="2"/>
                  </a:rPr>
                  <a:t> </a:t>
                </a:r>
                <a:r>
                  <a:rPr lang="en-US" altLang="zh-CN" sz="2000">
                    <a:solidFill>
                      <a:srgbClr val="000000"/>
                    </a:solidFill>
                    <a:latin typeface="Arial" charset="0"/>
                    <a:sym typeface="Symbol" pitchFamily="18" charset="2"/>
                  </a:rPr>
                  <a:t>F(x</a:t>
                </a:r>
                <a:r>
                  <a:rPr lang="en-US" altLang="zh-CN" sz="2000" baseline="-25000">
                    <a:solidFill>
                      <a:srgbClr val="000000"/>
                    </a:solidFill>
                    <a:latin typeface="Arial" charset="0"/>
                    <a:sym typeface="Symbol" pitchFamily="18" charset="2"/>
                  </a:rPr>
                  <a:t>i</a:t>
                </a:r>
                <a:r>
                  <a:rPr lang="en-US" altLang="zh-CN" sz="2000">
                    <a:solidFill>
                      <a:srgbClr val="000000"/>
                    </a:solidFill>
                    <a:latin typeface="Arial" charset="0"/>
                    <a:sym typeface="Symbol" pitchFamily="18" charset="2"/>
                  </a:rPr>
                  <a:t>)x</a:t>
                </a:r>
                <a:r>
                  <a:rPr lang="en-US" altLang="zh-CN" sz="2800">
                    <a:solidFill>
                      <a:srgbClr val="000000"/>
                    </a:solidFill>
                    <a:latin typeface="Arial" charset="0"/>
                    <a:sym typeface="Symbol" pitchFamily="18" charset="2"/>
                  </a:rPr>
                  <a:t>  </a:t>
                </a:r>
              </a:p>
            </p:txBody>
          </p:sp>
          <p:sp>
            <p:nvSpPr>
              <p:cNvPr id="26658" name="Text Box 15"/>
              <p:cNvSpPr txBox="1">
                <a:spLocks noChangeArrowheads="1"/>
              </p:cNvSpPr>
              <p:nvPr/>
            </p:nvSpPr>
            <p:spPr bwMode="auto">
              <a:xfrm>
                <a:off x="3456" y="3168"/>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i = 0</a:t>
                </a:r>
              </a:p>
            </p:txBody>
          </p:sp>
          <p:sp>
            <p:nvSpPr>
              <p:cNvPr id="26659" name="Text Box 16"/>
              <p:cNvSpPr txBox="1">
                <a:spLocks noChangeArrowheads="1"/>
              </p:cNvSpPr>
              <p:nvPr/>
            </p:nvSpPr>
            <p:spPr bwMode="auto">
              <a:xfrm>
                <a:off x="3456" y="2688"/>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N</a:t>
                </a:r>
              </a:p>
            </p:txBody>
          </p:sp>
        </p:grpSp>
        <p:sp>
          <p:nvSpPr>
            <p:cNvPr id="26653" name="Text Box 17"/>
            <p:cNvSpPr txBox="1">
              <a:spLocks noChangeArrowheads="1"/>
            </p:cNvSpPr>
            <p:nvPr/>
          </p:nvSpPr>
          <p:spPr bwMode="auto">
            <a:xfrm>
              <a:off x="2880" y="720"/>
              <a:ext cx="2688" cy="288"/>
            </a:xfrm>
            <a:prstGeom prst="rect">
              <a:avLst/>
            </a:prstGeom>
            <a:noFill/>
            <a:ln w="12700">
              <a:noFill/>
              <a:miter lim="800000"/>
              <a:headEnd type="none" w="sm" len="sm"/>
              <a:tailEnd type="none" w="sm" len="sm"/>
            </a:ln>
          </p:spPr>
          <p:txBody>
            <a:bodyPr>
              <a:spAutoFit/>
            </a:bodyPr>
            <a:lstStyle/>
            <a:p>
              <a:pPr>
                <a:spcBef>
                  <a:spcPct val="50000"/>
                </a:spcBef>
              </a:pPr>
              <a:r>
                <a:rPr lang="en-US" altLang="zh-CN">
                  <a:solidFill>
                    <a:srgbClr val="000000"/>
                  </a:solidFill>
                  <a:latin typeface="Arial" charset="0"/>
                </a:rPr>
                <a:t>Mathematically, we know that:</a:t>
              </a:r>
            </a:p>
          </p:txBody>
        </p:sp>
        <p:sp>
          <p:nvSpPr>
            <p:cNvPr id="26654" name="Text Box 18"/>
            <p:cNvSpPr txBox="1">
              <a:spLocks noChangeArrowheads="1"/>
            </p:cNvSpPr>
            <p:nvPr/>
          </p:nvSpPr>
          <p:spPr bwMode="auto">
            <a:xfrm>
              <a:off x="2880" y="1872"/>
              <a:ext cx="2688" cy="748"/>
            </a:xfrm>
            <a:prstGeom prst="rect">
              <a:avLst/>
            </a:prstGeom>
            <a:noFill/>
            <a:ln w="12700">
              <a:noFill/>
              <a:miter lim="800000"/>
              <a:headEnd type="none" w="sm" len="sm"/>
              <a:tailEnd type="none" w="sm" len="sm"/>
            </a:ln>
          </p:spPr>
          <p:txBody>
            <a:bodyPr>
              <a:spAutoFit/>
            </a:bodyPr>
            <a:lstStyle/>
            <a:p>
              <a:pPr>
                <a:spcBef>
                  <a:spcPct val="50000"/>
                </a:spcBef>
              </a:pPr>
              <a:r>
                <a:rPr lang="en-US" altLang="zh-CN">
                  <a:solidFill>
                    <a:srgbClr val="000000"/>
                  </a:solidFill>
                  <a:latin typeface="Arial" charset="0"/>
                </a:rPr>
                <a:t>We can approximate the integral as a sum of rectangles:</a:t>
              </a:r>
            </a:p>
          </p:txBody>
        </p:sp>
        <p:sp>
          <p:nvSpPr>
            <p:cNvPr id="26655" name="Text Box 19"/>
            <p:cNvSpPr txBox="1">
              <a:spLocks noChangeArrowheads="1"/>
            </p:cNvSpPr>
            <p:nvPr/>
          </p:nvSpPr>
          <p:spPr bwMode="auto">
            <a:xfrm>
              <a:off x="2880" y="3408"/>
              <a:ext cx="2688" cy="748"/>
            </a:xfrm>
            <a:prstGeom prst="rect">
              <a:avLst/>
            </a:prstGeom>
            <a:noFill/>
            <a:ln w="12700">
              <a:noFill/>
              <a:miter lim="800000"/>
              <a:headEnd type="none" w="sm" len="sm"/>
              <a:tailEnd type="none" w="sm" len="sm"/>
            </a:ln>
          </p:spPr>
          <p:txBody>
            <a:bodyPr>
              <a:spAutoFit/>
            </a:bodyPr>
            <a:lstStyle/>
            <a:p>
              <a:pPr>
                <a:spcBef>
                  <a:spcPct val="50000"/>
                </a:spcBef>
              </a:pPr>
              <a:r>
                <a:rPr lang="en-US" altLang="zh-CN">
                  <a:solidFill>
                    <a:srgbClr val="000000"/>
                  </a:solidFill>
                  <a:latin typeface="Arial" charset="0"/>
                </a:rPr>
                <a:t>Where each rectangle has width </a:t>
              </a:r>
              <a:r>
                <a:rPr lang="en-US" altLang="zh-CN">
                  <a:solidFill>
                    <a:srgbClr val="000000"/>
                  </a:solidFill>
                  <a:latin typeface="Arial" charset="0"/>
                  <a:sym typeface="Symbol" pitchFamily="18" charset="2"/>
                </a:rPr>
                <a:t></a:t>
              </a:r>
              <a:r>
                <a:rPr lang="en-US" altLang="zh-CN">
                  <a:solidFill>
                    <a:srgbClr val="000000"/>
                  </a:solidFill>
                  <a:latin typeface="Arial" charset="0"/>
                </a:rPr>
                <a:t>x and height F(x</a:t>
              </a:r>
              <a:r>
                <a:rPr lang="en-US" altLang="zh-CN" baseline="-25000">
                  <a:solidFill>
                    <a:srgbClr val="000000"/>
                  </a:solidFill>
                  <a:latin typeface="Arial" charset="0"/>
                </a:rPr>
                <a:t>i</a:t>
              </a:r>
              <a:r>
                <a:rPr lang="en-US" altLang="zh-CN">
                  <a:solidFill>
                    <a:srgbClr val="000000"/>
                  </a:solidFill>
                  <a:latin typeface="Arial" charset="0"/>
                </a:rPr>
                <a:t>) at the middle of interval i.</a:t>
              </a:r>
            </a:p>
          </p:txBody>
        </p:sp>
      </p:grpSp>
      <p:grpSp>
        <p:nvGrpSpPr>
          <p:cNvPr id="26629" name="Group 20"/>
          <p:cNvGrpSpPr>
            <a:grpSpLocks/>
          </p:cNvGrpSpPr>
          <p:nvPr/>
        </p:nvGrpSpPr>
        <p:grpSpPr bwMode="auto">
          <a:xfrm>
            <a:off x="304800" y="1600200"/>
            <a:ext cx="4038600" cy="4876800"/>
            <a:chOff x="192" y="1008"/>
            <a:chExt cx="2544" cy="3072"/>
          </a:xfrm>
          <a:solidFill>
            <a:schemeClr val="bg1"/>
          </a:solidFill>
        </p:grpSpPr>
        <p:sp>
          <p:nvSpPr>
            <p:cNvPr id="26630" name="Rectangle 21"/>
            <p:cNvSpPr>
              <a:spLocks noChangeArrowheads="1"/>
            </p:cNvSpPr>
            <p:nvPr/>
          </p:nvSpPr>
          <p:spPr bwMode="auto">
            <a:xfrm>
              <a:off x="192" y="1008"/>
              <a:ext cx="2544" cy="3072"/>
            </a:xfrm>
            <a:prstGeom prst="rect">
              <a:avLst/>
            </a:prstGeom>
            <a:grpFill/>
            <a:ln w="12700">
              <a:noFill/>
              <a:miter lim="800000"/>
              <a:headEnd type="none" w="sm" len="sm"/>
              <a:tailEnd type="none" w="sm" len="sm"/>
            </a:ln>
          </p:spPr>
          <p:txBody>
            <a:bodyPr wrap="none" anchor="ctr"/>
            <a:lstStyle/>
            <a:p>
              <a:endParaRPr lang="en-GB">
                <a:solidFill>
                  <a:srgbClr val="000000"/>
                </a:solidFill>
              </a:endParaRPr>
            </a:p>
          </p:txBody>
        </p:sp>
        <p:sp>
          <p:nvSpPr>
            <p:cNvPr id="26631" name="Rectangle 22"/>
            <p:cNvSpPr>
              <a:spLocks noChangeArrowheads="1"/>
            </p:cNvSpPr>
            <p:nvPr/>
          </p:nvSpPr>
          <p:spPr bwMode="auto">
            <a:xfrm>
              <a:off x="1152" y="1200"/>
              <a:ext cx="144" cy="2304"/>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2" name="Rectangle 23"/>
            <p:cNvSpPr>
              <a:spLocks noChangeArrowheads="1"/>
            </p:cNvSpPr>
            <p:nvPr/>
          </p:nvSpPr>
          <p:spPr bwMode="auto">
            <a:xfrm>
              <a:off x="1296" y="1248"/>
              <a:ext cx="144" cy="2256"/>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3" name="Rectangle 24"/>
            <p:cNvSpPr>
              <a:spLocks noChangeArrowheads="1"/>
            </p:cNvSpPr>
            <p:nvPr/>
          </p:nvSpPr>
          <p:spPr bwMode="auto">
            <a:xfrm>
              <a:off x="1440" y="1344"/>
              <a:ext cx="144" cy="2160"/>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4" name="Rectangle 25"/>
            <p:cNvSpPr>
              <a:spLocks noChangeArrowheads="1"/>
            </p:cNvSpPr>
            <p:nvPr/>
          </p:nvSpPr>
          <p:spPr bwMode="auto">
            <a:xfrm>
              <a:off x="1584" y="1440"/>
              <a:ext cx="144" cy="2064"/>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5" name="Rectangle 26"/>
            <p:cNvSpPr>
              <a:spLocks noChangeArrowheads="1"/>
            </p:cNvSpPr>
            <p:nvPr/>
          </p:nvSpPr>
          <p:spPr bwMode="auto">
            <a:xfrm>
              <a:off x="1728" y="1536"/>
              <a:ext cx="144" cy="1968"/>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6" name="Rectangle 27"/>
            <p:cNvSpPr>
              <a:spLocks noChangeArrowheads="1"/>
            </p:cNvSpPr>
            <p:nvPr/>
          </p:nvSpPr>
          <p:spPr bwMode="auto">
            <a:xfrm>
              <a:off x="1872" y="1680"/>
              <a:ext cx="144" cy="1824"/>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7" name="Rectangle 28"/>
            <p:cNvSpPr>
              <a:spLocks noChangeArrowheads="1"/>
            </p:cNvSpPr>
            <p:nvPr/>
          </p:nvSpPr>
          <p:spPr bwMode="auto">
            <a:xfrm>
              <a:off x="2016" y="1920"/>
              <a:ext cx="144" cy="1584"/>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8" name="Rectangle 29"/>
            <p:cNvSpPr>
              <a:spLocks noChangeArrowheads="1"/>
            </p:cNvSpPr>
            <p:nvPr/>
          </p:nvSpPr>
          <p:spPr bwMode="auto">
            <a:xfrm>
              <a:off x="2160" y="2208"/>
              <a:ext cx="144" cy="1296"/>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9" name="Line 30"/>
            <p:cNvSpPr>
              <a:spLocks noChangeShapeType="1"/>
            </p:cNvSpPr>
            <p:nvPr/>
          </p:nvSpPr>
          <p:spPr bwMode="auto">
            <a:xfrm>
              <a:off x="1152" y="1056"/>
              <a:ext cx="0" cy="2448"/>
            </a:xfrm>
            <a:prstGeom prst="line">
              <a:avLst/>
            </a:prstGeom>
            <a:grpFill/>
            <a:ln w="28575">
              <a:solidFill>
                <a:schemeClr val="tx1"/>
              </a:solidFill>
              <a:round/>
              <a:headEnd type="none" w="sm" len="sm"/>
              <a:tailEnd type="none" w="sm" len="sm"/>
            </a:ln>
          </p:spPr>
          <p:txBody>
            <a:bodyPr/>
            <a:lstStyle/>
            <a:p>
              <a:endParaRPr lang="en-US">
                <a:solidFill>
                  <a:srgbClr val="000000"/>
                </a:solidFill>
              </a:endParaRPr>
            </a:p>
          </p:txBody>
        </p:sp>
        <p:sp>
          <p:nvSpPr>
            <p:cNvPr id="26640" name="Line 31"/>
            <p:cNvSpPr>
              <a:spLocks noChangeShapeType="1"/>
            </p:cNvSpPr>
            <p:nvPr/>
          </p:nvSpPr>
          <p:spPr bwMode="auto">
            <a:xfrm>
              <a:off x="1104" y="1200"/>
              <a:ext cx="96" cy="0"/>
            </a:xfrm>
            <a:prstGeom prst="line">
              <a:avLst/>
            </a:prstGeom>
            <a:grpFill/>
            <a:ln w="12700">
              <a:solidFill>
                <a:schemeClr val="tx1"/>
              </a:solidFill>
              <a:round/>
              <a:headEnd type="none" w="sm" len="sm"/>
              <a:tailEnd type="none" w="sm" len="sm"/>
            </a:ln>
          </p:spPr>
          <p:txBody>
            <a:bodyPr/>
            <a:lstStyle/>
            <a:p>
              <a:endParaRPr lang="en-US">
                <a:solidFill>
                  <a:srgbClr val="000000"/>
                </a:solidFill>
              </a:endParaRPr>
            </a:p>
          </p:txBody>
        </p:sp>
        <p:sp>
          <p:nvSpPr>
            <p:cNvPr id="26641" name="Line 32"/>
            <p:cNvSpPr>
              <a:spLocks noChangeShapeType="1"/>
            </p:cNvSpPr>
            <p:nvPr/>
          </p:nvSpPr>
          <p:spPr bwMode="auto">
            <a:xfrm>
              <a:off x="1104" y="2360"/>
              <a:ext cx="96" cy="0"/>
            </a:xfrm>
            <a:prstGeom prst="line">
              <a:avLst/>
            </a:prstGeom>
            <a:grpFill/>
            <a:ln w="12700">
              <a:solidFill>
                <a:schemeClr val="tx1"/>
              </a:solidFill>
              <a:round/>
              <a:headEnd type="none" w="sm" len="sm"/>
              <a:tailEnd type="none" w="sm" len="sm"/>
            </a:ln>
          </p:spPr>
          <p:txBody>
            <a:bodyPr/>
            <a:lstStyle/>
            <a:p>
              <a:endParaRPr lang="en-US">
                <a:solidFill>
                  <a:srgbClr val="000000"/>
                </a:solidFill>
              </a:endParaRPr>
            </a:p>
          </p:txBody>
        </p:sp>
        <p:sp>
          <p:nvSpPr>
            <p:cNvPr id="26642" name="Line 33"/>
            <p:cNvSpPr>
              <a:spLocks noChangeShapeType="1"/>
            </p:cNvSpPr>
            <p:nvPr/>
          </p:nvSpPr>
          <p:spPr bwMode="auto">
            <a:xfrm flipH="1">
              <a:off x="1104" y="3504"/>
              <a:ext cx="1536" cy="0"/>
            </a:xfrm>
            <a:prstGeom prst="line">
              <a:avLst/>
            </a:prstGeom>
            <a:grpFill/>
            <a:ln w="28575">
              <a:solidFill>
                <a:schemeClr val="tx1"/>
              </a:solidFill>
              <a:round/>
              <a:headEnd type="none" w="sm" len="sm"/>
              <a:tailEnd type="none" w="sm" len="sm"/>
            </a:ln>
          </p:spPr>
          <p:txBody>
            <a:bodyPr/>
            <a:lstStyle/>
            <a:p>
              <a:endParaRPr lang="en-US">
                <a:solidFill>
                  <a:srgbClr val="000000"/>
                </a:solidFill>
              </a:endParaRPr>
            </a:p>
          </p:txBody>
        </p:sp>
        <p:sp>
          <p:nvSpPr>
            <p:cNvPr id="26643" name="Line 34"/>
            <p:cNvSpPr>
              <a:spLocks noChangeShapeType="1"/>
            </p:cNvSpPr>
            <p:nvPr/>
          </p:nvSpPr>
          <p:spPr bwMode="auto">
            <a:xfrm>
              <a:off x="2304" y="3456"/>
              <a:ext cx="0" cy="96"/>
            </a:xfrm>
            <a:prstGeom prst="line">
              <a:avLst/>
            </a:prstGeom>
            <a:grpFill/>
            <a:ln w="28575">
              <a:solidFill>
                <a:schemeClr val="tx1"/>
              </a:solidFill>
              <a:round/>
              <a:headEnd type="none" w="sm" len="sm"/>
              <a:tailEnd type="none" w="sm" len="sm"/>
            </a:ln>
          </p:spPr>
          <p:txBody>
            <a:bodyPr/>
            <a:lstStyle/>
            <a:p>
              <a:endParaRPr lang="en-US">
                <a:solidFill>
                  <a:srgbClr val="000000"/>
                </a:solidFill>
              </a:endParaRPr>
            </a:p>
          </p:txBody>
        </p:sp>
        <p:sp>
          <p:nvSpPr>
            <p:cNvPr id="26644"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28575" cap="flat" cmpd="sng">
              <a:solidFill>
                <a:schemeClr val="tx1"/>
              </a:solidFill>
              <a:prstDash val="solid"/>
              <a:round/>
              <a:headEnd type="none" w="sm" len="sm"/>
              <a:tailEnd type="none" w="sm" len="sm"/>
            </a:ln>
          </p:spPr>
          <p:txBody>
            <a:bodyPr/>
            <a:lstStyle/>
            <a:p>
              <a:endParaRPr lang="en-US">
                <a:solidFill>
                  <a:srgbClr val="000000"/>
                </a:solidFill>
              </a:endParaRPr>
            </a:p>
          </p:txBody>
        </p:sp>
        <p:sp>
          <p:nvSpPr>
            <p:cNvPr id="26645" name="Text Box 36"/>
            <p:cNvSpPr txBox="1">
              <a:spLocks noChangeArrowheads="1"/>
            </p:cNvSpPr>
            <p:nvPr/>
          </p:nvSpPr>
          <p:spPr bwMode="auto">
            <a:xfrm rot="-5368534">
              <a:off x="-19" y="2371"/>
              <a:ext cx="1344" cy="250"/>
            </a:xfrm>
            <a:prstGeom prst="rect">
              <a:avLst/>
            </a:prstGeom>
            <a:grpFill/>
            <a:ln w="12700">
              <a:noFill/>
              <a:miter lim="800000"/>
              <a:headEnd type="none" w="sm" len="sm"/>
              <a:tailEnd type="none" w="sm" len="sm"/>
            </a:ln>
          </p:spPr>
          <p:txBody>
            <a:bodyPr>
              <a:spAutoFit/>
            </a:bodyPr>
            <a:lstStyle/>
            <a:p>
              <a:pPr>
                <a:spcBef>
                  <a:spcPct val="50000"/>
                </a:spcBef>
              </a:pPr>
              <a:r>
                <a:rPr lang="en-US" altLang="zh-CN" sz="2000">
                  <a:solidFill>
                    <a:srgbClr val="000000"/>
                  </a:solidFill>
                  <a:latin typeface="Arial" charset="0"/>
                </a:rPr>
                <a:t>F(x) = 4.0/(1+x</a:t>
              </a:r>
              <a:r>
                <a:rPr lang="en-US" altLang="zh-CN" sz="2000" baseline="30000">
                  <a:solidFill>
                    <a:srgbClr val="000000"/>
                  </a:solidFill>
                  <a:latin typeface="Arial" charset="0"/>
                </a:rPr>
                <a:t>2</a:t>
              </a:r>
              <a:r>
                <a:rPr lang="en-US" altLang="zh-CN" sz="2000">
                  <a:solidFill>
                    <a:srgbClr val="000000"/>
                  </a:solidFill>
                  <a:latin typeface="Arial" charset="0"/>
                </a:rPr>
                <a:t>)</a:t>
              </a:r>
            </a:p>
          </p:txBody>
        </p:sp>
        <p:sp>
          <p:nvSpPr>
            <p:cNvPr id="26646" name="Text Box 37"/>
            <p:cNvSpPr txBox="1">
              <a:spLocks noChangeArrowheads="1"/>
            </p:cNvSpPr>
            <p:nvPr/>
          </p:nvSpPr>
          <p:spPr bwMode="auto">
            <a:xfrm>
              <a:off x="816" y="1104"/>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4.0</a:t>
              </a:r>
            </a:p>
          </p:txBody>
        </p:sp>
        <p:sp>
          <p:nvSpPr>
            <p:cNvPr id="26647" name="Text Box 38"/>
            <p:cNvSpPr txBox="1">
              <a:spLocks noChangeArrowheads="1"/>
            </p:cNvSpPr>
            <p:nvPr/>
          </p:nvSpPr>
          <p:spPr bwMode="auto">
            <a:xfrm>
              <a:off x="852" y="2256"/>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2.0</a:t>
              </a:r>
            </a:p>
          </p:txBody>
        </p:sp>
        <p:sp>
          <p:nvSpPr>
            <p:cNvPr id="26648" name="Text Box 39"/>
            <p:cNvSpPr txBox="1">
              <a:spLocks noChangeArrowheads="1"/>
            </p:cNvSpPr>
            <p:nvPr/>
          </p:nvSpPr>
          <p:spPr bwMode="auto">
            <a:xfrm>
              <a:off x="2160" y="3546"/>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1.0</a:t>
              </a:r>
            </a:p>
          </p:txBody>
        </p:sp>
        <p:sp>
          <p:nvSpPr>
            <p:cNvPr id="26649" name="Text Box 40"/>
            <p:cNvSpPr txBox="1">
              <a:spLocks noChangeArrowheads="1"/>
            </p:cNvSpPr>
            <p:nvPr/>
          </p:nvSpPr>
          <p:spPr bwMode="auto">
            <a:xfrm>
              <a:off x="1632" y="3600"/>
              <a:ext cx="288" cy="250"/>
            </a:xfrm>
            <a:prstGeom prst="rect">
              <a:avLst/>
            </a:prstGeom>
            <a:grpFill/>
            <a:ln w="12700">
              <a:noFill/>
              <a:miter lim="800000"/>
              <a:headEnd type="none" w="sm" len="sm"/>
              <a:tailEnd type="none" w="sm" len="sm"/>
            </a:ln>
          </p:spPr>
          <p:txBody>
            <a:bodyPr>
              <a:spAutoFit/>
            </a:bodyPr>
            <a:lstStyle/>
            <a:p>
              <a:pPr>
                <a:spcBef>
                  <a:spcPct val="50000"/>
                </a:spcBef>
              </a:pPr>
              <a:r>
                <a:rPr lang="en-US" altLang="zh-CN" sz="2000">
                  <a:solidFill>
                    <a:srgbClr val="000000"/>
                  </a:solidFill>
                  <a:latin typeface="Arial" charset="0"/>
                </a:rPr>
                <a:t>X</a:t>
              </a:r>
            </a:p>
          </p:txBody>
        </p:sp>
        <p:sp>
          <p:nvSpPr>
            <p:cNvPr id="26650" name="Text Box 41"/>
            <p:cNvSpPr txBox="1">
              <a:spLocks noChangeArrowheads="1"/>
            </p:cNvSpPr>
            <p:nvPr/>
          </p:nvSpPr>
          <p:spPr bwMode="auto">
            <a:xfrm>
              <a:off x="960" y="3552"/>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0.0</a:t>
              </a:r>
            </a:p>
          </p:txBody>
        </p:sp>
      </p:grpSp>
    </p:spTree>
    <p:extLst>
      <p:ext uri="{BB962C8B-B14F-4D97-AF65-F5344CB8AC3E}">
        <p14:creationId xmlns:p14="http://schemas.microsoft.com/office/powerpoint/2010/main" val="37175647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r>
              <a:rPr lang="en-US" dirty="0" smtClean="0"/>
              <a:t>You can program your GPU with </a:t>
            </a:r>
            <a:r>
              <a:rPr lang="en-US" dirty="0" err="1" smtClean="0"/>
              <a:t>OpenMP</a:t>
            </a:r>
            <a:endParaRPr lang="en-US" dirty="0" smtClean="0"/>
          </a:p>
          <a:p>
            <a:pPr lvl="1"/>
            <a:r>
              <a:rPr lang="en-US" dirty="0" smtClean="0"/>
              <a:t>There is no reason to use proprietary “standards”.</a:t>
            </a:r>
          </a:p>
          <a:p>
            <a:pPr marL="339725" lvl="1" indent="0">
              <a:buNone/>
            </a:pPr>
            <a:endParaRPr lang="en-US" dirty="0" smtClean="0"/>
          </a:p>
          <a:p>
            <a:r>
              <a:rPr lang="en-US" dirty="0" smtClean="0"/>
              <a:t>Implementations of </a:t>
            </a:r>
            <a:r>
              <a:rPr lang="en-US" dirty="0" err="1" smtClean="0"/>
              <a:t>OpenMP</a:t>
            </a:r>
            <a:r>
              <a:rPr lang="en-US" dirty="0" smtClean="0"/>
              <a:t> supporting target devices are evolving rapidly … expect to see great improvements in quality and diversity.</a:t>
            </a:r>
          </a:p>
          <a:p>
            <a:endParaRPr lang="en-US" dirty="0" smtClean="0"/>
          </a:p>
        </p:txBody>
      </p:sp>
    </p:spTree>
    <p:extLst>
      <p:ext uri="{BB962C8B-B14F-4D97-AF65-F5344CB8AC3E}">
        <p14:creationId xmlns:p14="http://schemas.microsoft.com/office/powerpoint/2010/main" val="347891960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BC14A6A0-9609-4C0D-B71F-44F6036866A3}" type="slidenum">
              <a:rPr lang="zh-CN" altLang="en-US">
                <a:solidFill>
                  <a:srgbClr val="000000"/>
                </a:solidFill>
              </a:rPr>
              <a:pPr>
                <a:defRPr/>
              </a:pPr>
              <a:t>11</a:t>
            </a:fld>
            <a:endParaRPr lang="en-US" altLang="zh-CN">
              <a:solidFill>
                <a:srgbClr val="000000"/>
              </a:solidFill>
            </a:endParaRPr>
          </a:p>
        </p:txBody>
      </p:sp>
      <p:sp>
        <p:nvSpPr>
          <p:cNvPr id="27651" name="Rectangle 2"/>
          <p:cNvSpPr>
            <a:spLocks noGrp="1" noChangeArrowheads="1"/>
          </p:cNvSpPr>
          <p:nvPr>
            <p:ph type="title"/>
          </p:nvPr>
        </p:nvSpPr>
        <p:spPr>
          <a:xfrm>
            <a:off x="144463" y="-201807"/>
            <a:ext cx="8237538" cy="889000"/>
          </a:xfrm>
          <a:noFill/>
        </p:spPr>
        <p:txBody>
          <a:bodyPr/>
          <a:lstStyle/>
          <a:p>
            <a:pPr eaLnBrk="1" hangingPunct="1">
              <a:lnSpc>
                <a:spcPct val="89000"/>
              </a:lnSpc>
            </a:pPr>
            <a:r>
              <a:rPr lang="en-US" altLang="zh-CN" sz="3600" dirty="0" smtClean="0">
                <a:ea typeface="SimSun" pitchFamily="2" charset="-122"/>
              </a:rPr>
              <a:t/>
            </a:r>
            <a:br>
              <a:rPr lang="en-US" altLang="zh-CN" sz="3600" dirty="0" smtClean="0">
                <a:ea typeface="SimSun" pitchFamily="2" charset="-122"/>
              </a:rPr>
            </a:br>
            <a:r>
              <a:rPr lang="en-US" altLang="zh-CN" sz="3600" dirty="0" smtClean="0">
                <a:ea typeface="SimSun" pitchFamily="2" charset="-122"/>
              </a:rPr>
              <a:t>Serial PI program</a:t>
            </a:r>
          </a:p>
        </p:txBody>
      </p:sp>
      <p:sp>
        <p:nvSpPr>
          <p:cNvPr id="27652" name="Rectangle 3"/>
          <p:cNvSpPr>
            <a:spLocks noChangeArrowheads="1"/>
          </p:cNvSpPr>
          <p:nvPr/>
        </p:nvSpPr>
        <p:spPr bwMode="auto">
          <a:xfrm>
            <a:off x="914400" y="2057400"/>
            <a:ext cx="7696200" cy="457200"/>
          </a:xfrm>
          <a:prstGeom prst="rect">
            <a:avLst/>
          </a:prstGeom>
          <a:noFill/>
          <a:ln w="9525">
            <a:noFill/>
            <a:miter lim="800000"/>
            <a:headEnd/>
            <a:tailEnd/>
          </a:ln>
        </p:spPr>
        <p:txBody>
          <a:bodyPr lIns="92075" tIns="46038" rIns="92075" bIns="46038">
            <a:spAutoFit/>
          </a:bodyPr>
          <a:lstStyle/>
          <a:p>
            <a:pPr>
              <a:spcBef>
                <a:spcPct val="50000"/>
              </a:spcBef>
            </a:pPr>
            <a:endParaRPr lang="zh-CN" altLang="en-US">
              <a:solidFill>
                <a:srgbClr val="000000"/>
              </a:solidFill>
              <a:latin typeface="Arial" charset="0"/>
            </a:endParaRPr>
          </a:p>
        </p:txBody>
      </p:sp>
      <p:sp>
        <p:nvSpPr>
          <p:cNvPr id="3139588" name="Rectangle 4"/>
          <p:cNvSpPr>
            <a:spLocks noChangeArrowheads="1"/>
          </p:cNvSpPr>
          <p:nvPr/>
        </p:nvSpPr>
        <p:spPr bwMode="auto">
          <a:xfrm>
            <a:off x="1447800" y="1367118"/>
            <a:ext cx="6629400" cy="4094070"/>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dirty="0">
                <a:solidFill>
                  <a:srgbClr val="000000"/>
                </a:solidFill>
                <a:latin typeface="Arial" charset="0"/>
              </a:rPr>
              <a:t>static long </a:t>
            </a:r>
            <a:r>
              <a:rPr lang="en-US" altLang="zh-CN" sz="2000" dirty="0" err="1">
                <a:solidFill>
                  <a:srgbClr val="000000"/>
                </a:solidFill>
                <a:latin typeface="Arial" charset="0"/>
              </a:rPr>
              <a:t>num_steps</a:t>
            </a:r>
            <a:r>
              <a:rPr lang="en-US" altLang="zh-CN" sz="2000" dirty="0">
                <a:solidFill>
                  <a:srgbClr val="000000"/>
                </a:solidFill>
                <a:latin typeface="Arial" charset="0"/>
              </a:rPr>
              <a:t> = 100000;</a:t>
            </a:r>
          </a:p>
          <a:p>
            <a:pPr eaLnBrk="0" hangingPunct="0">
              <a:defRPr/>
            </a:pPr>
            <a:r>
              <a:rPr lang="en-US" altLang="zh-CN" sz="2000" dirty="0">
                <a:solidFill>
                  <a:srgbClr val="000000"/>
                </a:solidFill>
                <a:latin typeface="Arial" charset="0"/>
              </a:rPr>
              <a:t>double step;</a:t>
            </a:r>
          </a:p>
          <a:p>
            <a:pPr eaLnBrk="0" hangingPunct="0">
              <a:defRPr/>
            </a:pPr>
            <a:r>
              <a:rPr lang="en-US" altLang="zh-CN" sz="2000" dirty="0" err="1" smtClean="0">
                <a:solidFill>
                  <a:srgbClr val="000000"/>
                </a:solidFill>
                <a:latin typeface="Arial" charset="0"/>
              </a:rPr>
              <a:t>int</a:t>
            </a:r>
            <a:r>
              <a:rPr lang="en-US" altLang="zh-CN" sz="2000" dirty="0" smtClean="0">
                <a:solidFill>
                  <a:srgbClr val="000000"/>
                </a:solidFill>
                <a:latin typeface="Arial" charset="0"/>
              </a:rPr>
              <a:t> main ()</a:t>
            </a:r>
          </a:p>
          <a:p>
            <a:pPr eaLnBrk="0" hangingPunct="0">
              <a:defRPr/>
            </a:pPr>
            <a:r>
              <a:rPr lang="en-US" altLang="zh-CN" sz="2000" dirty="0" smtClean="0">
                <a:solidFill>
                  <a:srgbClr val="000000"/>
                </a:solidFill>
                <a:latin typeface="Arial" charset="0"/>
              </a:rPr>
              <a:t>{	  </a:t>
            </a:r>
            <a:r>
              <a:rPr lang="en-US" altLang="zh-CN" sz="2000" dirty="0" err="1" smtClean="0">
                <a:solidFill>
                  <a:srgbClr val="000000"/>
                </a:solidFill>
                <a:latin typeface="Arial" charset="0"/>
              </a:rPr>
              <a:t>int</a:t>
            </a:r>
            <a:r>
              <a:rPr lang="en-US" altLang="zh-CN" sz="2000" dirty="0" smtClean="0">
                <a:solidFill>
                  <a:srgbClr val="000000"/>
                </a:solidFill>
                <a:latin typeface="Arial" charset="0"/>
              </a:rPr>
              <a:t> i; 	  double x, pi, sum = 0.0;</a:t>
            </a:r>
          </a:p>
          <a:p>
            <a:pPr eaLnBrk="0" hangingPunct="0">
              <a:defRPr/>
            </a:pPr>
            <a:endParaRPr lang="en-US" altLang="zh-CN" sz="2000" dirty="0">
              <a:solidFill>
                <a:srgbClr val="000000"/>
              </a:solidFill>
              <a:latin typeface="Arial" charset="0"/>
            </a:endParaRPr>
          </a:p>
          <a:p>
            <a:pPr eaLnBrk="0" hangingPunct="0">
              <a:defRPr/>
            </a:pPr>
            <a:r>
              <a:rPr lang="en-US" altLang="zh-CN" sz="2000" dirty="0">
                <a:solidFill>
                  <a:srgbClr val="000000"/>
                </a:solidFill>
                <a:latin typeface="Arial" charset="0"/>
              </a:rPr>
              <a:t>	  step = 1.0/(double) </a:t>
            </a:r>
            <a:r>
              <a:rPr lang="en-US" altLang="zh-CN" sz="2000" dirty="0" err="1">
                <a:solidFill>
                  <a:srgbClr val="000000"/>
                </a:solidFill>
                <a:latin typeface="Arial" charset="0"/>
              </a:rPr>
              <a:t>num_steps</a:t>
            </a:r>
            <a:r>
              <a:rPr lang="en-US" altLang="zh-CN" sz="2000" dirty="0">
                <a:solidFill>
                  <a:srgbClr val="000000"/>
                </a:solidFill>
                <a:latin typeface="Arial" charset="0"/>
              </a:rPr>
              <a:t>;</a:t>
            </a:r>
          </a:p>
          <a:p>
            <a:pPr eaLnBrk="0" hangingPunct="0">
              <a:defRPr/>
            </a:pPr>
            <a:endParaRPr lang="en-US" altLang="zh-CN" sz="2000" dirty="0">
              <a:solidFill>
                <a:srgbClr val="000000"/>
              </a:solidFill>
              <a:latin typeface="Arial" charset="0"/>
            </a:endParaRPr>
          </a:p>
          <a:p>
            <a:pPr eaLnBrk="0" hangingPunct="0">
              <a:defRPr/>
            </a:pPr>
            <a:r>
              <a:rPr lang="en-US" altLang="zh-CN" sz="2000" dirty="0">
                <a:solidFill>
                  <a:srgbClr val="000000"/>
                </a:solidFill>
                <a:latin typeface="Arial" charset="0"/>
              </a:rPr>
              <a:t>	  for (</a:t>
            </a:r>
            <a:r>
              <a:rPr lang="en-US" altLang="zh-CN" sz="2000" dirty="0" err="1">
                <a:solidFill>
                  <a:srgbClr val="000000"/>
                </a:solidFill>
                <a:latin typeface="Arial" charset="0"/>
              </a:rPr>
              <a:t>i</a:t>
            </a:r>
            <a:r>
              <a:rPr lang="en-US" altLang="zh-CN" sz="2000" dirty="0">
                <a:solidFill>
                  <a:srgbClr val="000000"/>
                </a:solidFill>
                <a:latin typeface="Arial" charset="0"/>
              </a:rPr>
              <a:t>=0</a:t>
            </a:r>
            <a:r>
              <a:rPr lang="en-US" altLang="zh-CN" sz="2000" dirty="0" smtClean="0">
                <a:solidFill>
                  <a:srgbClr val="000000"/>
                </a:solidFill>
                <a:latin typeface="Arial" charset="0"/>
              </a:rPr>
              <a:t>; </a:t>
            </a:r>
            <a:r>
              <a:rPr lang="en-US" altLang="zh-CN" sz="2000" dirty="0" err="1" smtClean="0">
                <a:solidFill>
                  <a:srgbClr val="000000"/>
                </a:solidFill>
                <a:latin typeface="Arial" charset="0"/>
              </a:rPr>
              <a:t>i</a:t>
            </a:r>
            <a:r>
              <a:rPr lang="en-US" altLang="zh-CN" sz="2000" dirty="0">
                <a:solidFill>
                  <a:srgbClr val="000000"/>
                </a:solidFill>
                <a:latin typeface="Arial" charset="0"/>
              </a:rPr>
              <a:t>&lt; </a:t>
            </a:r>
            <a:r>
              <a:rPr lang="en-US" altLang="zh-CN" sz="2000" dirty="0" err="1">
                <a:solidFill>
                  <a:srgbClr val="000000"/>
                </a:solidFill>
                <a:latin typeface="Arial" charset="0"/>
              </a:rPr>
              <a:t>num_steps</a:t>
            </a:r>
            <a:r>
              <a:rPr lang="en-US" altLang="zh-CN" sz="2000" dirty="0">
                <a:solidFill>
                  <a:srgbClr val="000000"/>
                </a:solidFill>
                <a:latin typeface="Arial" charset="0"/>
              </a:rPr>
              <a:t>; i++){</a:t>
            </a:r>
          </a:p>
          <a:p>
            <a:pPr eaLnBrk="0" hangingPunct="0">
              <a:defRPr/>
            </a:pPr>
            <a:r>
              <a:rPr lang="en-US" altLang="zh-CN" sz="2000" dirty="0">
                <a:solidFill>
                  <a:srgbClr val="000000"/>
                </a:solidFill>
                <a:latin typeface="Arial" charset="0"/>
              </a:rPr>
              <a:t>		  x = (i+0.5)*step;</a:t>
            </a:r>
          </a:p>
          <a:p>
            <a:pPr eaLnBrk="0" hangingPunct="0">
              <a:defRPr/>
            </a:pPr>
            <a:r>
              <a:rPr lang="en-US" altLang="zh-CN" sz="2000" dirty="0">
                <a:solidFill>
                  <a:srgbClr val="000000"/>
                </a:solidFill>
                <a:latin typeface="Arial" charset="0"/>
              </a:rPr>
              <a:t>		  sum = sum + 4.0/(1.0+x*x);</a:t>
            </a:r>
          </a:p>
          <a:p>
            <a:pPr eaLnBrk="0" hangingPunct="0">
              <a:defRPr/>
            </a:pPr>
            <a:r>
              <a:rPr lang="en-US" altLang="zh-CN" sz="2000" dirty="0">
                <a:solidFill>
                  <a:srgbClr val="000000"/>
                </a:solidFill>
                <a:latin typeface="Arial" charset="0"/>
              </a:rPr>
              <a:t>	  }</a:t>
            </a:r>
          </a:p>
          <a:p>
            <a:pPr eaLnBrk="0" hangingPunct="0">
              <a:defRPr/>
            </a:pPr>
            <a:r>
              <a:rPr lang="en-US" altLang="zh-CN" sz="2000" dirty="0">
                <a:solidFill>
                  <a:srgbClr val="000000"/>
                </a:solidFill>
                <a:latin typeface="Arial" charset="0"/>
              </a:rPr>
              <a:t>	  pi = step * sum;</a:t>
            </a:r>
          </a:p>
          <a:p>
            <a:pPr eaLnBrk="0" hangingPunct="0">
              <a:defRPr/>
            </a:pPr>
            <a:r>
              <a:rPr lang="en-US" altLang="zh-CN" sz="2000" dirty="0">
                <a:solidFill>
                  <a:srgbClr val="000000"/>
                </a:solidFill>
                <a:effectLst>
                  <a:outerShdw blurRad="38100" dist="38100" dir="2700000" algn="tl">
                    <a:srgbClr val="000000"/>
                  </a:outerShdw>
                </a:effectLst>
              </a:rPr>
              <a:t>}</a:t>
            </a:r>
          </a:p>
        </p:txBody>
      </p:sp>
      <p:sp>
        <p:nvSpPr>
          <p:cNvPr id="2" name="TextBox 1"/>
          <p:cNvSpPr txBox="1"/>
          <p:nvPr/>
        </p:nvSpPr>
        <p:spPr>
          <a:xfrm>
            <a:off x="0" y="6434401"/>
            <a:ext cx="4464424" cy="369332"/>
          </a:xfrm>
          <a:prstGeom prst="rect">
            <a:avLst/>
          </a:prstGeom>
          <a:noFill/>
        </p:spPr>
        <p:txBody>
          <a:bodyPr wrap="square" rtlCol="0">
            <a:spAutoFit/>
          </a:bodyPr>
          <a:lstStyle/>
          <a:p>
            <a:r>
              <a:rPr lang="en-US" dirty="0" smtClean="0">
                <a:solidFill>
                  <a:srgbClr val="000000"/>
                </a:solidFill>
              </a:rPr>
              <a:t>See </a:t>
            </a:r>
            <a:r>
              <a:rPr lang="en-US" dirty="0" smtClean="0"/>
              <a:t>sc17-tutorial</a:t>
            </a:r>
            <a:r>
              <a:rPr lang="en-US" dirty="0" smtClean="0">
                <a:solidFill>
                  <a:srgbClr val="000000"/>
                </a:solidFill>
              </a:rPr>
              <a:t>/</a:t>
            </a:r>
            <a:r>
              <a:rPr lang="en-US" dirty="0" err="1" smtClean="0">
                <a:solidFill>
                  <a:srgbClr val="000000"/>
                </a:solidFill>
              </a:rPr>
              <a:t>pi.c</a:t>
            </a:r>
            <a:endParaRPr lang="en-US" dirty="0">
              <a:solidFill>
                <a:srgbClr val="000000"/>
              </a:solidFill>
            </a:endParaRPr>
          </a:p>
        </p:txBody>
      </p:sp>
    </p:spTree>
    <p:extLst>
      <p:ext uri="{BB962C8B-B14F-4D97-AF65-F5344CB8AC3E}">
        <p14:creationId xmlns:p14="http://schemas.microsoft.com/office/powerpoint/2010/main" val="341329225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6248400" y="6503988"/>
            <a:ext cx="2895600" cy="261937"/>
          </a:xfrm>
        </p:spPr>
        <p:txBody>
          <a:bodyPr/>
          <a:lstStyle/>
          <a:p>
            <a:pPr algn="r">
              <a:defRPr/>
            </a:pPr>
            <a:fld id="{A5DCDCE7-3541-4E93-B65B-05A079DFAA1A}" type="slidenum">
              <a:rPr lang="zh-CN" altLang="en-US" sz="1200">
                <a:solidFill>
                  <a:srgbClr val="000000"/>
                </a:solidFill>
              </a:rPr>
              <a:pPr algn="r">
                <a:defRPr/>
              </a:pPr>
              <a:t>12</a:t>
            </a:fld>
            <a:endParaRPr lang="en-US" altLang="zh-CN" sz="1200" dirty="0">
              <a:solidFill>
                <a:srgbClr val="000000"/>
              </a:solidFill>
            </a:endParaRPr>
          </a:p>
        </p:txBody>
      </p:sp>
      <p:sp>
        <p:nvSpPr>
          <p:cNvPr id="133123" name="Rectangle 2"/>
          <p:cNvSpPr>
            <a:spLocks noGrp="1" noChangeArrowheads="1"/>
          </p:cNvSpPr>
          <p:nvPr>
            <p:ph type="title"/>
          </p:nvPr>
        </p:nvSpPr>
        <p:spPr>
          <a:xfrm>
            <a:off x="742950" y="0"/>
            <a:ext cx="7988300" cy="969963"/>
          </a:xfrm>
          <a:noFill/>
        </p:spPr>
        <p:txBody>
          <a:bodyPr/>
          <a:lstStyle/>
          <a:p>
            <a:pPr eaLnBrk="1" hangingPunct="1">
              <a:lnSpc>
                <a:spcPct val="89000"/>
              </a:lnSpc>
            </a:pPr>
            <a:r>
              <a:rPr lang="en-US" altLang="zh-CN" dirty="0" smtClean="0">
                <a:ea typeface="SimSun" pitchFamily="2" charset="-122"/>
              </a:rPr>
              <a:t>Example: Pi with a loop and a reduction</a:t>
            </a:r>
            <a:endParaRPr lang="en-US" altLang="zh-CN" sz="3200" dirty="0" smtClean="0">
              <a:solidFill>
                <a:schemeClr val="accent1"/>
              </a:solidFill>
              <a:ea typeface="SimSun" pitchFamily="2" charset="-122"/>
            </a:endParaRPr>
          </a:p>
        </p:txBody>
      </p:sp>
      <p:sp>
        <p:nvSpPr>
          <p:cNvPr id="133124" name="Rectangle 3"/>
          <p:cNvSpPr>
            <a:spLocks noChangeArrowheads="1"/>
          </p:cNvSpPr>
          <p:nvPr/>
        </p:nvSpPr>
        <p:spPr bwMode="auto">
          <a:xfrm>
            <a:off x="316866" y="720408"/>
            <a:ext cx="8378825" cy="6015037"/>
          </a:xfrm>
          <a:prstGeom prst="rect">
            <a:avLst/>
          </a:prstGeom>
          <a:noFill/>
          <a:ln w="9525">
            <a:noFill/>
            <a:miter lim="800000"/>
            <a:headEnd/>
            <a:tailEnd/>
          </a:ln>
        </p:spPr>
        <p:txBody>
          <a:bodyPr lIns="92075" tIns="46038" rIns="92075" bIns="46038">
            <a:spAutoFit/>
          </a:bodyPr>
          <a:lstStyle/>
          <a:p>
            <a:pPr eaLnBrk="0" hangingPunct="0"/>
            <a:r>
              <a:rPr lang="en-US" altLang="zh-CN" sz="2400" dirty="0">
                <a:solidFill>
                  <a:srgbClr val="740000"/>
                </a:solidFill>
                <a:latin typeface="Arial" pitchFamily="34" charset="0"/>
                <a:ea typeface="ＭＳ Ｐゴシック" pitchFamily="34" charset="-128"/>
              </a:rPr>
              <a:t>#include &lt;</a:t>
            </a:r>
            <a:r>
              <a:rPr lang="en-US" altLang="zh-CN" sz="2400" dirty="0" err="1">
                <a:solidFill>
                  <a:srgbClr val="740000"/>
                </a:solidFill>
                <a:latin typeface="Arial" pitchFamily="34" charset="0"/>
                <a:ea typeface="ＭＳ Ｐゴシック" pitchFamily="34" charset="-128"/>
              </a:rPr>
              <a:t>omp.h</a:t>
            </a:r>
            <a:r>
              <a:rPr lang="en-US" altLang="zh-CN" sz="2400" dirty="0">
                <a:solidFill>
                  <a:srgbClr val="740000"/>
                </a:solidFill>
                <a:latin typeface="Arial" pitchFamily="34" charset="0"/>
                <a:ea typeface="ＭＳ Ｐゴシック" pitchFamily="34" charset="-128"/>
              </a:rPr>
              <a:t>&gt;</a:t>
            </a:r>
          </a:p>
          <a:p>
            <a:pPr eaLnBrk="0" hangingPunct="0"/>
            <a:r>
              <a:rPr lang="en-US" altLang="zh-CN" sz="2400" dirty="0">
                <a:solidFill>
                  <a:srgbClr val="000000"/>
                </a:solidFill>
                <a:latin typeface="Arial" pitchFamily="34" charset="0"/>
                <a:ea typeface="ＭＳ Ｐゴシック" pitchFamily="34" charset="-128"/>
              </a:rPr>
              <a:t>static long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 100000;         double step;</a:t>
            </a:r>
          </a:p>
          <a:p>
            <a:pPr eaLnBrk="0" hangingPunct="0"/>
            <a:r>
              <a:rPr lang="en-US" altLang="zh-CN" sz="2400" dirty="0">
                <a:solidFill>
                  <a:srgbClr val="000000"/>
                </a:solidFill>
                <a:latin typeface="Arial" pitchFamily="34" charset="0"/>
                <a:ea typeface="ＭＳ Ｐゴシック" pitchFamily="34" charset="-128"/>
              </a:rPr>
              <a:t>void main ()</a:t>
            </a:r>
          </a:p>
          <a:p>
            <a:pPr eaLnBrk="0" hangingPunct="0"/>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int</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 	  double x, pi, sum = 0.0; </a:t>
            </a:r>
          </a:p>
          <a:p>
            <a:pPr eaLnBrk="0" hangingPunct="0"/>
            <a:r>
              <a:rPr lang="en-US" altLang="zh-CN" sz="2400" dirty="0">
                <a:solidFill>
                  <a:srgbClr val="000000"/>
                </a:solidFill>
                <a:latin typeface="Arial" pitchFamily="34" charset="0"/>
                <a:ea typeface="ＭＳ Ｐゴシック" pitchFamily="34" charset="-128"/>
              </a:rPr>
              <a:t>      step = 1.0/(double)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a:t>
            </a:r>
          </a:p>
          <a:p>
            <a:pPr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parallel </a:t>
            </a:r>
          </a:p>
          <a:p>
            <a:pPr eaLnBrk="0" hangingPunct="0"/>
            <a:r>
              <a:rPr lang="en-US" altLang="zh-CN" sz="2400" dirty="0">
                <a:solidFill>
                  <a:srgbClr val="740000"/>
                </a:solidFill>
                <a:latin typeface="Arial" pitchFamily="34" charset="0"/>
                <a:ea typeface="ＭＳ Ｐゴシック" pitchFamily="34" charset="-128"/>
              </a:rPr>
              <a:t>      {</a:t>
            </a:r>
          </a:p>
          <a:p>
            <a:pPr eaLnBrk="0" hangingPunct="0"/>
            <a:r>
              <a:rPr lang="en-US" altLang="zh-CN" sz="2400" dirty="0">
                <a:solidFill>
                  <a:srgbClr val="740000"/>
                </a:solidFill>
                <a:latin typeface="Arial" pitchFamily="34" charset="0"/>
                <a:ea typeface="ＭＳ Ｐゴシック" pitchFamily="34" charset="-128"/>
              </a:rPr>
              <a:t>           double x;</a:t>
            </a:r>
          </a:p>
          <a:p>
            <a:pPr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for reduction(+:sum)</a:t>
            </a:r>
          </a:p>
          <a:p>
            <a:pPr eaLnBrk="0" hangingPunct="0"/>
            <a:r>
              <a:rPr lang="en-US" altLang="zh-CN" sz="2400" dirty="0">
                <a:solidFill>
                  <a:srgbClr val="000000"/>
                </a:solidFill>
                <a:latin typeface="Arial" pitchFamily="34" charset="0"/>
                <a:ea typeface="ＭＳ Ｐゴシック" pitchFamily="34" charset="-128"/>
              </a:rPr>
              <a:t>	    for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=0</a:t>
            </a:r>
            <a:r>
              <a:rPr lang="en-US" altLang="zh-CN" sz="2400" dirty="0" smtClean="0">
                <a:solidFill>
                  <a:srgbClr val="000000"/>
                </a:solidFill>
                <a:latin typeface="Arial" pitchFamily="34" charset="0"/>
                <a:ea typeface="ＭＳ Ｐゴシック" pitchFamily="34" charset="-128"/>
              </a:rPr>
              <a:t>; </a:t>
            </a:r>
            <a:r>
              <a:rPr lang="en-US" altLang="zh-CN" sz="2400" dirty="0" err="1" smtClean="0">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&lt;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a:t>
            </a:r>
          </a:p>
          <a:p>
            <a:pPr eaLnBrk="0" hangingPunct="0"/>
            <a:r>
              <a:rPr lang="en-US" altLang="zh-CN" sz="2400" dirty="0">
                <a:solidFill>
                  <a:srgbClr val="000000"/>
                </a:solidFill>
                <a:latin typeface="Arial" pitchFamily="34" charset="0"/>
                <a:ea typeface="ＭＳ Ｐゴシック" pitchFamily="34" charset="-128"/>
              </a:rPr>
              <a:t>		  </a:t>
            </a:r>
            <a:r>
              <a:rPr lang="en-US" altLang="zh-CN" sz="2400" dirty="0" smtClean="0">
                <a:solidFill>
                  <a:srgbClr val="000000"/>
                </a:solidFill>
                <a:latin typeface="Arial" pitchFamily="34" charset="0"/>
                <a:ea typeface="ＭＳ Ｐゴシック" pitchFamily="34" charset="-128"/>
              </a:rPr>
              <a:t>x </a:t>
            </a:r>
            <a:r>
              <a:rPr lang="en-US" altLang="zh-CN" sz="2400" dirty="0">
                <a:solidFill>
                  <a:srgbClr val="000000"/>
                </a:solidFill>
                <a:latin typeface="Arial" pitchFamily="34" charset="0"/>
                <a:ea typeface="ＭＳ Ｐゴシック" pitchFamily="34" charset="-128"/>
              </a:rPr>
              <a:t>= (i+0.5)*step;</a:t>
            </a:r>
          </a:p>
          <a:p>
            <a:pPr eaLnBrk="0" hangingPunct="0"/>
            <a:r>
              <a:rPr lang="en-US" altLang="zh-CN" sz="2400" dirty="0">
                <a:solidFill>
                  <a:srgbClr val="000000"/>
                </a:solidFill>
                <a:latin typeface="Arial" pitchFamily="34" charset="0"/>
                <a:ea typeface="ＭＳ Ｐゴシック" pitchFamily="34" charset="-128"/>
              </a:rPr>
              <a:t>		  sum = sum + 4.0/(1.0+x*x);</a:t>
            </a:r>
          </a:p>
          <a:p>
            <a:pPr eaLnBrk="0" hangingPunct="0"/>
            <a:r>
              <a:rPr lang="en-US" altLang="zh-CN" sz="2400" dirty="0">
                <a:solidFill>
                  <a:srgbClr val="000000"/>
                </a:solidFill>
                <a:latin typeface="Arial" pitchFamily="34" charset="0"/>
                <a:ea typeface="ＭＳ Ｐゴシック" pitchFamily="34" charset="-128"/>
              </a:rPr>
              <a:t>	    }</a:t>
            </a:r>
          </a:p>
          <a:p>
            <a:pPr eaLnBrk="0" hangingPunct="0"/>
            <a:r>
              <a:rPr lang="en-US" altLang="zh-CN" sz="2400" dirty="0">
                <a:solidFill>
                  <a:srgbClr val="740000"/>
                </a:solidFill>
                <a:latin typeface="Arial" pitchFamily="34" charset="0"/>
                <a:ea typeface="ＭＳ Ｐゴシック" pitchFamily="34" charset="-128"/>
              </a:rPr>
              <a:t>       }</a:t>
            </a:r>
          </a:p>
          <a:p>
            <a:pPr eaLnBrk="0" hangingPunct="0"/>
            <a:r>
              <a:rPr lang="en-US" altLang="zh-CN" sz="2400" dirty="0">
                <a:solidFill>
                  <a:srgbClr val="000000"/>
                </a:solidFill>
                <a:latin typeface="Arial" pitchFamily="34" charset="0"/>
                <a:ea typeface="ＭＳ Ｐゴシック" pitchFamily="34" charset="-128"/>
              </a:rPr>
              <a:t>	  pi = step * sum;</a:t>
            </a:r>
          </a:p>
          <a:p>
            <a:pPr eaLnBrk="0" hangingPunct="0"/>
            <a:r>
              <a:rPr lang="en-US" altLang="zh-CN" sz="2400" dirty="0">
                <a:solidFill>
                  <a:srgbClr val="000000"/>
                </a:solidFill>
                <a:latin typeface="Arial" pitchFamily="34" charset="0"/>
                <a:ea typeface="ＭＳ Ｐゴシック" pitchFamily="34" charset="-128"/>
              </a:rPr>
              <a:t>}</a:t>
            </a:r>
          </a:p>
        </p:txBody>
      </p:sp>
      <p:sp>
        <p:nvSpPr>
          <p:cNvPr id="5" name="Text Box 9"/>
          <p:cNvSpPr txBox="1">
            <a:spLocks noChangeArrowheads="1"/>
          </p:cNvSpPr>
          <p:nvPr/>
        </p:nvSpPr>
        <p:spPr bwMode="auto">
          <a:xfrm>
            <a:off x="4667250" y="3095337"/>
            <a:ext cx="4305299" cy="584775"/>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defRPr/>
            </a:pPr>
            <a:r>
              <a:rPr lang="en-US" altLang="zh-CN" sz="1600" dirty="0">
                <a:solidFill>
                  <a:srgbClr val="000000"/>
                </a:solidFill>
                <a:latin typeface="Arial Unicode MS" pitchFamily="34" charset="-128"/>
                <a:ea typeface="ＭＳ Ｐゴシック" pitchFamily="34" charset="-128"/>
              </a:rPr>
              <a:t>Create a scalar local to each thread to </a:t>
            </a:r>
            <a:r>
              <a:rPr lang="en-US" altLang="zh-CN" sz="1600" dirty="0" smtClean="0">
                <a:solidFill>
                  <a:srgbClr val="000000"/>
                </a:solidFill>
                <a:latin typeface="Arial Unicode MS" pitchFamily="34" charset="-128"/>
                <a:ea typeface="ＭＳ Ｐゴシック" pitchFamily="34" charset="-128"/>
              </a:rPr>
              <a:t>hold value of x at the center of each interval</a:t>
            </a:r>
            <a:endParaRPr lang="en-US" altLang="zh-CN" sz="1600" dirty="0">
              <a:solidFill>
                <a:srgbClr val="000000"/>
              </a:solidFill>
              <a:latin typeface="Arial Unicode MS" pitchFamily="34" charset="-128"/>
              <a:ea typeface="ＭＳ Ｐゴシック" pitchFamily="34" charset="-128"/>
            </a:endParaRPr>
          </a:p>
        </p:txBody>
      </p:sp>
      <p:sp>
        <p:nvSpPr>
          <p:cNvPr id="6" name="Line 10"/>
          <p:cNvSpPr>
            <a:spLocks noChangeShapeType="1"/>
          </p:cNvSpPr>
          <p:nvPr/>
        </p:nvSpPr>
        <p:spPr bwMode="auto">
          <a:xfrm flipH="1">
            <a:off x="2838448" y="3454399"/>
            <a:ext cx="1828802" cy="66675"/>
          </a:xfrm>
          <a:prstGeom prst="line">
            <a:avLst/>
          </a:prstGeom>
          <a:noFill/>
          <a:ln w="38100">
            <a:solidFill>
              <a:schemeClr val="tx1"/>
            </a:solidFill>
            <a:round/>
            <a:headEnd type="none" w="sm" len="sm"/>
            <a:tailEnd type="arrow" w="med" len="med"/>
          </a:ln>
        </p:spPr>
        <p:txBody>
          <a:bodyPr/>
          <a:lstStyle/>
          <a:p>
            <a:endParaRPr lang="en-US">
              <a:solidFill>
                <a:srgbClr val="000000"/>
              </a:solidFill>
              <a:latin typeface="Arial" pitchFamily="34" charset="0"/>
              <a:ea typeface="ＭＳ Ｐゴシック" pitchFamily="34" charset="-128"/>
            </a:endParaRPr>
          </a:p>
        </p:txBody>
      </p:sp>
      <p:sp>
        <p:nvSpPr>
          <p:cNvPr id="7" name="Text Box 9"/>
          <p:cNvSpPr txBox="1">
            <a:spLocks noChangeArrowheads="1"/>
          </p:cNvSpPr>
          <p:nvPr/>
        </p:nvSpPr>
        <p:spPr bwMode="auto">
          <a:xfrm>
            <a:off x="5676898" y="1988278"/>
            <a:ext cx="3295649" cy="830997"/>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defRPr/>
            </a:pPr>
            <a:r>
              <a:rPr lang="en-US" altLang="zh-CN" sz="1600" dirty="0" smtClean="0">
                <a:solidFill>
                  <a:srgbClr val="000000"/>
                </a:solidFill>
                <a:latin typeface="Arial Unicode MS" pitchFamily="34" charset="-128"/>
                <a:ea typeface="ＭＳ Ｐゴシック" pitchFamily="34" charset="-128"/>
              </a:rPr>
              <a:t>Create a team of threads … without a parallel construct, you’ll never have more than one thread</a:t>
            </a:r>
            <a:endParaRPr lang="en-US" altLang="zh-CN" sz="1600" dirty="0">
              <a:solidFill>
                <a:srgbClr val="000000"/>
              </a:solidFill>
              <a:latin typeface="Arial Unicode MS" pitchFamily="34" charset="-128"/>
              <a:ea typeface="ＭＳ Ｐゴシック" pitchFamily="34" charset="-128"/>
            </a:endParaRPr>
          </a:p>
        </p:txBody>
      </p:sp>
      <p:sp>
        <p:nvSpPr>
          <p:cNvPr id="8" name="Line 10"/>
          <p:cNvSpPr>
            <a:spLocks noChangeShapeType="1"/>
          </p:cNvSpPr>
          <p:nvPr/>
        </p:nvSpPr>
        <p:spPr bwMode="auto">
          <a:xfrm flipH="1">
            <a:off x="4229100" y="2583315"/>
            <a:ext cx="1447798" cy="235960"/>
          </a:xfrm>
          <a:prstGeom prst="line">
            <a:avLst/>
          </a:prstGeom>
          <a:noFill/>
          <a:ln w="38100">
            <a:solidFill>
              <a:schemeClr val="tx1"/>
            </a:solidFill>
            <a:round/>
            <a:headEnd type="none" w="sm" len="sm"/>
            <a:tailEnd type="arrow" w="med" len="med"/>
          </a:ln>
        </p:spPr>
        <p:txBody>
          <a:bodyPr/>
          <a:lstStyle/>
          <a:p>
            <a:endParaRPr lang="en-US">
              <a:solidFill>
                <a:srgbClr val="000000"/>
              </a:solidFill>
              <a:latin typeface="Arial" pitchFamily="34" charset="0"/>
              <a:ea typeface="ＭＳ Ｐゴシック" pitchFamily="34" charset="-128"/>
            </a:endParaRPr>
          </a:p>
        </p:txBody>
      </p:sp>
      <p:sp>
        <p:nvSpPr>
          <p:cNvPr id="9" name="Text Box 9"/>
          <p:cNvSpPr txBox="1">
            <a:spLocks noChangeArrowheads="1"/>
          </p:cNvSpPr>
          <p:nvPr/>
        </p:nvSpPr>
        <p:spPr bwMode="auto">
          <a:xfrm>
            <a:off x="6362699" y="4516755"/>
            <a:ext cx="2609850" cy="1569660"/>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defRPr/>
            </a:pPr>
            <a:r>
              <a:rPr lang="en-US" altLang="zh-CN" sz="1600" dirty="0" smtClean="0">
                <a:solidFill>
                  <a:srgbClr val="000000"/>
                </a:solidFill>
                <a:latin typeface="Arial Unicode MS" pitchFamily="34" charset="-128"/>
                <a:ea typeface="ＭＳ Ｐゴシック" pitchFamily="34" charset="-128"/>
              </a:rPr>
              <a:t>Break up loop iterations and assign them to threads … setting up a reduction into sum.  Note … the loop index is local to a thread by default.</a:t>
            </a:r>
            <a:endParaRPr lang="en-US" altLang="zh-CN" sz="1600" dirty="0">
              <a:solidFill>
                <a:srgbClr val="000000"/>
              </a:solidFill>
              <a:latin typeface="Arial Unicode MS" pitchFamily="34" charset="-128"/>
              <a:ea typeface="ＭＳ Ｐゴシック" pitchFamily="34" charset="-128"/>
            </a:endParaRPr>
          </a:p>
        </p:txBody>
      </p:sp>
      <p:sp>
        <p:nvSpPr>
          <p:cNvPr id="10" name="Line 10"/>
          <p:cNvSpPr>
            <a:spLocks noChangeShapeType="1"/>
          </p:cNvSpPr>
          <p:nvPr/>
        </p:nvSpPr>
        <p:spPr bwMode="auto">
          <a:xfrm flipH="1" flipV="1">
            <a:off x="4952999" y="4419600"/>
            <a:ext cx="1409696" cy="685800"/>
          </a:xfrm>
          <a:prstGeom prst="line">
            <a:avLst/>
          </a:prstGeom>
          <a:noFill/>
          <a:ln w="38100">
            <a:solidFill>
              <a:schemeClr val="tx1"/>
            </a:solidFill>
            <a:round/>
            <a:headEnd type="none" w="sm" len="sm"/>
            <a:tailEnd type="arrow" w="med" len="med"/>
          </a:ln>
        </p:spPr>
        <p:txBody>
          <a:bodyPr/>
          <a:lstStyle/>
          <a:p>
            <a:endParaRPr lang="en-US">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3596883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86" y="1276351"/>
            <a:ext cx="6355064" cy="47987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Results*: pi with a loop and a reduction</a:t>
            </a:r>
            <a:endParaRPr lang="en-US" dirty="0"/>
          </a:p>
        </p:txBody>
      </p:sp>
      <p:sp>
        <p:nvSpPr>
          <p:cNvPr id="4" name="Slide Number Placeholder 3"/>
          <p:cNvSpPr>
            <a:spLocks noGrp="1"/>
          </p:cNvSpPr>
          <p:nvPr>
            <p:ph type="sldNum" sz="quarter" idx="11"/>
          </p:nvPr>
        </p:nvSpPr>
        <p:spPr>
          <a:xfrm>
            <a:off x="8643668" y="6538823"/>
            <a:ext cx="500332" cy="319177"/>
          </a:xfrm>
        </p:spPr>
        <p:txBody>
          <a:bodyPr/>
          <a:lstStyle/>
          <a:p>
            <a:pPr algn="r"/>
            <a:fld id="{366FDBD1-D573-4D79-8377-8610AC50112D}" type="slidenum">
              <a:rPr lang="en-US" sz="1200" smtClean="0">
                <a:solidFill>
                  <a:srgbClr val="000000"/>
                </a:solidFill>
                <a:latin typeface="Tahoma" pitchFamily="34" charset="0"/>
                <a:cs typeface="Arial" pitchFamily="34" charset="0"/>
              </a:rPr>
              <a:pPr algn="r"/>
              <a:t>13</a:t>
            </a:fld>
            <a:endParaRPr lang="en-US" sz="1200" dirty="0">
              <a:solidFill>
                <a:srgbClr val="000000"/>
              </a:solidFill>
              <a:latin typeface="Tahoma" pitchFamily="34" charset="0"/>
              <a:cs typeface="Arial" pitchFamily="34" charset="0"/>
            </a:endParaRPr>
          </a:p>
        </p:txBody>
      </p:sp>
      <p:sp>
        <p:nvSpPr>
          <p:cNvPr id="8" name="TextBox 7"/>
          <p:cNvSpPr txBox="1"/>
          <p:nvPr/>
        </p:nvSpPr>
        <p:spPr>
          <a:xfrm>
            <a:off x="331486" y="6086910"/>
            <a:ext cx="8432950" cy="584775"/>
          </a:xfrm>
          <a:prstGeom prst="rect">
            <a:avLst/>
          </a:prstGeom>
          <a:noFill/>
        </p:spPr>
        <p:txBody>
          <a:bodyPr wrap="square" rtlCol="0">
            <a:spAutoFit/>
          </a:bodyPr>
          <a:lstStyle/>
          <a:p>
            <a:r>
              <a:rPr lang="en-US" sz="1600" dirty="0" smtClean="0">
                <a:solidFill>
                  <a:srgbClr val="000000"/>
                </a:solidFill>
                <a:latin typeface="Arial" pitchFamily="34" charset="0"/>
                <a:ea typeface="ＭＳ Ｐゴシック" pitchFamily="34" charset="-128"/>
              </a:rPr>
              <a:t>*Intel compiler (</a:t>
            </a:r>
            <a:r>
              <a:rPr lang="en-US" sz="1600" dirty="0" err="1" smtClean="0">
                <a:solidFill>
                  <a:srgbClr val="000000"/>
                </a:solidFill>
                <a:latin typeface="Arial" pitchFamily="34" charset="0"/>
                <a:ea typeface="ＭＳ Ｐゴシック" pitchFamily="34" charset="-128"/>
              </a:rPr>
              <a:t>icpc</a:t>
            </a:r>
            <a:r>
              <a:rPr lang="en-US" sz="1600" dirty="0" smtClean="0">
                <a:solidFill>
                  <a:srgbClr val="000000"/>
                </a:solidFill>
                <a:latin typeface="Arial" pitchFamily="34" charset="0"/>
                <a:ea typeface="ＭＳ Ｐゴシック" pitchFamily="34" charset="-128"/>
              </a:rPr>
              <a:t>) with no optimization on Apple OS X 10.7.3 with a dual core (four HW thread) Intel® </a:t>
            </a:r>
            <a:r>
              <a:rPr lang="en-US" sz="1600" dirty="0" err="1" smtClean="0">
                <a:solidFill>
                  <a:srgbClr val="000000"/>
                </a:solidFill>
                <a:latin typeface="Arial" pitchFamily="34" charset="0"/>
                <a:ea typeface="ＭＳ Ｐゴシック" pitchFamily="34" charset="-128"/>
              </a:rPr>
              <a:t>Core</a:t>
            </a:r>
            <a:r>
              <a:rPr lang="en-US" sz="1600" baseline="30000" dirty="0" err="1" smtClean="0">
                <a:solidFill>
                  <a:srgbClr val="000000"/>
                </a:solidFill>
                <a:latin typeface="Arial" pitchFamily="34" charset="0"/>
                <a:ea typeface="ＭＳ Ｐゴシック" pitchFamily="34" charset="-128"/>
              </a:rPr>
              <a:t>TM</a:t>
            </a:r>
            <a:r>
              <a:rPr lang="en-US" sz="1600" dirty="0" smtClean="0">
                <a:solidFill>
                  <a:srgbClr val="000000"/>
                </a:solidFill>
                <a:latin typeface="Arial" pitchFamily="34" charset="0"/>
                <a:ea typeface="ＭＳ Ｐゴシック" pitchFamily="34" charset="-128"/>
              </a:rPr>
              <a:t> i5 processor at 1.7 </a:t>
            </a:r>
            <a:r>
              <a:rPr lang="en-US" sz="1600" dirty="0" err="1" smtClean="0">
                <a:solidFill>
                  <a:srgbClr val="000000"/>
                </a:solidFill>
                <a:latin typeface="Arial" pitchFamily="34" charset="0"/>
                <a:ea typeface="ＭＳ Ｐゴシック" pitchFamily="34" charset="-128"/>
              </a:rPr>
              <a:t>Ghz</a:t>
            </a:r>
            <a:r>
              <a:rPr lang="en-US" sz="1600" dirty="0" smtClean="0">
                <a:solidFill>
                  <a:srgbClr val="000000"/>
                </a:solidFill>
                <a:latin typeface="Arial" pitchFamily="34" charset="0"/>
                <a:ea typeface="ＭＳ Ｐゴシック" pitchFamily="34" charset="-128"/>
              </a:rPr>
              <a:t> and 4 </a:t>
            </a:r>
            <a:r>
              <a:rPr lang="en-US" sz="1600" dirty="0" err="1" smtClean="0">
                <a:solidFill>
                  <a:srgbClr val="000000"/>
                </a:solidFill>
                <a:latin typeface="Arial" pitchFamily="34" charset="0"/>
                <a:ea typeface="ＭＳ Ｐゴシック" pitchFamily="34" charset="-128"/>
              </a:rPr>
              <a:t>Gbyte</a:t>
            </a:r>
            <a:r>
              <a:rPr lang="en-US" sz="1600" dirty="0" smtClean="0">
                <a:solidFill>
                  <a:srgbClr val="000000"/>
                </a:solidFill>
                <a:latin typeface="Arial" pitchFamily="34" charset="0"/>
                <a:ea typeface="ＭＳ Ｐゴシック" pitchFamily="34" charset="-128"/>
              </a:rPr>
              <a:t> DDR3 memory at 1.333 </a:t>
            </a:r>
            <a:r>
              <a:rPr lang="en-US" sz="1600" dirty="0" err="1" smtClean="0">
                <a:solidFill>
                  <a:srgbClr val="000000"/>
                </a:solidFill>
                <a:latin typeface="Arial" pitchFamily="34" charset="0"/>
                <a:ea typeface="ＭＳ Ｐゴシック" pitchFamily="34" charset="-128"/>
              </a:rPr>
              <a:t>Ghz</a:t>
            </a:r>
            <a:r>
              <a:rPr lang="en-US" sz="1600" dirty="0" smtClean="0">
                <a:solidFill>
                  <a:srgbClr val="000000"/>
                </a:solidFill>
                <a:latin typeface="Arial" pitchFamily="34" charset="0"/>
                <a:ea typeface="ＭＳ Ｐゴシック" pitchFamily="34" charset="-128"/>
              </a:rPr>
              <a:t>.</a:t>
            </a:r>
            <a:endParaRPr lang="en-US" sz="1600" dirty="0">
              <a:solidFill>
                <a:srgbClr val="000000"/>
              </a:solidFill>
              <a:latin typeface="Arial" pitchFamily="34" charset="0"/>
              <a:ea typeface="ＭＳ Ｐゴシック" pitchFamily="34" charset="-128"/>
            </a:endParaRPr>
          </a:p>
        </p:txBody>
      </p:sp>
      <p:sp>
        <p:nvSpPr>
          <p:cNvPr id="10" name="Rectangle 3"/>
          <p:cNvSpPr txBox="1">
            <a:spLocks noChangeArrowheads="1"/>
          </p:cNvSpPr>
          <p:nvPr/>
        </p:nvSpPr>
        <p:spPr>
          <a:xfrm>
            <a:off x="331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smtClean="0">
                <a:solidFill>
                  <a:srgbClr val="000000"/>
                </a:solidFill>
              </a:rPr>
              <a:t>Original Serial pi program with 100000000 steps ran in 1.83 seconds.  </a:t>
            </a:r>
          </a:p>
        </p:txBody>
      </p:sp>
      <p:graphicFrame>
        <p:nvGraphicFramePr>
          <p:cNvPr id="11" name="Table 10"/>
          <p:cNvGraphicFramePr>
            <a:graphicFrameLocks noGrp="1"/>
          </p:cNvGraphicFramePr>
          <p:nvPr>
            <p:extLst>
              <p:ext uri="{D42A27DB-BD31-4B8C-83A1-F6EECF244321}">
                <p14:modId xmlns:p14="http://schemas.microsoft.com/office/powerpoint/2010/main" val="1360862376"/>
              </p:ext>
            </p:extLst>
          </p:nvPr>
        </p:nvGraphicFramePr>
        <p:xfrm>
          <a:off x="5919937" y="2632903"/>
          <a:ext cx="2145136" cy="2176512"/>
        </p:xfrm>
        <a:graphic>
          <a:graphicData uri="http://schemas.openxmlformats.org/drawingml/2006/table">
            <a:tbl>
              <a:tblPr firstRow="1" bandRow="1">
                <a:tableStyleId>{5940675A-B579-460E-94D1-54222C63F5DA}</a:tableStyleId>
              </a:tblPr>
              <a:tblGrid>
                <a:gridCol w="998063"/>
                <a:gridCol w="1147073"/>
              </a:tblGrid>
              <a:tr h="0">
                <a:tc>
                  <a:txBody>
                    <a:bodyPr/>
                    <a:lstStyle/>
                    <a:p>
                      <a:pPr algn="ctr"/>
                      <a:r>
                        <a:rPr lang="en-US" dirty="0" smtClean="0"/>
                        <a:t>threads</a:t>
                      </a:r>
                      <a:endParaRPr lang="en-US" dirty="0"/>
                    </a:p>
                  </a:txBody>
                  <a:tcPr>
                    <a:solidFill>
                      <a:srgbClr val="FFFFCC"/>
                    </a:solidFill>
                  </a:tcPr>
                </a:tc>
                <a:tc>
                  <a:txBody>
                    <a:bodyPr/>
                    <a:lstStyle/>
                    <a:p>
                      <a:pPr algn="ctr"/>
                      <a:r>
                        <a:rPr lang="en-US" dirty="0" smtClean="0"/>
                        <a:t>PI Loop (s)</a:t>
                      </a:r>
                      <a:endParaRPr lang="en-US" dirty="0"/>
                    </a:p>
                  </a:txBody>
                  <a:tcPr>
                    <a:solidFill>
                      <a:srgbClr val="FFFFCC"/>
                    </a:solidFill>
                  </a:tcPr>
                </a:tc>
              </a:tr>
              <a:tr h="384108">
                <a:tc>
                  <a:txBody>
                    <a:bodyPr/>
                    <a:lstStyle/>
                    <a:p>
                      <a:pPr algn="ctr"/>
                      <a:r>
                        <a:rPr lang="en-US" dirty="0" smtClean="0"/>
                        <a:t>1</a:t>
                      </a:r>
                      <a:endParaRPr lang="en-US" dirty="0"/>
                    </a:p>
                  </a:txBody>
                  <a:tcPr>
                    <a:solidFill>
                      <a:srgbClr val="FFFFCC"/>
                    </a:solidFill>
                  </a:tcPr>
                </a:tc>
                <a:tc>
                  <a:txBody>
                    <a:bodyPr/>
                    <a:lstStyle/>
                    <a:p>
                      <a:pPr algn="ctr"/>
                      <a:r>
                        <a:rPr lang="en-US" dirty="0" smtClean="0"/>
                        <a:t>1.91</a:t>
                      </a:r>
                      <a:endParaRPr lang="en-US" dirty="0"/>
                    </a:p>
                  </a:txBody>
                  <a:tcPr>
                    <a:solidFill>
                      <a:srgbClr val="FFFFCC"/>
                    </a:solidFill>
                  </a:tcPr>
                </a:tc>
              </a:tr>
              <a:tr h="384108">
                <a:tc>
                  <a:txBody>
                    <a:bodyPr/>
                    <a:lstStyle/>
                    <a:p>
                      <a:pPr algn="ctr"/>
                      <a:r>
                        <a:rPr lang="en-US" dirty="0" smtClean="0"/>
                        <a:t>2</a:t>
                      </a:r>
                      <a:endParaRPr lang="en-US" dirty="0"/>
                    </a:p>
                  </a:txBody>
                  <a:tcPr>
                    <a:solidFill>
                      <a:srgbClr val="FFFFCC"/>
                    </a:solidFill>
                  </a:tcPr>
                </a:tc>
                <a:tc>
                  <a:txBody>
                    <a:bodyPr/>
                    <a:lstStyle/>
                    <a:p>
                      <a:pPr algn="ctr"/>
                      <a:r>
                        <a:rPr lang="en-US" dirty="0" smtClean="0"/>
                        <a:t>1.02</a:t>
                      </a:r>
                    </a:p>
                  </a:txBody>
                  <a:tcPr>
                    <a:solidFill>
                      <a:srgbClr val="FFFFCC"/>
                    </a:solidFill>
                  </a:tcPr>
                </a:tc>
              </a:tr>
              <a:tr h="384108">
                <a:tc>
                  <a:txBody>
                    <a:bodyPr/>
                    <a:lstStyle/>
                    <a:p>
                      <a:pPr algn="ctr"/>
                      <a:r>
                        <a:rPr lang="en-US" dirty="0" smtClean="0"/>
                        <a:t>3</a:t>
                      </a:r>
                      <a:endParaRPr lang="en-US" dirty="0"/>
                    </a:p>
                  </a:txBody>
                  <a:tcPr>
                    <a:solidFill>
                      <a:srgbClr val="FFFFCC"/>
                    </a:solidFill>
                  </a:tcPr>
                </a:tc>
                <a:tc>
                  <a:txBody>
                    <a:bodyPr/>
                    <a:lstStyle/>
                    <a:p>
                      <a:pPr algn="ctr"/>
                      <a:r>
                        <a:rPr lang="en-US" dirty="0" smtClean="0"/>
                        <a:t>0.80</a:t>
                      </a:r>
                      <a:endParaRPr lang="en-US" dirty="0"/>
                    </a:p>
                  </a:txBody>
                  <a:tcPr>
                    <a:solidFill>
                      <a:srgbClr val="FFFFCC"/>
                    </a:solidFill>
                  </a:tcPr>
                </a:tc>
              </a:tr>
              <a:tr h="384108">
                <a:tc>
                  <a:txBody>
                    <a:bodyPr/>
                    <a:lstStyle/>
                    <a:p>
                      <a:pPr algn="ctr"/>
                      <a:r>
                        <a:rPr lang="en-US" dirty="0" smtClean="0"/>
                        <a:t>4</a:t>
                      </a:r>
                      <a:endParaRPr lang="en-US" dirty="0"/>
                    </a:p>
                  </a:txBody>
                  <a:tcPr>
                    <a:solidFill>
                      <a:srgbClr val="FFFFCC"/>
                    </a:solidFill>
                  </a:tcPr>
                </a:tc>
                <a:tc>
                  <a:txBody>
                    <a:bodyPr/>
                    <a:lstStyle/>
                    <a:p>
                      <a:pPr algn="ctr"/>
                      <a:r>
                        <a:rPr lang="en-US" dirty="0" smtClean="0"/>
                        <a:t>0.68</a:t>
                      </a:r>
                      <a:endParaRPr lang="en-US" dirty="0"/>
                    </a:p>
                  </a:txBody>
                  <a:tcPr>
                    <a:solidFill>
                      <a:srgbClr val="FFFFCC"/>
                    </a:solidFill>
                  </a:tcPr>
                </a:tc>
              </a:tr>
            </a:tbl>
          </a:graphicData>
        </a:graphic>
      </p:graphicFrame>
    </p:spTree>
    <p:extLst>
      <p:ext uri="{BB962C8B-B14F-4D97-AF65-F5344CB8AC3E}">
        <p14:creationId xmlns:p14="http://schemas.microsoft.com/office/powerpoint/2010/main" val="336915219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dirty="0" smtClean="0"/>
              <a:t>The growth of complexity in </a:t>
            </a:r>
            <a:r>
              <a:rPr lang="en-US" dirty="0" err="1" smtClean="0"/>
              <a:t>OpenMP</a:t>
            </a:r>
            <a:endParaRPr lang="en-US" dirty="0"/>
          </a:p>
        </p:txBody>
      </p:sp>
      <p:sp>
        <p:nvSpPr>
          <p:cNvPr id="3" name="Content Placeholder 2"/>
          <p:cNvSpPr>
            <a:spLocks noGrp="1"/>
          </p:cNvSpPr>
          <p:nvPr>
            <p:ph idx="1"/>
          </p:nvPr>
        </p:nvSpPr>
        <p:spPr>
          <a:xfrm>
            <a:off x="364656" y="730924"/>
            <a:ext cx="8357982" cy="1326676"/>
          </a:xfrm>
        </p:spPr>
        <p:txBody>
          <a:bodyPr/>
          <a:lstStyle/>
          <a:p>
            <a:r>
              <a:rPr lang="en-US" sz="1800" dirty="0" err="1" smtClean="0"/>
              <a:t>OpenMP</a:t>
            </a:r>
            <a:r>
              <a:rPr lang="en-US" sz="1800" dirty="0" smtClean="0"/>
              <a:t> started out in 1997 as a simple interface for the application programmers more versed in their area of science than computer science.</a:t>
            </a:r>
          </a:p>
          <a:p>
            <a:pPr lvl="5"/>
            <a:endParaRPr lang="en-US" sz="800" dirty="0"/>
          </a:p>
          <a:p>
            <a:r>
              <a:rPr lang="en-US" sz="1800" dirty="0" smtClean="0"/>
              <a:t>The complexity has grown considerably over the years!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14</a:t>
            </a:fld>
            <a:endParaRPr lang="en-US" dirty="0">
              <a:solidFill>
                <a:srgbClr val="000000"/>
              </a:solidFill>
              <a:latin typeface="Tahoma" pitchFamily="34" charset="0"/>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grpSp>
        <p:nvGrpSpPr>
          <p:cNvPr id="63" name="Group 62"/>
          <p:cNvGrpSpPr/>
          <p:nvPr/>
        </p:nvGrpSpPr>
        <p:grpSpPr>
          <a:xfrm>
            <a:off x="481897" y="1919555"/>
            <a:ext cx="8281104" cy="4094217"/>
            <a:chOff x="572717" y="1879186"/>
            <a:chExt cx="8281104" cy="4094217"/>
          </a:xfrm>
        </p:grpSpPr>
        <p:sp>
          <p:nvSpPr>
            <p:cNvPr id="38" name="Rectangle 37"/>
            <p:cNvSpPr/>
            <p:nvPr/>
          </p:nvSpPr>
          <p:spPr bwMode="auto">
            <a:xfrm>
              <a:off x="572717" y="1879186"/>
              <a:ext cx="8281104" cy="4094217"/>
            </a:xfrm>
            <a:prstGeom prst="rect">
              <a:avLst/>
            </a:prstGeom>
            <a:solidFill>
              <a:srgbClr val="FDFCFF"/>
            </a:solidFill>
            <a:ln w="3175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graphicFrame>
          <p:nvGraphicFramePr>
            <p:cNvPr id="39" name="Chart 38"/>
            <p:cNvGraphicFramePr>
              <a:graphicFrameLocks/>
            </p:cNvGraphicFramePr>
            <p:nvPr>
              <p:extLst/>
            </p:nvPr>
          </p:nvGraphicFramePr>
          <p:xfrm>
            <a:off x="994564" y="2282310"/>
            <a:ext cx="7840980" cy="3337560"/>
          </p:xfrm>
          <a:graphic>
            <a:graphicData uri="http://schemas.openxmlformats.org/drawingml/2006/chart">
              <c:chart xmlns:c="http://schemas.openxmlformats.org/drawingml/2006/chart" xmlns:r="http://schemas.openxmlformats.org/officeDocument/2006/relationships" r:id="rId2"/>
            </a:graphicData>
          </a:graphic>
        </p:graphicFrame>
        <p:sp>
          <p:nvSpPr>
            <p:cNvPr id="40" name="Oval 39"/>
            <p:cNvSpPr/>
            <p:nvPr/>
          </p:nvSpPr>
          <p:spPr bwMode="auto">
            <a:xfrm>
              <a:off x="2080811" y="293703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1" name="Oval 40"/>
            <p:cNvSpPr/>
            <p:nvPr/>
          </p:nvSpPr>
          <p:spPr bwMode="auto">
            <a:xfrm>
              <a:off x="1995751" y="4795264"/>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2" name="Oval 41"/>
            <p:cNvSpPr/>
            <p:nvPr/>
          </p:nvSpPr>
          <p:spPr bwMode="auto">
            <a:xfrm>
              <a:off x="3443507" y="470971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3" name="Rounded Rectangle 42"/>
            <p:cNvSpPr/>
            <p:nvPr/>
          </p:nvSpPr>
          <p:spPr bwMode="auto">
            <a:xfrm>
              <a:off x="2086482" y="266524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4" name="Rounded Rectangle 43"/>
            <p:cNvSpPr/>
            <p:nvPr/>
          </p:nvSpPr>
          <p:spPr bwMode="auto">
            <a:xfrm>
              <a:off x="2731435" y="4645795"/>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5" name="Rounded Rectangle 44"/>
            <p:cNvSpPr/>
            <p:nvPr/>
          </p:nvSpPr>
          <p:spPr bwMode="auto">
            <a:xfrm>
              <a:off x="2379456" y="4749187"/>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6" name="Rounded Rectangle 45"/>
            <p:cNvSpPr/>
            <p:nvPr/>
          </p:nvSpPr>
          <p:spPr bwMode="auto">
            <a:xfrm>
              <a:off x="1647315" y="48326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7" name="Triangle 46"/>
            <p:cNvSpPr/>
            <p:nvPr/>
          </p:nvSpPr>
          <p:spPr bwMode="auto">
            <a:xfrm>
              <a:off x="4520941" y="421205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8" name="Triangle 47"/>
            <p:cNvSpPr/>
            <p:nvPr/>
          </p:nvSpPr>
          <p:spPr bwMode="auto">
            <a:xfrm>
              <a:off x="5575691" y="394890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9" name="Triangle 48"/>
            <p:cNvSpPr/>
            <p:nvPr/>
          </p:nvSpPr>
          <p:spPr bwMode="auto">
            <a:xfrm>
              <a:off x="6682893" y="3852487"/>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0" name="Triangle 49"/>
            <p:cNvSpPr/>
            <p:nvPr/>
          </p:nvSpPr>
          <p:spPr bwMode="auto">
            <a:xfrm>
              <a:off x="7412996" y="311690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1" name="Triangle 50"/>
            <p:cNvSpPr/>
            <p:nvPr/>
          </p:nvSpPr>
          <p:spPr bwMode="auto">
            <a:xfrm>
              <a:off x="8125380" y="267232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2" name="Triangle 51"/>
            <p:cNvSpPr/>
            <p:nvPr/>
          </p:nvSpPr>
          <p:spPr bwMode="auto">
            <a:xfrm>
              <a:off x="2080811" y="326075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3" name="TextBox 52"/>
            <p:cNvSpPr txBox="1"/>
            <p:nvPr/>
          </p:nvSpPr>
          <p:spPr>
            <a:xfrm>
              <a:off x="8004066" y="2365711"/>
              <a:ext cx="473503" cy="307777"/>
            </a:xfrm>
            <a:prstGeom prst="rect">
              <a:avLst/>
            </a:prstGeom>
            <a:noFill/>
          </p:spPr>
          <p:txBody>
            <a:bodyPr wrap="square" rtlCol="0">
              <a:spAutoFit/>
            </a:bodyPr>
            <a:lstStyle/>
            <a:p>
              <a:r>
                <a:rPr lang="en-US" sz="1400" dirty="0" smtClean="0"/>
                <a:t>4.5</a:t>
              </a:r>
              <a:endParaRPr lang="en-US" sz="1400" dirty="0"/>
            </a:p>
          </p:txBody>
        </p:sp>
        <p:sp>
          <p:nvSpPr>
            <p:cNvPr id="54" name="TextBox 53"/>
            <p:cNvSpPr txBox="1"/>
            <p:nvPr/>
          </p:nvSpPr>
          <p:spPr>
            <a:xfrm>
              <a:off x="7307472" y="2865152"/>
              <a:ext cx="473503" cy="307777"/>
            </a:xfrm>
            <a:prstGeom prst="rect">
              <a:avLst/>
            </a:prstGeom>
            <a:noFill/>
          </p:spPr>
          <p:txBody>
            <a:bodyPr wrap="square" rtlCol="0">
              <a:spAutoFit/>
            </a:bodyPr>
            <a:lstStyle/>
            <a:p>
              <a:r>
                <a:rPr lang="en-US" sz="1400" dirty="0" smtClean="0"/>
                <a:t>4.0</a:t>
              </a:r>
              <a:endParaRPr lang="en-US" sz="1400" dirty="0"/>
            </a:p>
          </p:txBody>
        </p:sp>
        <p:sp>
          <p:nvSpPr>
            <p:cNvPr id="55" name="TextBox 54"/>
            <p:cNvSpPr txBox="1"/>
            <p:nvPr/>
          </p:nvSpPr>
          <p:spPr>
            <a:xfrm>
              <a:off x="6563810" y="3573064"/>
              <a:ext cx="473503" cy="307777"/>
            </a:xfrm>
            <a:prstGeom prst="rect">
              <a:avLst/>
            </a:prstGeom>
            <a:noFill/>
          </p:spPr>
          <p:txBody>
            <a:bodyPr wrap="square" rtlCol="0">
              <a:spAutoFit/>
            </a:bodyPr>
            <a:lstStyle/>
            <a:p>
              <a:r>
                <a:rPr lang="en-US" sz="1400" smtClean="0"/>
                <a:t>3.1</a:t>
              </a:r>
              <a:endParaRPr lang="en-US" sz="1400" dirty="0"/>
            </a:p>
          </p:txBody>
        </p:sp>
        <p:sp>
          <p:nvSpPr>
            <p:cNvPr id="56" name="TextBox 55"/>
            <p:cNvSpPr txBox="1"/>
            <p:nvPr/>
          </p:nvSpPr>
          <p:spPr>
            <a:xfrm>
              <a:off x="5450580" y="3726952"/>
              <a:ext cx="473503" cy="307777"/>
            </a:xfrm>
            <a:prstGeom prst="rect">
              <a:avLst/>
            </a:prstGeom>
            <a:noFill/>
          </p:spPr>
          <p:txBody>
            <a:bodyPr wrap="square" rtlCol="0">
              <a:spAutoFit/>
            </a:bodyPr>
            <a:lstStyle/>
            <a:p>
              <a:r>
                <a:rPr lang="en-US" sz="1400" dirty="0" smtClean="0"/>
                <a:t>3.0</a:t>
              </a:r>
              <a:endParaRPr lang="en-US" sz="1400" dirty="0"/>
            </a:p>
          </p:txBody>
        </p:sp>
        <p:sp>
          <p:nvSpPr>
            <p:cNvPr id="57" name="TextBox 56"/>
            <p:cNvSpPr txBox="1"/>
            <p:nvPr/>
          </p:nvSpPr>
          <p:spPr>
            <a:xfrm>
              <a:off x="2409618" y="3213315"/>
              <a:ext cx="2833224" cy="307777"/>
            </a:xfrm>
            <a:prstGeom prst="rect">
              <a:avLst/>
            </a:prstGeom>
            <a:noFill/>
          </p:spPr>
          <p:txBody>
            <a:bodyPr wrap="square" rtlCol="0">
              <a:spAutoFit/>
            </a:bodyPr>
            <a:lstStyle/>
            <a:p>
              <a:r>
                <a:rPr lang="en-US" sz="1400" dirty="0" smtClean="0"/>
                <a:t>Merged C/C++ and Fortran spec</a:t>
              </a:r>
              <a:endParaRPr lang="en-US" sz="1400" dirty="0"/>
            </a:p>
          </p:txBody>
        </p:sp>
        <p:sp>
          <p:nvSpPr>
            <p:cNvPr id="58" name="TextBox 57"/>
            <p:cNvSpPr txBox="1"/>
            <p:nvPr/>
          </p:nvSpPr>
          <p:spPr>
            <a:xfrm>
              <a:off x="2409618" y="2900798"/>
              <a:ext cx="2833224" cy="307777"/>
            </a:xfrm>
            <a:prstGeom prst="rect">
              <a:avLst/>
            </a:prstGeom>
            <a:noFill/>
          </p:spPr>
          <p:txBody>
            <a:bodyPr wrap="square" rtlCol="0">
              <a:spAutoFit/>
            </a:bodyPr>
            <a:lstStyle/>
            <a:p>
              <a:r>
                <a:rPr lang="en-US" sz="1400" dirty="0" smtClean="0"/>
                <a:t>C/C</a:t>
              </a:r>
              <a:r>
                <a:rPr lang="en-US" sz="1400" smtClean="0"/>
                <a:t>++ spec</a:t>
              </a:r>
              <a:endParaRPr lang="en-US" sz="1400" dirty="0"/>
            </a:p>
          </p:txBody>
        </p:sp>
        <p:sp>
          <p:nvSpPr>
            <p:cNvPr id="59" name="TextBox 58"/>
            <p:cNvSpPr txBox="1"/>
            <p:nvPr/>
          </p:nvSpPr>
          <p:spPr>
            <a:xfrm>
              <a:off x="2409618" y="2576855"/>
              <a:ext cx="2833224" cy="307777"/>
            </a:xfrm>
            <a:prstGeom prst="rect">
              <a:avLst/>
            </a:prstGeom>
            <a:noFill/>
          </p:spPr>
          <p:txBody>
            <a:bodyPr wrap="square" rtlCol="0">
              <a:spAutoFit/>
            </a:bodyPr>
            <a:lstStyle/>
            <a:p>
              <a:r>
                <a:rPr lang="en-US" sz="1400" dirty="0" smtClean="0"/>
                <a:t>Fortran spec</a:t>
              </a:r>
              <a:endParaRPr lang="en-US" sz="1400" dirty="0"/>
            </a:p>
          </p:txBody>
        </p:sp>
        <p:sp>
          <p:nvSpPr>
            <p:cNvPr id="60" name="TextBox 59"/>
            <p:cNvSpPr txBox="1"/>
            <p:nvPr/>
          </p:nvSpPr>
          <p:spPr>
            <a:xfrm>
              <a:off x="853699" y="1879186"/>
              <a:ext cx="8000122" cy="338554"/>
            </a:xfrm>
            <a:prstGeom prst="rect">
              <a:avLst/>
            </a:prstGeom>
            <a:noFill/>
          </p:spPr>
          <p:txBody>
            <a:bodyPr wrap="square" rtlCol="0">
              <a:spAutoFit/>
            </a:bodyPr>
            <a:lstStyle/>
            <a:p>
              <a:r>
                <a:rPr lang="en-US" sz="1600" dirty="0" smtClean="0"/>
                <a:t>Page counts (not counting front matter, appendices or index) for versions of  </a:t>
              </a:r>
              <a:r>
                <a:rPr lang="en-US" sz="1600" dirty="0" err="1" smtClean="0"/>
                <a:t>OpenMP</a:t>
              </a:r>
              <a:endParaRPr lang="en-US" sz="1600" dirty="0"/>
            </a:p>
          </p:txBody>
        </p:sp>
        <p:sp>
          <p:nvSpPr>
            <p:cNvPr id="61" name="TextBox 60"/>
            <p:cNvSpPr txBox="1"/>
            <p:nvPr/>
          </p:nvSpPr>
          <p:spPr>
            <a:xfrm>
              <a:off x="1530356" y="5498275"/>
              <a:ext cx="7029480" cy="307777"/>
            </a:xfrm>
            <a:prstGeom prst="rect">
              <a:avLst/>
            </a:prstGeom>
            <a:noFill/>
          </p:spPr>
          <p:txBody>
            <a:bodyPr wrap="square" rtlCol="0">
              <a:spAutoFit/>
            </a:bodyPr>
            <a:lstStyle/>
            <a:p>
              <a:pPr algn="ctr"/>
              <a:r>
                <a:rPr lang="en-US" sz="1400" smtClean="0"/>
                <a:t>year</a:t>
              </a:r>
              <a:endParaRPr lang="en-US" sz="1400" dirty="0"/>
            </a:p>
          </p:txBody>
        </p:sp>
        <p:sp>
          <p:nvSpPr>
            <p:cNvPr id="62" name="TextBox 61"/>
            <p:cNvSpPr txBox="1"/>
            <p:nvPr/>
          </p:nvSpPr>
          <p:spPr>
            <a:xfrm rot="5400000">
              <a:off x="-640487" y="3540941"/>
              <a:ext cx="2988372" cy="307777"/>
            </a:xfrm>
            <a:prstGeom prst="rect">
              <a:avLst/>
            </a:prstGeom>
            <a:noFill/>
          </p:spPr>
          <p:txBody>
            <a:bodyPr wrap="square" rtlCol="0">
              <a:spAutoFit/>
            </a:bodyPr>
            <a:lstStyle/>
            <a:p>
              <a:pPr algn="ctr"/>
              <a:r>
                <a:rPr lang="en-US" sz="1400" smtClean="0"/>
                <a:t>Page counts (spec only)</a:t>
              </a:r>
              <a:endParaRPr lang="en-US" sz="1400" dirty="0"/>
            </a:p>
          </p:txBody>
        </p:sp>
      </p:grpSp>
      <p:sp>
        <p:nvSpPr>
          <p:cNvPr id="64" name="TextBox 63"/>
          <p:cNvSpPr txBox="1"/>
          <p:nvPr/>
        </p:nvSpPr>
        <p:spPr>
          <a:xfrm>
            <a:off x="286136" y="6134034"/>
            <a:ext cx="8511251" cy="584775"/>
          </a:xfrm>
          <a:prstGeom prst="rect">
            <a:avLst/>
          </a:prstGeom>
          <a:noFill/>
        </p:spPr>
        <p:txBody>
          <a:bodyPr wrap="square" rtlCol="0">
            <a:spAutoFit/>
          </a:bodyPr>
          <a:lstStyle/>
          <a:p>
            <a:pPr algn="ctr"/>
            <a:r>
              <a:rPr lang="en-US" sz="1600" dirty="0" smtClean="0"/>
              <a:t>The complexity of the full spec is overwhelming, so we focus on the 16 constructs most </a:t>
            </a:r>
            <a:r>
              <a:rPr lang="en-US" sz="1600" dirty="0" err="1" smtClean="0"/>
              <a:t>OpenMP</a:t>
            </a:r>
            <a:r>
              <a:rPr lang="en-US" sz="1600" dirty="0" smtClean="0"/>
              <a:t> programmers restrict themselves to </a:t>
            </a:r>
            <a:r>
              <a:rPr lang="mr-IN" sz="1600" dirty="0" smtClean="0"/>
              <a:t>…</a:t>
            </a:r>
            <a:r>
              <a:rPr lang="en-US" sz="1600" dirty="0" smtClean="0"/>
              <a:t> the so called “</a:t>
            </a:r>
            <a:r>
              <a:rPr lang="en-US" sz="1600" dirty="0" err="1" smtClean="0"/>
              <a:t>OpenMP</a:t>
            </a:r>
            <a:r>
              <a:rPr lang="en-US" sz="1600" dirty="0" smtClean="0"/>
              <a:t> Common Core”</a:t>
            </a:r>
            <a:endParaRPr lang="en-US" sz="1600" dirty="0"/>
          </a:p>
        </p:txBody>
      </p:sp>
    </p:spTree>
    <p:extLst>
      <p:ext uri="{BB962C8B-B14F-4D97-AF65-F5344CB8AC3E}">
        <p14:creationId xmlns:p14="http://schemas.microsoft.com/office/powerpoint/2010/main" val="46587080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dirty="0" smtClean="0"/>
              <a:t>The growth of complexity in </a:t>
            </a:r>
            <a:r>
              <a:rPr lang="en-US" dirty="0" err="1" smtClean="0"/>
              <a:t>OpenMP</a:t>
            </a:r>
            <a:endParaRPr lang="en-US" dirty="0"/>
          </a:p>
        </p:txBody>
      </p:sp>
      <p:sp>
        <p:nvSpPr>
          <p:cNvPr id="3" name="Content Placeholder 2"/>
          <p:cNvSpPr>
            <a:spLocks noGrp="1"/>
          </p:cNvSpPr>
          <p:nvPr>
            <p:ph idx="1"/>
          </p:nvPr>
        </p:nvSpPr>
        <p:spPr>
          <a:xfrm>
            <a:off x="364656" y="730924"/>
            <a:ext cx="8357982" cy="1326676"/>
          </a:xfrm>
        </p:spPr>
        <p:txBody>
          <a:bodyPr/>
          <a:lstStyle/>
          <a:p>
            <a:r>
              <a:rPr lang="en-US" sz="1800" dirty="0" err="1" smtClean="0"/>
              <a:t>OpenMP</a:t>
            </a:r>
            <a:r>
              <a:rPr lang="en-US" sz="1800" dirty="0" smtClean="0"/>
              <a:t> started out in 1997 as a simple interface for the application programmers more versed in their area of science than computer science.</a:t>
            </a:r>
          </a:p>
          <a:p>
            <a:pPr lvl="5"/>
            <a:endParaRPr lang="en-US" sz="800" dirty="0"/>
          </a:p>
          <a:p>
            <a:r>
              <a:rPr lang="en-US" sz="1800" dirty="0" smtClean="0"/>
              <a:t>The complexity has grown considerably over the years!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15</a:t>
            </a:fld>
            <a:endParaRPr lang="en-US" dirty="0">
              <a:solidFill>
                <a:srgbClr val="000000"/>
              </a:solidFill>
              <a:latin typeface="Tahoma" pitchFamily="34" charset="0"/>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grpSp>
        <p:nvGrpSpPr>
          <p:cNvPr id="63" name="Group 62"/>
          <p:cNvGrpSpPr/>
          <p:nvPr/>
        </p:nvGrpSpPr>
        <p:grpSpPr>
          <a:xfrm>
            <a:off x="481897" y="1919555"/>
            <a:ext cx="8281104" cy="4094217"/>
            <a:chOff x="572717" y="1879186"/>
            <a:chExt cx="8281104" cy="4094217"/>
          </a:xfrm>
        </p:grpSpPr>
        <p:sp>
          <p:nvSpPr>
            <p:cNvPr id="38" name="Rectangle 37"/>
            <p:cNvSpPr/>
            <p:nvPr/>
          </p:nvSpPr>
          <p:spPr bwMode="auto">
            <a:xfrm>
              <a:off x="572717" y="1879186"/>
              <a:ext cx="8281104" cy="4094217"/>
            </a:xfrm>
            <a:prstGeom prst="rect">
              <a:avLst/>
            </a:prstGeom>
            <a:solidFill>
              <a:srgbClr val="FDFCFF"/>
            </a:solidFill>
            <a:ln w="3175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graphicFrame>
          <p:nvGraphicFramePr>
            <p:cNvPr id="39" name="Chart 38"/>
            <p:cNvGraphicFramePr>
              <a:graphicFrameLocks/>
            </p:cNvGraphicFramePr>
            <p:nvPr>
              <p:extLst/>
            </p:nvPr>
          </p:nvGraphicFramePr>
          <p:xfrm>
            <a:off x="994564" y="2282310"/>
            <a:ext cx="7840980" cy="3337560"/>
          </p:xfrm>
          <a:graphic>
            <a:graphicData uri="http://schemas.openxmlformats.org/drawingml/2006/chart">
              <c:chart xmlns:c="http://schemas.openxmlformats.org/drawingml/2006/chart" xmlns:r="http://schemas.openxmlformats.org/officeDocument/2006/relationships" r:id="rId2"/>
            </a:graphicData>
          </a:graphic>
        </p:graphicFrame>
        <p:sp>
          <p:nvSpPr>
            <p:cNvPr id="40" name="Oval 39"/>
            <p:cNvSpPr/>
            <p:nvPr/>
          </p:nvSpPr>
          <p:spPr bwMode="auto">
            <a:xfrm>
              <a:off x="2080811" y="293703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1" name="Oval 40"/>
            <p:cNvSpPr/>
            <p:nvPr/>
          </p:nvSpPr>
          <p:spPr bwMode="auto">
            <a:xfrm>
              <a:off x="1995751" y="4795264"/>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2" name="Oval 41"/>
            <p:cNvSpPr/>
            <p:nvPr/>
          </p:nvSpPr>
          <p:spPr bwMode="auto">
            <a:xfrm>
              <a:off x="3443507" y="470971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3" name="Rounded Rectangle 42"/>
            <p:cNvSpPr/>
            <p:nvPr/>
          </p:nvSpPr>
          <p:spPr bwMode="auto">
            <a:xfrm>
              <a:off x="2086482" y="266524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4" name="Rounded Rectangle 43"/>
            <p:cNvSpPr/>
            <p:nvPr/>
          </p:nvSpPr>
          <p:spPr bwMode="auto">
            <a:xfrm>
              <a:off x="2731435" y="4645795"/>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5" name="Rounded Rectangle 44"/>
            <p:cNvSpPr/>
            <p:nvPr/>
          </p:nvSpPr>
          <p:spPr bwMode="auto">
            <a:xfrm>
              <a:off x="2379456" y="4749187"/>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6" name="Rounded Rectangle 45"/>
            <p:cNvSpPr/>
            <p:nvPr/>
          </p:nvSpPr>
          <p:spPr bwMode="auto">
            <a:xfrm>
              <a:off x="1647315" y="48326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7" name="Triangle 46"/>
            <p:cNvSpPr/>
            <p:nvPr/>
          </p:nvSpPr>
          <p:spPr bwMode="auto">
            <a:xfrm>
              <a:off x="4520941" y="421205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8" name="Triangle 47"/>
            <p:cNvSpPr/>
            <p:nvPr/>
          </p:nvSpPr>
          <p:spPr bwMode="auto">
            <a:xfrm>
              <a:off x="5575691" y="394890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9" name="Triangle 48"/>
            <p:cNvSpPr/>
            <p:nvPr/>
          </p:nvSpPr>
          <p:spPr bwMode="auto">
            <a:xfrm>
              <a:off x="6682893" y="3852487"/>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0" name="Triangle 49"/>
            <p:cNvSpPr/>
            <p:nvPr/>
          </p:nvSpPr>
          <p:spPr bwMode="auto">
            <a:xfrm>
              <a:off x="7412996" y="311690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1" name="Triangle 50"/>
            <p:cNvSpPr/>
            <p:nvPr/>
          </p:nvSpPr>
          <p:spPr bwMode="auto">
            <a:xfrm>
              <a:off x="8125380" y="267232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2" name="Triangle 51"/>
            <p:cNvSpPr/>
            <p:nvPr/>
          </p:nvSpPr>
          <p:spPr bwMode="auto">
            <a:xfrm>
              <a:off x="2080811" y="326075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3" name="TextBox 52"/>
            <p:cNvSpPr txBox="1"/>
            <p:nvPr/>
          </p:nvSpPr>
          <p:spPr>
            <a:xfrm>
              <a:off x="8004066" y="2365711"/>
              <a:ext cx="473503" cy="307777"/>
            </a:xfrm>
            <a:prstGeom prst="rect">
              <a:avLst/>
            </a:prstGeom>
            <a:noFill/>
          </p:spPr>
          <p:txBody>
            <a:bodyPr wrap="square" rtlCol="0">
              <a:spAutoFit/>
            </a:bodyPr>
            <a:lstStyle/>
            <a:p>
              <a:r>
                <a:rPr lang="en-US" sz="1400" dirty="0" smtClean="0"/>
                <a:t>4.5</a:t>
              </a:r>
              <a:endParaRPr lang="en-US" sz="1400" dirty="0"/>
            </a:p>
          </p:txBody>
        </p:sp>
        <p:sp>
          <p:nvSpPr>
            <p:cNvPr id="54" name="TextBox 53"/>
            <p:cNvSpPr txBox="1"/>
            <p:nvPr/>
          </p:nvSpPr>
          <p:spPr>
            <a:xfrm>
              <a:off x="7307472" y="2865152"/>
              <a:ext cx="473503" cy="307777"/>
            </a:xfrm>
            <a:prstGeom prst="rect">
              <a:avLst/>
            </a:prstGeom>
            <a:noFill/>
          </p:spPr>
          <p:txBody>
            <a:bodyPr wrap="square" rtlCol="0">
              <a:spAutoFit/>
            </a:bodyPr>
            <a:lstStyle/>
            <a:p>
              <a:r>
                <a:rPr lang="en-US" sz="1400" dirty="0" smtClean="0"/>
                <a:t>4.0</a:t>
              </a:r>
              <a:endParaRPr lang="en-US" sz="1400" dirty="0"/>
            </a:p>
          </p:txBody>
        </p:sp>
        <p:sp>
          <p:nvSpPr>
            <p:cNvPr id="55" name="TextBox 54"/>
            <p:cNvSpPr txBox="1"/>
            <p:nvPr/>
          </p:nvSpPr>
          <p:spPr>
            <a:xfrm>
              <a:off x="6563810" y="3573064"/>
              <a:ext cx="473503" cy="307777"/>
            </a:xfrm>
            <a:prstGeom prst="rect">
              <a:avLst/>
            </a:prstGeom>
            <a:noFill/>
          </p:spPr>
          <p:txBody>
            <a:bodyPr wrap="square" rtlCol="0">
              <a:spAutoFit/>
            </a:bodyPr>
            <a:lstStyle/>
            <a:p>
              <a:r>
                <a:rPr lang="en-US" sz="1400" smtClean="0"/>
                <a:t>3.1</a:t>
              </a:r>
              <a:endParaRPr lang="en-US" sz="1400" dirty="0"/>
            </a:p>
          </p:txBody>
        </p:sp>
        <p:sp>
          <p:nvSpPr>
            <p:cNvPr id="56" name="TextBox 55"/>
            <p:cNvSpPr txBox="1"/>
            <p:nvPr/>
          </p:nvSpPr>
          <p:spPr>
            <a:xfrm>
              <a:off x="5450580" y="3726952"/>
              <a:ext cx="473503" cy="307777"/>
            </a:xfrm>
            <a:prstGeom prst="rect">
              <a:avLst/>
            </a:prstGeom>
            <a:noFill/>
          </p:spPr>
          <p:txBody>
            <a:bodyPr wrap="square" rtlCol="0">
              <a:spAutoFit/>
            </a:bodyPr>
            <a:lstStyle/>
            <a:p>
              <a:r>
                <a:rPr lang="en-US" sz="1400" dirty="0" smtClean="0"/>
                <a:t>3.0</a:t>
              </a:r>
              <a:endParaRPr lang="en-US" sz="1400" dirty="0"/>
            </a:p>
          </p:txBody>
        </p:sp>
        <p:sp>
          <p:nvSpPr>
            <p:cNvPr id="57" name="TextBox 56"/>
            <p:cNvSpPr txBox="1"/>
            <p:nvPr/>
          </p:nvSpPr>
          <p:spPr>
            <a:xfrm>
              <a:off x="2409618" y="3213315"/>
              <a:ext cx="2833224" cy="307777"/>
            </a:xfrm>
            <a:prstGeom prst="rect">
              <a:avLst/>
            </a:prstGeom>
            <a:noFill/>
          </p:spPr>
          <p:txBody>
            <a:bodyPr wrap="square" rtlCol="0">
              <a:spAutoFit/>
            </a:bodyPr>
            <a:lstStyle/>
            <a:p>
              <a:r>
                <a:rPr lang="en-US" sz="1400" dirty="0" smtClean="0"/>
                <a:t>Merged C/C++ and Fortran spec</a:t>
              </a:r>
              <a:endParaRPr lang="en-US" sz="1400" dirty="0"/>
            </a:p>
          </p:txBody>
        </p:sp>
        <p:sp>
          <p:nvSpPr>
            <p:cNvPr id="58" name="TextBox 57"/>
            <p:cNvSpPr txBox="1"/>
            <p:nvPr/>
          </p:nvSpPr>
          <p:spPr>
            <a:xfrm>
              <a:off x="2409618" y="2900798"/>
              <a:ext cx="2833224" cy="307777"/>
            </a:xfrm>
            <a:prstGeom prst="rect">
              <a:avLst/>
            </a:prstGeom>
            <a:noFill/>
          </p:spPr>
          <p:txBody>
            <a:bodyPr wrap="square" rtlCol="0">
              <a:spAutoFit/>
            </a:bodyPr>
            <a:lstStyle/>
            <a:p>
              <a:r>
                <a:rPr lang="en-US" sz="1400" dirty="0" smtClean="0"/>
                <a:t>C/C</a:t>
              </a:r>
              <a:r>
                <a:rPr lang="en-US" sz="1400" smtClean="0"/>
                <a:t>++ spec</a:t>
              </a:r>
              <a:endParaRPr lang="en-US" sz="1400" dirty="0"/>
            </a:p>
          </p:txBody>
        </p:sp>
        <p:sp>
          <p:nvSpPr>
            <p:cNvPr id="59" name="TextBox 58"/>
            <p:cNvSpPr txBox="1"/>
            <p:nvPr/>
          </p:nvSpPr>
          <p:spPr>
            <a:xfrm>
              <a:off x="2409618" y="2576855"/>
              <a:ext cx="2833224" cy="307777"/>
            </a:xfrm>
            <a:prstGeom prst="rect">
              <a:avLst/>
            </a:prstGeom>
            <a:noFill/>
          </p:spPr>
          <p:txBody>
            <a:bodyPr wrap="square" rtlCol="0">
              <a:spAutoFit/>
            </a:bodyPr>
            <a:lstStyle/>
            <a:p>
              <a:r>
                <a:rPr lang="en-US" sz="1400" dirty="0" smtClean="0"/>
                <a:t>Fortran spec</a:t>
              </a:r>
              <a:endParaRPr lang="en-US" sz="1400" dirty="0"/>
            </a:p>
          </p:txBody>
        </p:sp>
        <p:sp>
          <p:nvSpPr>
            <p:cNvPr id="60" name="TextBox 59"/>
            <p:cNvSpPr txBox="1"/>
            <p:nvPr/>
          </p:nvSpPr>
          <p:spPr>
            <a:xfrm>
              <a:off x="853699" y="1879186"/>
              <a:ext cx="8000122" cy="338554"/>
            </a:xfrm>
            <a:prstGeom prst="rect">
              <a:avLst/>
            </a:prstGeom>
            <a:noFill/>
          </p:spPr>
          <p:txBody>
            <a:bodyPr wrap="square" rtlCol="0">
              <a:spAutoFit/>
            </a:bodyPr>
            <a:lstStyle/>
            <a:p>
              <a:r>
                <a:rPr lang="en-US" sz="1600" dirty="0" smtClean="0"/>
                <a:t>Page counts (not counting front matter, appendices or index) for versions of  </a:t>
              </a:r>
              <a:r>
                <a:rPr lang="en-US" sz="1600" dirty="0" err="1" smtClean="0"/>
                <a:t>OpenMP</a:t>
              </a:r>
              <a:endParaRPr lang="en-US" sz="1600" dirty="0"/>
            </a:p>
          </p:txBody>
        </p:sp>
        <p:sp>
          <p:nvSpPr>
            <p:cNvPr id="61" name="TextBox 60"/>
            <p:cNvSpPr txBox="1"/>
            <p:nvPr/>
          </p:nvSpPr>
          <p:spPr>
            <a:xfrm>
              <a:off x="1530356" y="5498275"/>
              <a:ext cx="7029480" cy="307777"/>
            </a:xfrm>
            <a:prstGeom prst="rect">
              <a:avLst/>
            </a:prstGeom>
            <a:noFill/>
          </p:spPr>
          <p:txBody>
            <a:bodyPr wrap="square" rtlCol="0">
              <a:spAutoFit/>
            </a:bodyPr>
            <a:lstStyle/>
            <a:p>
              <a:pPr algn="ctr"/>
              <a:r>
                <a:rPr lang="en-US" sz="1400" smtClean="0"/>
                <a:t>year</a:t>
              </a:r>
              <a:endParaRPr lang="en-US" sz="1400" dirty="0"/>
            </a:p>
          </p:txBody>
        </p:sp>
        <p:sp>
          <p:nvSpPr>
            <p:cNvPr id="62" name="TextBox 61"/>
            <p:cNvSpPr txBox="1"/>
            <p:nvPr/>
          </p:nvSpPr>
          <p:spPr>
            <a:xfrm rot="5400000">
              <a:off x="-640487" y="3540941"/>
              <a:ext cx="2988372" cy="307777"/>
            </a:xfrm>
            <a:prstGeom prst="rect">
              <a:avLst/>
            </a:prstGeom>
            <a:noFill/>
          </p:spPr>
          <p:txBody>
            <a:bodyPr wrap="square" rtlCol="0">
              <a:spAutoFit/>
            </a:bodyPr>
            <a:lstStyle/>
            <a:p>
              <a:pPr algn="ctr"/>
              <a:r>
                <a:rPr lang="en-US" sz="1400" smtClean="0"/>
                <a:t>Page counts (spec only)</a:t>
              </a:r>
              <a:endParaRPr lang="en-US" sz="1400" dirty="0"/>
            </a:p>
          </p:txBody>
        </p:sp>
      </p:grpSp>
      <p:sp>
        <p:nvSpPr>
          <p:cNvPr id="64" name="TextBox 63"/>
          <p:cNvSpPr txBox="1"/>
          <p:nvPr/>
        </p:nvSpPr>
        <p:spPr>
          <a:xfrm>
            <a:off x="286136" y="6134034"/>
            <a:ext cx="8511251" cy="584775"/>
          </a:xfrm>
          <a:prstGeom prst="rect">
            <a:avLst/>
          </a:prstGeom>
          <a:noFill/>
        </p:spPr>
        <p:txBody>
          <a:bodyPr wrap="square" rtlCol="0">
            <a:spAutoFit/>
          </a:bodyPr>
          <a:lstStyle/>
          <a:p>
            <a:pPr algn="ctr"/>
            <a:r>
              <a:rPr lang="en-US" sz="1600" dirty="0" smtClean="0"/>
              <a:t>The complexity of the full spec is overwhelming, so we focus on the 19 constructs most OpenMP programmers restrict themselves to </a:t>
            </a:r>
            <a:r>
              <a:rPr lang="mr-IN" sz="1600" dirty="0" smtClean="0"/>
              <a:t>…</a:t>
            </a:r>
            <a:r>
              <a:rPr lang="en-US" sz="1600" dirty="0" smtClean="0"/>
              <a:t> the so called “</a:t>
            </a:r>
            <a:r>
              <a:rPr lang="en-US" sz="1600" dirty="0" err="1" smtClean="0"/>
              <a:t>OpenMP</a:t>
            </a:r>
            <a:r>
              <a:rPr lang="en-US" sz="1600" dirty="0" smtClean="0"/>
              <a:t> Common Core”</a:t>
            </a:r>
            <a:endParaRPr lang="en-US" sz="1600" dirty="0"/>
          </a:p>
        </p:txBody>
      </p:sp>
      <p:sp>
        <p:nvSpPr>
          <p:cNvPr id="35" name="TextBox 34"/>
          <p:cNvSpPr txBox="1"/>
          <p:nvPr/>
        </p:nvSpPr>
        <p:spPr>
          <a:xfrm>
            <a:off x="1658942" y="5059729"/>
            <a:ext cx="3387489" cy="646331"/>
          </a:xfrm>
          <a:prstGeom prst="rect">
            <a:avLst/>
          </a:prstGeom>
          <a:solidFill>
            <a:schemeClr val="bg1"/>
          </a:solidFill>
          <a:ln w="38100">
            <a:solidFill>
              <a:schemeClr val="tx1"/>
            </a:solidFill>
          </a:ln>
        </p:spPr>
        <p:txBody>
          <a:bodyPr wrap="square" rtlCol="0">
            <a:spAutoFit/>
          </a:bodyPr>
          <a:lstStyle/>
          <a:p>
            <a:r>
              <a:rPr lang="en-US" dirty="0" smtClean="0"/>
              <a:t>Tasks added to </a:t>
            </a:r>
            <a:r>
              <a:rPr lang="en-US" dirty="0" err="1" smtClean="0"/>
              <a:t>OpenMP</a:t>
            </a:r>
            <a:r>
              <a:rPr lang="en-US" dirty="0" smtClean="0"/>
              <a:t> ... supports irregular parallelism</a:t>
            </a:r>
            <a:endParaRPr lang="en-US" dirty="0"/>
          </a:p>
        </p:txBody>
      </p:sp>
      <p:cxnSp>
        <p:nvCxnSpPr>
          <p:cNvPr id="8" name="Straight Arrow Connector 7"/>
          <p:cNvCxnSpPr>
            <a:stCxn id="35" idx="0"/>
            <a:endCxn id="9" idx="3"/>
          </p:cNvCxnSpPr>
          <p:nvPr/>
        </p:nvCxnSpPr>
        <p:spPr bwMode="auto">
          <a:xfrm flipV="1">
            <a:off x="3352687" y="4323051"/>
            <a:ext cx="1982187" cy="736678"/>
          </a:xfrm>
          <a:prstGeom prst="straightConnector1">
            <a:avLst/>
          </a:prstGeom>
          <a:noFill/>
          <a:ln w="38100" cap="flat" cmpd="sng" algn="ctr">
            <a:solidFill>
              <a:schemeClr val="tx1"/>
            </a:solidFill>
            <a:prstDash val="solid"/>
            <a:round/>
            <a:headEnd type="none" w="med" len="med"/>
            <a:tailEnd type="triangle"/>
          </a:ln>
          <a:effectLst/>
        </p:spPr>
      </p:cxnSp>
      <p:sp>
        <p:nvSpPr>
          <p:cNvPr id="9" name="Oval 8"/>
          <p:cNvSpPr/>
          <p:nvPr/>
        </p:nvSpPr>
        <p:spPr bwMode="auto">
          <a:xfrm>
            <a:off x="5226501" y="3724438"/>
            <a:ext cx="740019" cy="701319"/>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Tree>
    <p:extLst>
      <p:ext uri="{BB962C8B-B14F-4D97-AF65-F5344CB8AC3E}">
        <p14:creationId xmlns:p14="http://schemas.microsoft.com/office/powerpoint/2010/main" val="58567986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250" name="Picture 2" descr="lecture7_nbody_spectral"/>
          <p:cNvPicPr>
            <a:picLocks noChangeAspect="1" noChangeArrowheads="1"/>
          </p:cNvPicPr>
          <p:nvPr/>
        </p:nvPicPr>
        <p:blipFill>
          <a:blip r:embed="rId2" cstate="print"/>
          <a:srcRect/>
          <a:stretch>
            <a:fillRect/>
          </a:stretch>
        </p:blipFill>
        <p:spPr bwMode="auto">
          <a:xfrm>
            <a:off x="228600" y="2251691"/>
            <a:ext cx="6019800" cy="4305300"/>
          </a:xfrm>
          <a:prstGeom prst="rect">
            <a:avLst/>
          </a:prstGeom>
          <a:noFill/>
        </p:spPr>
      </p:pic>
      <p:sp>
        <p:nvSpPr>
          <p:cNvPr id="821251" name="Rectangle 3"/>
          <p:cNvSpPr>
            <a:spLocks noGrp="1" noChangeArrowheads="1"/>
          </p:cNvSpPr>
          <p:nvPr>
            <p:ph type="title"/>
          </p:nvPr>
        </p:nvSpPr>
        <p:spPr>
          <a:xfrm>
            <a:off x="222612" y="160277"/>
            <a:ext cx="7315200" cy="684273"/>
          </a:xfrm>
        </p:spPr>
        <p:txBody>
          <a:bodyPr/>
          <a:lstStyle/>
          <a:p>
            <a:r>
              <a:rPr lang="en-US" sz="3200" dirty="0"/>
              <a:t>Divide and conquer</a:t>
            </a:r>
          </a:p>
        </p:txBody>
      </p:sp>
      <p:sp>
        <p:nvSpPr>
          <p:cNvPr id="821252" name="Rectangle 4"/>
          <p:cNvSpPr>
            <a:spLocks noGrp="1" noChangeArrowheads="1"/>
          </p:cNvSpPr>
          <p:nvPr>
            <p:ph type="body" idx="1"/>
          </p:nvPr>
        </p:nvSpPr>
        <p:spPr>
          <a:xfrm>
            <a:off x="142875" y="1073150"/>
            <a:ext cx="8516938" cy="581025"/>
          </a:xfrm>
        </p:spPr>
        <p:txBody>
          <a:bodyPr/>
          <a:lstStyle/>
          <a:p>
            <a:pPr>
              <a:lnSpc>
                <a:spcPct val="90000"/>
              </a:lnSpc>
            </a:pPr>
            <a:r>
              <a:rPr lang="en-US" dirty="0"/>
              <a:t>Split the problem into smaller sub-</a:t>
            </a:r>
            <a:r>
              <a:rPr lang="en-US" dirty="0" smtClean="0"/>
              <a:t>problems; </a:t>
            </a:r>
            <a:r>
              <a:rPr lang="en-US" dirty="0"/>
              <a:t>c</a:t>
            </a:r>
            <a:r>
              <a:rPr lang="en-US" dirty="0" smtClean="0"/>
              <a:t>ontinue </a:t>
            </a:r>
            <a:r>
              <a:rPr lang="en-US" dirty="0"/>
              <a:t>until the sub-problems can be </a:t>
            </a:r>
            <a:r>
              <a:rPr lang="en-US" dirty="0" smtClean="0"/>
              <a:t>solved directly</a:t>
            </a:r>
            <a:endParaRPr lang="en-US" dirty="0"/>
          </a:p>
        </p:txBody>
      </p:sp>
      <p:sp>
        <p:nvSpPr>
          <p:cNvPr id="821254" name="Rectangle 6"/>
          <p:cNvSpPr>
            <a:spLocks noChangeArrowheads="1"/>
          </p:cNvSpPr>
          <p:nvPr/>
        </p:nvSpPr>
        <p:spPr bwMode="auto">
          <a:xfrm>
            <a:off x="5851525" y="2339975"/>
            <a:ext cx="3292475" cy="3063875"/>
          </a:xfrm>
          <a:prstGeom prst="rect">
            <a:avLst/>
          </a:prstGeom>
          <a:noFill/>
          <a:ln w="9525">
            <a:noFill/>
            <a:miter lim="800000"/>
            <a:headEnd/>
            <a:tailEnd/>
          </a:ln>
          <a:effectLst/>
        </p:spPr>
        <p:txBody>
          <a:bodyPr/>
          <a:lstStyle/>
          <a:p>
            <a:pPr marL="342900" indent="-342900" defTabSz="457200" fontAlgn="auto">
              <a:spcBef>
                <a:spcPct val="20000"/>
              </a:spcBef>
              <a:spcAft>
                <a:spcPts val="0"/>
              </a:spcAft>
              <a:buClr>
                <a:srgbClr val="BBE0E3"/>
              </a:buClr>
              <a:buSzPct val="75000"/>
              <a:buFont typeface="Wingdings" pitchFamily="2" charset="2"/>
              <a:buChar char="n"/>
            </a:pPr>
            <a:r>
              <a:rPr lang="en-US" sz="2000" dirty="0">
                <a:latin typeface="Arial"/>
                <a:ea typeface="ＭＳ Ｐゴシック"/>
                <a:cs typeface="Arial" charset="0"/>
              </a:rPr>
              <a:t>3 Options:</a:t>
            </a:r>
          </a:p>
          <a:p>
            <a:pPr marL="742950" lvl="1" indent="-285750" defTabSz="457200" fontAlgn="auto">
              <a:spcBef>
                <a:spcPct val="20000"/>
              </a:spcBef>
              <a:spcAft>
                <a:spcPts val="0"/>
              </a:spcAft>
              <a:buClr>
                <a:srgbClr val="333399"/>
              </a:buClr>
              <a:buSzPct val="80000"/>
              <a:buFont typeface="Wingdings" pitchFamily="2" charset="2"/>
              <a:buChar char="¨"/>
            </a:pPr>
            <a:r>
              <a:rPr lang="en-US" sz="2000" dirty="0">
                <a:latin typeface="Arial"/>
                <a:ea typeface="ＭＳ Ｐゴシック"/>
                <a:cs typeface="Arial" charset="0"/>
              </a:rPr>
              <a:t>Do work as you split into sub-</a:t>
            </a:r>
            <a:r>
              <a:rPr lang="en-US" sz="2000" dirty="0" smtClean="0">
                <a:latin typeface="Arial"/>
                <a:ea typeface="ＭＳ Ｐゴシック"/>
                <a:cs typeface="Arial" charset="0"/>
              </a:rPr>
              <a:t>problems</a:t>
            </a:r>
            <a:endParaRPr lang="en-US" sz="2000" dirty="0">
              <a:latin typeface="Arial"/>
              <a:ea typeface="ＭＳ Ｐゴシック"/>
              <a:cs typeface="Arial" charset="0"/>
            </a:endParaRPr>
          </a:p>
          <a:p>
            <a:pPr marL="742950" lvl="1" indent="-285750" defTabSz="457200" fontAlgn="auto">
              <a:spcBef>
                <a:spcPct val="20000"/>
              </a:spcBef>
              <a:spcAft>
                <a:spcPts val="0"/>
              </a:spcAft>
              <a:buClr>
                <a:srgbClr val="333399"/>
              </a:buClr>
              <a:buSzPct val="80000"/>
              <a:buFont typeface="Wingdings" pitchFamily="2" charset="2"/>
              <a:buChar char="¨"/>
            </a:pPr>
            <a:r>
              <a:rPr lang="en-US" sz="2000" dirty="0">
                <a:latin typeface="Arial"/>
                <a:ea typeface="ＭＳ Ｐゴシック"/>
                <a:cs typeface="Arial" charset="0"/>
              </a:rPr>
              <a:t>Do work only at the </a:t>
            </a:r>
            <a:r>
              <a:rPr lang="en-US" sz="2000" dirty="0" smtClean="0">
                <a:latin typeface="Arial"/>
                <a:ea typeface="ＭＳ Ｐゴシック"/>
                <a:cs typeface="Arial" charset="0"/>
              </a:rPr>
              <a:t>leaves</a:t>
            </a:r>
            <a:endParaRPr lang="en-US" sz="2000" dirty="0">
              <a:latin typeface="Arial"/>
              <a:ea typeface="ＭＳ Ｐゴシック"/>
              <a:cs typeface="Arial" charset="0"/>
            </a:endParaRPr>
          </a:p>
          <a:p>
            <a:pPr marL="742950" lvl="1" indent="-285750" defTabSz="457200" fontAlgn="auto">
              <a:spcBef>
                <a:spcPct val="20000"/>
              </a:spcBef>
              <a:spcAft>
                <a:spcPts val="0"/>
              </a:spcAft>
              <a:buClr>
                <a:srgbClr val="333399"/>
              </a:buClr>
              <a:buSzPct val="80000"/>
              <a:buFont typeface="Wingdings" pitchFamily="2" charset="2"/>
              <a:buChar char="¨"/>
            </a:pPr>
            <a:r>
              <a:rPr lang="en-US" sz="2000" dirty="0">
                <a:latin typeface="Arial"/>
                <a:ea typeface="ＭＳ Ｐゴシック"/>
                <a:cs typeface="Arial" charset="0"/>
              </a:rPr>
              <a:t>Do work as you </a:t>
            </a:r>
            <a:r>
              <a:rPr lang="en-US" sz="2000" dirty="0" smtClean="0">
                <a:latin typeface="Arial"/>
                <a:ea typeface="ＭＳ Ｐゴシック"/>
                <a:cs typeface="Arial" charset="0"/>
              </a:rPr>
              <a:t>recombine</a:t>
            </a:r>
            <a:endParaRPr lang="en-US" sz="2000" dirty="0">
              <a:solidFill>
                <a:srgbClr val="000000"/>
              </a:solidFill>
              <a:latin typeface="Arial"/>
              <a:ea typeface="ＭＳ Ｐゴシック"/>
              <a:cs typeface="Arial" charset="0"/>
            </a:endParaRPr>
          </a:p>
        </p:txBody>
      </p:sp>
      <p:sp>
        <p:nvSpPr>
          <p:cNvPr id="2" name="Slide Number Placeholder 1"/>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16</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08024991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0"/>
            <a:ext cx="8710612" cy="474662"/>
          </a:xfrm>
        </p:spPr>
        <p:txBody>
          <a:bodyPr/>
          <a:lstStyle/>
          <a:p>
            <a:r>
              <a:rPr lang="en-US" altLang="zh-CN" sz="2400" dirty="0" smtClean="0">
                <a:ea typeface="SimSun" pitchFamily="2" charset="-122"/>
              </a:rPr>
              <a:t>Program</a:t>
            </a:r>
            <a:r>
              <a:rPr lang="en-US" altLang="zh-CN" sz="2400" dirty="0">
                <a:ea typeface="SimSun" pitchFamily="2" charset="-122"/>
              </a:rPr>
              <a:t>: </a:t>
            </a:r>
            <a:r>
              <a:rPr lang="en-US" altLang="zh-CN" sz="2400" dirty="0" err="1" smtClean="0">
                <a:ea typeface="SimSun" pitchFamily="2" charset="-122"/>
              </a:rPr>
              <a:t>OpenMP</a:t>
            </a:r>
            <a:r>
              <a:rPr lang="en-US" altLang="zh-CN" sz="2400" dirty="0" smtClean="0">
                <a:ea typeface="SimSun" pitchFamily="2" charset="-122"/>
              </a:rPr>
              <a:t> tasks  </a:t>
            </a:r>
            <a:endParaRPr lang="en-US" sz="2400" dirty="0"/>
          </a:p>
        </p:txBody>
      </p:sp>
      <p:sp>
        <p:nvSpPr>
          <p:cNvPr id="3" name="Content Placeholder 2"/>
          <p:cNvSpPr>
            <a:spLocks noGrp="1"/>
          </p:cNvSpPr>
          <p:nvPr>
            <p:ph idx="1"/>
          </p:nvPr>
        </p:nvSpPr>
        <p:spPr>
          <a:xfrm>
            <a:off x="150813" y="438150"/>
            <a:ext cx="5335587" cy="6286500"/>
          </a:xfrm>
          <a:solidFill>
            <a:srgbClr val="FFFFE7"/>
          </a:solidFill>
          <a:ln w="25400">
            <a:solidFill>
              <a:srgbClr val="FFFFE7"/>
            </a:solidFill>
          </a:ln>
        </p:spPr>
        <p:txBody>
          <a:bodyPr/>
          <a:lstStyle/>
          <a:p>
            <a:pPr marL="0" indent="0">
              <a:buNone/>
            </a:pPr>
            <a:r>
              <a:rPr lang="en-US" sz="1600" dirty="0" smtClean="0">
                <a:solidFill>
                  <a:schemeClr val="bg1"/>
                </a:solidFill>
              </a:rPr>
              <a:t>#</a:t>
            </a:r>
            <a:r>
              <a:rPr lang="en-US" sz="1600" dirty="0"/>
              <a:t>include &lt;</a:t>
            </a:r>
            <a:r>
              <a:rPr lang="en-US" sz="1600" dirty="0" err="1"/>
              <a:t>omp.h</a:t>
            </a:r>
            <a:r>
              <a:rPr lang="en-US" sz="1600" dirty="0"/>
              <a:t>&gt;</a:t>
            </a:r>
          </a:p>
          <a:p>
            <a:pPr marL="0" indent="0">
              <a:buNone/>
            </a:pPr>
            <a:r>
              <a:rPr lang="en-US" sz="1600" dirty="0"/>
              <a:t>static long </a:t>
            </a:r>
            <a:r>
              <a:rPr lang="en-US" sz="1600" dirty="0" err="1"/>
              <a:t>num_steps</a:t>
            </a:r>
            <a:r>
              <a:rPr lang="en-US" sz="1600" dirty="0"/>
              <a:t> = 100000000;</a:t>
            </a:r>
          </a:p>
          <a:p>
            <a:pPr marL="0" indent="0">
              <a:buNone/>
            </a:pPr>
            <a:r>
              <a:rPr lang="en-US" sz="1600" dirty="0"/>
              <a:t>#define MIN_BLK  10000000</a:t>
            </a:r>
          </a:p>
          <a:p>
            <a:pPr marL="0" indent="0">
              <a:buNone/>
            </a:pPr>
            <a:r>
              <a:rPr lang="en-US" sz="1600" dirty="0" smtClean="0"/>
              <a:t>double </a:t>
            </a:r>
            <a:r>
              <a:rPr lang="en-US" sz="1600" dirty="0" err="1"/>
              <a:t>pi_comp</a:t>
            </a:r>
            <a:r>
              <a:rPr lang="en-US" sz="1600" dirty="0"/>
              <a:t>(</a:t>
            </a:r>
            <a:r>
              <a:rPr lang="en-US" sz="1600" dirty="0" err="1"/>
              <a:t>int</a:t>
            </a:r>
            <a:r>
              <a:rPr lang="en-US" sz="1600" dirty="0"/>
              <a:t> </a:t>
            </a:r>
            <a:r>
              <a:rPr lang="en-US" sz="1600" dirty="0" err="1"/>
              <a:t>Nstart,int</a:t>
            </a:r>
            <a:r>
              <a:rPr lang="en-US" sz="1600" dirty="0"/>
              <a:t> </a:t>
            </a:r>
            <a:r>
              <a:rPr lang="en-US" sz="1600" dirty="0" err="1"/>
              <a:t>Nfinish,double</a:t>
            </a:r>
            <a:r>
              <a:rPr lang="en-US" sz="1600" dirty="0"/>
              <a:t> step)</a:t>
            </a:r>
          </a:p>
          <a:p>
            <a:pPr marL="0" indent="0">
              <a:buNone/>
            </a:pPr>
            <a:r>
              <a:rPr lang="en-US" sz="1600" dirty="0" smtClean="0"/>
              <a:t>{   </a:t>
            </a:r>
            <a:r>
              <a:rPr lang="en-US" sz="1600" dirty="0" err="1"/>
              <a:t>int</a:t>
            </a:r>
            <a:r>
              <a:rPr lang="en-US" sz="1600" dirty="0"/>
              <a:t> </a:t>
            </a:r>
            <a:r>
              <a:rPr lang="en-US" sz="1600" dirty="0" err="1"/>
              <a:t>i,iblk</a:t>
            </a:r>
            <a:r>
              <a:rPr lang="en-US" sz="1600" dirty="0"/>
              <a:t>;</a:t>
            </a:r>
          </a:p>
          <a:p>
            <a:pPr marL="0" indent="0">
              <a:buNone/>
            </a:pPr>
            <a:r>
              <a:rPr lang="en-US" sz="1600" dirty="0"/>
              <a:t>   double x, sum = 0.0,sum1, sum2;</a:t>
            </a:r>
          </a:p>
          <a:p>
            <a:pPr marL="0" indent="0">
              <a:buNone/>
            </a:pPr>
            <a:r>
              <a:rPr lang="en-US" sz="1600" dirty="0" smtClean="0"/>
              <a:t>   </a:t>
            </a:r>
            <a:r>
              <a:rPr lang="en-US" sz="1600" dirty="0"/>
              <a:t>if (</a:t>
            </a:r>
            <a:r>
              <a:rPr lang="en-US" sz="1600" dirty="0" err="1"/>
              <a:t>Nfinish-Nstart</a:t>
            </a:r>
            <a:r>
              <a:rPr lang="en-US" sz="1600" dirty="0"/>
              <a:t> &lt; MIN_BLK){</a:t>
            </a:r>
          </a:p>
          <a:p>
            <a:pPr marL="0" indent="0">
              <a:buNone/>
            </a:pPr>
            <a:r>
              <a:rPr lang="en-US" sz="1600" dirty="0" smtClean="0"/>
              <a:t>      </a:t>
            </a:r>
            <a:r>
              <a:rPr lang="en-US" sz="1600" dirty="0"/>
              <a:t>for (</a:t>
            </a:r>
            <a:r>
              <a:rPr lang="en-US" sz="1600" dirty="0" err="1"/>
              <a:t>i</a:t>
            </a:r>
            <a:r>
              <a:rPr lang="en-US" sz="1600" dirty="0"/>
              <a:t>=</a:t>
            </a:r>
            <a:r>
              <a:rPr lang="en-US" sz="1600" dirty="0" err="1"/>
              <a:t>Nstart;i</a:t>
            </a:r>
            <a:r>
              <a:rPr lang="en-US" sz="1600" dirty="0"/>
              <a:t>&lt; </a:t>
            </a:r>
            <a:r>
              <a:rPr lang="en-US" sz="1600" dirty="0" err="1"/>
              <a:t>Nfinish</a:t>
            </a:r>
            <a:r>
              <a:rPr lang="en-US" sz="1600" dirty="0"/>
              <a:t>; </a:t>
            </a:r>
            <a:r>
              <a:rPr lang="en-US" sz="1600" dirty="0" err="1"/>
              <a:t>i</a:t>
            </a:r>
            <a:r>
              <a:rPr lang="en-US" sz="1600" dirty="0"/>
              <a:t>++){</a:t>
            </a:r>
          </a:p>
          <a:p>
            <a:pPr marL="0" indent="0">
              <a:buNone/>
            </a:pPr>
            <a:r>
              <a:rPr lang="en-US" sz="1600" dirty="0"/>
              <a:t>         x = (i+0.5)*step;</a:t>
            </a:r>
          </a:p>
          <a:p>
            <a:pPr marL="0" indent="0">
              <a:buNone/>
            </a:pPr>
            <a:r>
              <a:rPr lang="en-US" sz="1600" dirty="0"/>
              <a:t>         sum = sum + 4.0/(1.0+x*x</a:t>
            </a:r>
            <a:r>
              <a:rPr lang="en-US" sz="1600" dirty="0" smtClean="0"/>
              <a:t>); </a:t>
            </a:r>
            <a:br>
              <a:rPr lang="en-US" sz="1600" dirty="0" smtClean="0"/>
            </a:br>
            <a:r>
              <a:rPr lang="en-US" sz="1600" dirty="0" smtClean="0"/>
              <a:t>      }</a:t>
            </a:r>
            <a:br>
              <a:rPr lang="en-US" sz="1600" dirty="0" smtClean="0"/>
            </a:br>
            <a:r>
              <a:rPr lang="en-US" sz="1600" dirty="0" smtClean="0"/>
              <a:t>   }</a:t>
            </a:r>
          </a:p>
          <a:p>
            <a:pPr marL="0" indent="0">
              <a:buNone/>
            </a:pPr>
            <a:r>
              <a:rPr lang="en-US" sz="1600" dirty="0"/>
              <a:t> </a:t>
            </a:r>
            <a:r>
              <a:rPr lang="en-US" sz="1600" dirty="0" smtClean="0"/>
              <a:t>  else</a:t>
            </a:r>
            <a:r>
              <a:rPr lang="en-US" sz="1600" dirty="0"/>
              <a:t>{</a:t>
            </a:r>
          </a:p>
          <a:p>
            <a:pPr marL="0" indent="0">
              <a:buNone/>
            </a:pPr>
            <a:r>
              <a:rPr lang="en-US" sz="1600" dirty="0"/>
              <a:t>      </a:t>
            </a:r>
            <a:r>
              <a:rPr lang="en-US" sz="1600" dirty="0" err="1"/>
              <a:t>iblk</a:t>
            </a:r>
            <a:r>
              <a:rPr lang="en-US" sz="1600" dirty="0"/>
              <a:t> = </a:t>
            </a:r>
            <a:r>
              <a:rPr lang="en-US" sz="1600" dirty="0" err="1"/>
              <a:t>Nfinish-Nstart</a:t>
            </a:r>
            <a:r>
              <a:rPr lang="en-US" sz="1600" dirty="0"/>
              <a:t>;</a:t>
            </a:r>
          </a:p>
          <a:p>
            <a:pPr marL="0" indent="0">
              <a:buNone/>
            </a:pPr>
            <a:r>
              <a:rPr lang="en-US" sz="1600" b="1" dirty="0"/>
              <a:t>      #pragma </a:t>
            </a:r>
            <a:r>
              <a:rPr lang="en-US" sz="1600" b="1" dirty="0" err="1"/>
              <a:t>omp</a:t>
            </a:r>
            <a:r>
              <a:rPr lang="en-US" sz="1600" b="1" dirty="0"/>
              <a:t> task shared(sum1)</a:t>
            </a:r>
          </a:p>
          <a:p>
            <a:pPr marL="0" indent="0">
              <a:buNone/>
            </a:pPr>
            <a:r>
              <a:rPr lang="en-US" sz="1600" dirty="0" smtClean="0"/>
              <a:t>           sum1 </a:t>
            </a:r>
            <a:r>
              <a:rPr lang="en-US" sz="1600" dirty="0"/>
              <a:t>= </a:t>
            </a:r>
            <a:r>
              <a:rPr lang="en-US" sz="1600" dirty="0" err="1"/>
              <a:t>pi_comp</a:t>
            </a:r>
            <a:r>
              <a:rPr lang="en-US" sz="1600" dirty="0"/>
              <a:t>(</a:t>
            </a:r>
            <a:r>
              <a:rPr lang="en-US" sz="1600" dirty="0" err="1"/>
              <a:t>Nstart</a:t>
            </a:r>
            <a:r>
              <a:rPr lang="en-US" sz="1600" dirty="0"/>
              <a:t>,         </a:t>
            </a:r>
            <a:r>
              <a:rPr lang="en-US" sz="1600" dirty="0" err="1"/>
              <a:t>Nfinish-iblk</a:t>
            </a:r>
            <a:r>
              <a:rPr lang="en-US" sz="1600" dirty="0"/>
              <a:t>/2,step);</a:t>
            </a:r>
          </a:p>
          <a:p>
            <a:pPr marL="0" indent="0">
              <a:buNone/>
            </a:pPr>
            <a:r>
              <a:rPr lang="en-US" sz="1600" dirty="0" smtClean="0"/>
              <a:t>      </a:t>
            </a:r>
            <a:r>
              <a:rPr lang="en-US" sz="1600" b="1" dirty="0"/>
              <a:t>#pragma </a:t>
            </a:r>
            <a:r>
              <a:rPr lang="en-US" sz="1600" b="1" dirty="0" err="1"/>
              <a:t>omp</a:t>
            </a:r>
            <a:r>
              <a:rPr lang="en-US" sz="1600" b="1" dirty="0"/>
              <a:t> task shared(sum2)</a:t>
            </a:r>
          </a:p>
          <a:p>
            <a:pPr marL="0" indent="0">
              <a:buNone/>
            </a:pPr>
            <a:r>
              <a:rPr lang="en-US" sz="1600" dirty="0" smtClean="0"/>
              <a:t>            sum2 </a:t>
            </a:r>
            <a:r>
              <a:rPr lang="en-US" sz="1600" dirty="0"/>
              <a:t>= </a:t>
            </a:r>
            <a:r>
              <a:rPr lang="en-US" sz="1600" dirty="0" err="1"/>
              <a:t>pi_comp</a:t>
            </a:r>
            <a:r>
              <a:rPr lang="en-US" sz="1600" dirty="0"/>
              <a:t>(</a:t>
            </a:r>
            <a:r>
              <a:rPr lang="en-US" sz="1600" dirty="0" err="1"/>
              <a:t>Nfinish-iblk</a:t>
            </a:r>
            <a:r>
              <a:rPr lang="en-US" sz="1600" dirty="0"/>
              <a:t>/2, </a:t>
            </a:r>
            <a:r>
              <a:rPr lang="en-US" sz="1600" dirty="0" err="1"/>
              <a:t>Nfinish</a:t>
            </a:r>
            <a:r>
              <a:rPr lang="en-US" sz="1600" dirty="0"/>
              <a:t>,       step);</a:t>
            </a:r>
          </a:p>
          <a:p>
            <a:pPr marL="0" indent="0">
              <a:buNone/>
            </a:pPr>
            <a:r>
              <a:rPr lang="en-US" sz="1600" dirty="0" smtClean="0"/>
              <a:t>      </a:t>
            </a:r>
            <a:r>
              <a:rPr lang="en-US" sz="1600" b="1" dirty="0"/>
              <a:t>#pragma </a:t>
            </a:r>
            <a:r>
              <a:rPr lang="en-US" sz="1600" b="1" dirty="0" err="1"/>
              <a:t>omp</a:t>
            </a:r>
            <a:r>
              <a:rPr lang="en-US" sz="1600" b="1" dirty="0"/>
              <a:t> </a:t>
            </a:r>
            <a:r>
              <a:rPr lang="en-US" sz="1600" b="1" dirty="0" err="1"/>
              <a:t>taskwait</a:t>
            </a:r>
            <a:endParaRPr lang="en-US" sz="1600" b="1" dirty="0"/>
          </a:p>
          <a:p>
            <a:pPr marL="0" indent="0">
              <a:buNone/>
            </a:pPr>
            <a:r>
              <a:rPr lang="en-US" sz="1600" dirty="0"/>
              <a:t>         sum = sum1 + sum2;</a:t>
            </a:r>
          </a:p>
          <a:p>
            <a:pPr marL="0" indent="0">
              <a:buNone/>
            </a:pPr>
            <a:r>
              <a:rPr lang="en-US" sz="1600" dirty="0"/>
              <a:t>   </a:t>
            </a:r>
            <a:r>
              <a:rPr lang="en-US" sz="1600" dirty="0" smtClean="0"/>
              <a:t>}return </a:t>
            </a:r>
            <a:r>
              <a:rPr lang="en-US" sz="1600" dirty="0"/>
              <a:t>sum;</a:t>
            </a:r>
          </a:p>
          <a:p>
            <a:pPr marL="0" indent="0">
              <a:buNone/>
            </a:pPr>
            <a:r>
              <a:rPr lang="en-US" sz="1600" dirty="0" smtClean="0"/>
              <a:t>}</a:t>
            </a:r>
            <a:endParaRPr lang="en-US" sz="1600" dirty="0"/>
          </a:p>
        </p:txBody>
      </p:sp>
      <p:sp>
        <p:nvSpPr>
          <p:cNvPr id="4" name="Slide Number Placeholder 3"/>
          <p:cNvSpPr>
            <a:spLocks noGrp="1"/>
          </p:cNvSpPr>
          <p:nvPr>
            <p:ph type="sldNum" sz="quarter" idx="10"/>
          </p:nvPr>
        </p:nvSpPr>
        <p:spPr>
          <a:solidFill>
            <a:srgbClr val="FFFFE7"/>
          </a:solidFill>
          <a:ln>
            <a:solidFill>
              <a:srgbClr val="FFFFE7"/>
            </a:solidFill>
          </a:ln>
        </p:spPr>
        <p:txBody>
          <a:bodyPr/>
          <a:lstStyle/>
          <a:p>
            <a:pPr>
              <a:defRPr/>
            </a:pPr>
            <a:fld id="{0C933AAA-F64E-4748-8A99-DCC60F15C72A}" type="slidenum">
              <a:rPr lang="en-US" smtClean="0">
                <a:solidFill>
                  <a:srgbClr val="000000"/>
                </a:solidFill>
                <a:latin typeface="Tahoma" pitchFamily="34" charset="0"/>
                <a:ea typeface="+mn-ea"/>
                <a:cs typeface="Arial" pitchFamily="34" charset="0"/>
              </a:rPr>
              <a:pPr>
                <a:defRPr/>
              </a:pPr>
              <a:t>17</a:t>
            </a:fld>
            <a:endParaRPr lang="en-US" dirty="0">
              <a:solidFill>
                <a:srgbClr val="000000"/>
              </a:solidFill>
              <a:latin typeface="Tahoma" pitchFamily="34" charset="0"/>
              <a:ea typeface="+mn-ea"/>
              <a:cs typeface="Arial" pitchFamily="34" charset="0"/>
            </a:endParaRPr>
          </a:p>
        </p:txBody>
      </p:sp>
      <p:sp>
        <p:nvSpPr>
          <p:cNvPr id="5" name="Content Placeholder 2"/>
          <p:cNvSpPr txBox="1">
            <a:spLocks/>
          </p:cNvSpPr>
          <p:nvPr/>
        </p:nvSpPr>
        <p:spPr bwMode="auto">
          <a:xfrm>
            <a:off x="5185925" y="685800"/>
            <a:ext cx="4021137" cy="3509439"/>
          </a:xfrm>
          <a:prstGeom prst="rect">
            <a:avLst/>
          </a:prstGeom>
          <a:solidFill>
            <a:srgbClr val="FFFFE7"/>
          </a:solidFill>
          <a:ln w="25400">
            <a:solidFill>
              <a:srgbClr val="FFFFE7"/>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r>
              <a:rPr lang="en-US" sz="1600" dirty="0" smtClean="0"/>
              <a:t> </a:t>
            </a:r>
            <a:r>
              <a:rPr lang="en-US" sz="1600" dirty="0" err="1" smtClean="0"/>
              <a:t>int</a:t>
            </a:r>
            <a:r>
              <a:rPr lang="en-US" sz="1600" dirty="0" smtClean="0"/>
              <a:t> main ()</a:t>
            </a:r>
          </a:p>
          <a:p>
            <a:pPr marL="0" indent="0">
              <a:buFontTx/>
              <a:buNone/>
            </a:pPr>
            <a:r>
              <a:rPr lang="en-US" sz="1600" dirty="0" smtClean="0"/>
              <a:t> {</a:t>
            </a:r>
          </a:p>
          <a:p>
            <a:pPr marL="0" indent="0">
              <a:buFontTx/>
              <a:buNone/>
            </a:pPr>
            <a:r>
              <a:rPr lang="en-US" sz="1600" dirty="0" smtClean="0"/>
              <a:t>   </a:t>
            </a:r>
            <a:r>
              <a:rPr lang="en-US" sz="1600" dirty="0" err="1" smtClean="0"/>
              <a:t>int</a:t>
            </a:r>
            <a:r>
              <a:rPr lang="en-US" sz="1600" dirty="0" smtClean="0"/>
              <a:t> </a:t>
            </a:r>
            <a:r>
              <a:rPr lang="en-US" sz="1600" dirty="0" err="1" smtClean="0"/>
              <a:t>i</a:t>
            </a:r>
            <a:r>
              <a:rPr lang="en-US" sz="1600" dirty="0" smtClean="0"/>
              <a:t>;</a:t>
            </a:r>
          </a:p>
          <a:p>
            <a:pPr marL="0" indent="0">
              <a:buFontTx/>
              <a:buNone/>
            </a:pPr>
            <a:r>
              <a:rPr lang="en-US" sz="1600" dirty="0" smtClean="0"/>
              <a:t>   double step, pi, sum;</a:t>
            </a:r>
          </a:p>
          <a:p>
            <a:pPr marL="0" indent="0">
              <a:buFontTx/>
              <a:buNone/>
            </a:pPr>
            <a:r>
              <a:rPr lang="en-US" sz="1600" dirty="0" smtClean="0"/>
              <a:t>    step = 1.0/(double) </a:t>
            </a:r>
            <a:r>
              <a:rPr lang="en-US" sz="1600" dirty="0" err="1" smtClean="0"/>
              <a:t>num_steps</a:t>
            </a:r>
            <a:r>
              <a:rPr lang="en-US" sz="1600" dirty="0" smtClean="0"/>
              <a:t>;</a:t>
            </a:r>
          </a:p>
          <a:p>
            <a:pPr marL="0" indent="0">
              <a:buFontTx/>
              <a:buNone/>
            </a:pPr>
            <a:r>
              <a:rPr lang="en-US" sz="1600" b="1" dirty="0"/>
              <a:t>    #pragma </a:t>
            </a:r>
            <a:r>
              <a:rPr lang="en-US" sz="1600" b="1" dirty="0" err="1"/>
              <a:t>omp</a:t>
            </a:r>
            <a:r>
              <a:rPr lang="en-US" sz="1600" b="1" dirty="0"/>
              <a:t> parallel  </a:t>
            </a:r>
          </a:p>
          <a:p>
            <a:pPr marL="0" indent="0">
              <a:buFontTx/>
              <a:buNone/>
            </a:pPr>
            <a:r>
              <a:rPr lang="en-US" sz="1600" dirty="0" smtClean="0"/>
              <a:t>    {</a:t>
            </a:r>
          </a:p>
          <a:p>
            <a:pPr marL="0" indent="0">
              <a:buNone/>
            </a:pPr>
            <a:r>
              <a:rPr lang="en-US" sz="1600" dirty="0" smtClean="0"/>
              <a:t>        </a:t>
            </a:r>
            <a:r>
              <a:rPr lang="en-US" sz="1600" b="1" dirty="0"/>
              <a:t>#pragma </a:t>
            </a:r>
            <a:r>
              <a:rPr lang="en-US" sz="1600" b="1" dirty="0" err="1"/>
              <a:t>omp</a:t>
            </a:r>
            <a:r>
              <a:rPr lang="en-US" sz="1600" b="1" dirty="0"/>
              <a:t> single</a:t>
            </a:r>
          </a:p>
          <a:p>
            <a:pPr marL="0" indent="0">
              <a:buFontTx/>
              <a:buNone/>
            </a:pPr>
            <a:r>
              <a:rPr lang="en-US" sz="1600" dirty="0" smtClean="0"/>
              <a:t>            sum =    	</a:t>
            </a:r>
            <a:r>
              <a:rPr lang="en-US" sz="1600" dirty="0" err="1" smtClean="0"/>
              <a:t>pi_comp</a:t>
            </a:r>
            <a:r>
              <a:rPr lang="en-US" sz="1600" dirty="0" smtClean="0"/>
              <a:t>(0,num_steps,step);</a:t>
            </a:r>
          </a:p>
          <a:p>
            <a:pPr marL="0" indent="0">
              <a:buFontTx/>
              <a:buNone/>
            </a:pPr>
            <a:r>
              <a:rPr lang="en-US" sz="1600" dirty="0" smtClean="0"/>
              <a:t>     }</a:t>
            </a:r>
          </a:p>
          <a:p>
            <a:pPr marL="0" indent="0">
              <a:buFontTx/>
              <a:buNone/>
            </a:pPr>
            <a:r>
              <a:rPr lang="en-US" sz="1600" dirty="0" smtClean="0"/>
              <a:t>      pi = step * sum;</a:t>
            </a:r>
          </a:p>
          <a:p>
            <a:pPr marL="0" indent="0">
              <a:buFontTx/>
              <a:buNone/>
            </a:pPr>
            <a:r>
              <a:rPr lang="en-US" sz="1600" dirty="0" smtClean="0"/>
              <a:t> }	 </a:t>
            </a:r>
            <a:endParaRPr lang="en-US" sz="1600" dirty="0"/>
          </a:p>
        </p:txBody>
      </p:sp>
      <p:sp>
        <p:nvSpPr>
          <p:cNvPr id="7" name="Rectangle 6"/>
          <p:cNvSpPr/>
          <p:nvPr/>
        </p:nvSpPr>
        <p:spPr bwMode="auto">
          <a:xfrm>
            <a:off x="8724900" y="6534150"/>
            <a:ext cx="419100" cy="323850"/>
          </a:xfrm>
          <a:prstGeom prst="rect">
            <a:avLst/>
          </a:prstGeom>
          <a:solidFill>
            <a:srgbClr val="FFFFE7"/>
          </a:solidFill>
          <a:ln w="19050" cap="flat" cmpd="sng" algn="ctr">
            <a:solidFill>
              <a:srgbClr val="FFFFE7"/>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Tree>
    <p:extLst>
      <p:ext uri="{BB962C8B-B14F-4D97-AF65-F5344CB8AC3E}">
        <p14:creationId xmlns:p14="http://schemas.microsoft.com/office/powerpoint/2010/main" val="1104150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7239000" y="6509982"/>
            <a:ext cx="1905000" cy="348018"/>
          </a:xfrm>
        </p:spPr>
        <p:txBody>
          <a:bodyPr/>
          <a:lstStyle/>
          <a:p>
            <a:pPr algn="r">
              <a:defRPr/>
            </a:pPr>
            <a:fld id="{63943BFC-2A97-43C7-BD0D-C64D49A525CE}" type="slidenum">
              <a:rPr lang="zh-CN" altLang="en-US">
                <a:solidFill>
                  <a:srgbClr val="000000"/>
                </a:solidFill>
              </a:rPr>
              <a:pPr algn="r">
                <a:defRPr/>
              </a:pPr>
              <a:t>18</a:t>
            </a:fld>
            <a:endParaRPr lang="en-US" altLang="zh-CN" dirty="0">
              <a:solidFill>
                <a:srgbClr val="000000"/>
              </a:solidFill>
            </a:endParaRPr>
          </a:p>
        </p:txBody>
      </p:sp>
      <p:sp>
        <p:nvSpPr>
          <p:cNvPr id="22531" name="Rectangle 2"/>
          <p:cNvSpPr>
            <a:spLocks noGrp="1" noChangeArrowheads="1"/>
          </p:cNvSpPr>
          <p:nvPr>
            <p:ph type="title"/>
          </p:nvPr>
        </p:nvSpPr>
        <p:spPr>
          <a:xfrm>
            <a:off x="210820" y="107159"/>
            <a:ext cx="8631349" cy="990600"/>
          </a:xfrm>
          <a:noFill/>
        </p:spPr>
        <p:txBody>
          <a:bodyPr/>
          <a:lstStyle/>
          <a:p>
            <a:pPr eaLnBrk="1" hangingPunct="1">
              <a:lnSpc>
                <a:spcPct val="89000"/>
              </a:lnSpc>
            </a:pPr>
            <a:r>
              <a:rPr lang="en-US" altLang="zh-CN" sz="2800" dirty="0" smtClean="0">
                <a:ea typeface="SimSun" pitchFamily="2" charset="-122"/>
              </a:rPr>
              <a:t>Adding tasks to </a:t>
            </a:r>
            <a:r>
              <a:rPr lang="en-US" altLang="zh-CN" sz="2800" dirty="0" err="1" smtClean="0">
                <a:ea typeface="SimSun" pitchFamily="2" charset="-122"/>
              </a:rPr>
              <a:t>OpenMP</a:t>
            </a:r>
            <a:r>
              <a:rPr lang="en-US" altLang="zh-CN" sz="2800" dirty="0" smtClean="0">
                <a:ea typeface="SimSun" pitchFamily="2" charset="-122"/>
              </a:rPr>
              <a:t> required major changes to the specification</a:t>
            </a:r>
            <a:endParaRPr lang="en-US" altLang="zh-CN" sz="2800" dirty="0" smtClean="0">
              <a:solidFill>
                <a:schemeClr val="accent1"/>
              </a:solidFill>
              <a:ea typeface="SimSun" pitchFamily="2" charset="-122"/>
            </a:endParaRPr>
          </a:p>
        </p:txBody>
      </p:sp>
      <p:sp>
        <p:nvSpPr>
          <p:cNvPr id="22532" name="Rectangle 3"/>
          <p:cNvSpPr>
            <a:spLocks noChangeArrowheads="1"/>
          </p:cNvSpPr>
          <p:nvPr/>
        </p:nvSpPr>
        <p:spPr bwMode="auto">
          <a:xfrm>
            <a:off x="434339" y="1089343"/>
            <a:ext cx="8534400"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dirty="0">
                <a:solidFill>
                  <a:srgbClr val="000000"/>
                </a:solidFill>
                <a:latin typeface="Arial" charset="0"/>
              </a:rPr>
              <a:t>Fork-Join Parallelism: </a:t>
            </a:r>
          </a:p>
          <a:p>
            <a:pPr marL="685800" lvl="1" indent="-228600">
              <a:lnSpc>
                <a:spcPct val="94000"/>
              </a:lnSpc>
              <a:spcBef>
                <a:spcPct val="30000"/>
              </a:spcBef>
              <a:buClr>
                <a:srgbClr val="0860A8"/>
              </a:buClr>
              <a:buSzPct val="75000"/>
              <a:buFont typeface="Wingdings" pitchFamily="2" charset="2"/>
              <a:buChar char="u"/>
            </a:pPr>
            <a:r>
              <a:rPr lang="en-US" altLang="zh-CN" sz="2000" dirty="0">
                <a:solidFill>
                  <a:srgbClr val="000000"/>
                </a:solidFill>
                <a:latin typeface="Arial" charset="0"/>
              </a:rPr>
              <a:t>Master thread spawns a team of threads as needed.</a:t>
            </a:r>
          </a:p>
          <a:p>
            <a:pPr marL="685800" lvl="1" indent="-228600">
              <a:lnSpc>
                <a:spcPct val="94000"/>
              </a:lnSpc>
              <a:spcBef>
                <a:spcPct val="50000"/>
              </a:spcBef>
              <a:buClr>
                <a:srgbClr val="0860A8"/>
              </a:buClr>
              <a:buSzPct val="75000"/>
              <a:buFont typeface="Wingdings" pitchFamily="2" charset="2"/>
              <a:buChar char="u"/>
            </a:pPr>
            <a:r>
              <a:rPr lang="en-US" altLang="zh-CN" sz="2000" dirty="0">
                <a:solidFill>
                  <a:srgbClr val="000000"/>
                </a:solidFill>
                <a:latin typeface="Arial" charset="0"/>
              </a:rPr>
              <a:t>Parallelism added incrementally until performance goals are </a:t>
            </a:r>
            <a:r>
              <a:rPr lang="en-US" altLang="zh-CN" sz="2000" dirty="0" smtClean="0">
                <a:solidFill>
                  <a:srgbClr val="000000"/>
                </a:solidFill>
                <a:latin typeface="Arial" charset="0"/>
              </a:rPr>
              <a:t>met, </a:t>
            </a:r>
            <a:r>
              <a:rPr lang="en-US" altLang="zh-CN" sz="2000" dirty="0">
                <a:solidFill>
                  <a:srgbClr val="000000"/>
                </a:solidFill>
                <a:latin typeface="Arial" charset="0"/>
              </a:rPr>
              <a:t>i.e</a:t>
            </a:r>
            <a:r>
              <a:rPr lang="en-US" altLang="zh-CN" sz="2000" dirty="0" smtClean="0">
                <a:solidFill>
                  <a:srgbClr val="000000"/>
                </a:solidFill>
                <a:latin typeface="Arial" charset="0"/>
              </a:rPr>
              <a:t>., </a:t>
            </a:r>
            <a:r>
              <a:rPr lang="en-US" altLang="zh-CN" sz="2000" dirty="0">
                <a:solidFill>
                  <a:srgbClr val="000000"/>
                </a:solidFill>
                <a:latin typeface="Arial" charset="0"/>
              </a:rPr>
              <a:t>the sequential program evolves into a parallel program.</a:t>
            </a:r>
          </a:p>
        </p:txBody>
      </p:sp>
      <p:sp>
        <p:nvSpPr>
          <p:cNvPr id="22533" name="Rectangle 4"/>
          <p:cNvSpPr>
            <a:spLocks noChangeArrowheads="1"/>
          </p:cNvSpPr>
          <p:nvPr/>
        </p:nvSpPr>
        <p:spPr bwMode="auto">
          <a:xfrm>
            <a:off x="6350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4" name="Rectangle 5"/>
          <p:cNvSpPr>
            <a:spLocks noChangeArrowheads="1"/>
          </p:cNvSpPr>
          <p:nvPr/>
        </p:nvSpPr>
        <p:spPr bwMode="auto">
          <a:xfrm>
            <a:off x="4064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5" name="Rectangle 6"/>
          <p:cNvSpPr>
            <a:spLocks noChangeArrowheads="1"/>
          </p:cNvSpPr>
          <p:nvPr/>
        </p:nvSpPr>
        <p:spPr bwMode="auto">
          <a:xfrm>
            <a:off x="1701800" y="3810000"/>
            <a:ext cx="1600200" cy="1981200"/>
          </a:xfrm>
          <a:prstGeom prst="rect">
            <a:avLst/>
          </a:prstGeom>
          <a:solidFill>
            <a:srgbClr val="F9F9F9"/>
          </a:solidFill>
          <a:ln w="9525">
            <a:noFill/>
            <a:miter lim="800000"/>
            <a:headEnd/>
            <a:tailEnd/>
          </a:ln>
        </p:spPr>
        <p:txBody>
          <a:bodyPr wrap="none" anchor="ctr"/>
          <a:lstStyle/>
          <a:p>
            <a:endParaRPr lang="en-GB">
              <a:solidFill>
                <a:srgbClr val="000000"/>
              </a:solidFill>
            </a:endParaRPr>
          </a:p>
        </p:txBody>
      </p:sp>
      <p:sp>
        <p:nvSpPr>
          <p:cNvPr id="2253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3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50" name="Line 21"/>
          <p:cNvSpPr>
            <a:spLocks noChangeShapeType="1"/>
          </p:cNvSpPr>
          <p:nvPr/>
        </p:nvSpPr>
        <p:spPr bwMode="auto">
          <a:xfrm>
            <a:off x="4451350" y="429736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1" name="Line 22"/>
          <p:cNvSpPr>
            <a:spLocks noChangeShapeType="1"/>
          </p:cNvSpPr>
          <p:nvPr/>
        </p:nvSpPr>
        <p:spPr bwMode="auto">
          <a:xfrm>
            <a:off x="4451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2" name="Line 23"/>
          <p:cNvSpPr>
            <a:spLocks noChangeShapeType="1"/>
          </p:cNvSpPr>
          <p:nvPr/>
        </p:nvSpPr>
        <p:spPr bwMode="auto">
          <a:xfrm>
            <a:off x="4451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3" name="Line 24"/>
          <p:cNvSpPr>
            <a:spLocks noChangeShapeType="1"/>
          </p:cNvSpPr>
          <p:nvPr/>
        </p:nvSpPr>
        <p:spPr bwMode="auto">
          <a:xfrm>
            <a:off x="4451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4" name="Line 25"/>
          <p:cNvSpPr>
            <a:spLocks noChangeShapeType="1"/>
          </p:cNvSpPr>
          <p:nvPr/>
        </p:nvSpPr>
        <p:spPr bwMode="auto">
          <a:xfrm flipV="1">
            <a:off x="4067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5" name="Line 26"/>
          <p:cNvSpPr>
            <a:spLocks noChangeShapeType="1"/>
          </p:cNvSpPr>
          <p:nvPr/>
        </p:nvSpPr>
        <p:spPr bwMode="auto">
          <a:xfrm flipV="1">
            <a:off x="406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6" name="Line 27"/>
          <p:cNvSpPr>
            <a:spLocks noChangeShapeType="1"/>
          </p:cNvSpPr>
          <p:nvPr/>
        </p:nvSpPr>
        <p:spPr bwMode="auto">
          <a:xfrm>
            <a:off x="407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7" name="Line 28"/>
          <p:cNvSpPr>
            <a:spLocks noChangeShapeType="1"/>
          </p:cNvSpPr>
          <p:nvPr/>
        </p:nvSpPr>
        <p:spPr bwMode="auto">
          <a:xfrm>
            <a:off x="4070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8" name="Line 29"/>
          <p:cNvSpPr>
            <a:spLocks noChangeShapeType="1"/>
          </p:cNvSpPr>
          <p:nvPr/>
        </p:nvSpPr>
        <p:spPr bwMode="auto">
          <a:xfrm>
            <a:off x="5213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9" name="Line 30"/>
          <p:cNvSpPr>
            <a:spLocks noChangeShapeType="1"/>
          </p:cNvSpPr>
          <p:nvPr/>
        </p:nvSpPr>
        <p:spPr bwMode="auto">
          <a:xfrm>
            <a:off x="521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0" name="Line 31"/>
          <p:cNvSpPr>
            <a:spLocks noChangeShapeType="1"/>
          </p:cNvSpPr>
          <p:nvPr/>
        </p:nvSpPr>
        <p:spPr bwMode="auto">
          <a:xfrm flipV="1">
            <a:off x="521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1" name="Line 32"/>
          <p:cNvSpPr>
            <a:spLocks noChangeShapeType="1"/>
          </p:cNvSpPr>
          <p:nvPr/>
        </p:nvSpPr>
        <p:spPr bwMode="auto">
          <a:xfrm flipV="1">
            <a:off x="5210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2" name="Line 33"/>
          <p:cNvSpPr>
            <a:spLocks noChangeShapeType="1"/>
          </p:cNvSpPr>
          <p:nvPr/>
        </p:nvSpPr>
        <p:spPr bwMode="auto">
          <a:xfrm>
            <a:off x="5594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3" name="Line 34"/>
          <p:cNvSpPr>
            <a:spLocks noChangeShapeType="1"/>
          </p:cNvSpPr>
          <p:nvPr/>
        </p:nvSpPr>
        <p:spPr bwMode="auto">
          <a:xfrm>
            <a:off x="6737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4" name="Line 35"/>
          <p:cNvSpPr>
            <a:spLocks noChangeShapeType="1"/>
          </p:cNvSpPr>
          <p:nvPr/>
        </p:nvSpPr>
        <p:spPr bwMode="auto">
          <a:xfrm>
            <a:off x="6737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5" name="Line 36"/>
          <p:cNvSpPr>
            <a:spLocks noChangeShapeType="1"/>
          </p:cNvSpPr>
          <p:nvPr/>
        </p:nvSpPr>
        <p:spPr bwMode="auto">
          <a:xfrm>
            <a:off x="6737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6" name="Line 37"/>
          <p:cNvSpPr>
            <a:spLocks noChangeShapeType="1"/>
          </p:cNvSpPr>
          <p:nvPr/>
        </p:nvSpPr>
        <p:spPr bwMode="auto">
          <a:xfrm>
            <a:off x="6737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7" name="Line 38"/>
          <p:cNvSpPr>
            <a:spLocks noChangeShapeType="1"/>
          </p:cNvSpPr>
          <p:nvPr/>
        </p:nvSpPr>
        <p:spPr bwMode="auto">
          <a:xfrm flipV="1">
            <a:off x="6353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68" name="Line 39"/>
          <p:cNvSpPr>
            <a:spLocks noChangeShapeType="1"/>
          </p:cNvSpPr>
          <p:nvPr/>
        </p:nvSpPr>
        <p:spPr bwMode="auto">
          <a:xfrm flipV="1">
            <a:off x="6353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9" name="Line 40"/>
          <p:cNvSpPr>
            <a:spLocks noChangeShapeType="1"/>
          </p:cNvSpPr>
          <p:nvPr/>
        </p:nvSpPr>
        <p:spPr bwMode="auto">
          <a:xfrm>
            <a:off x="6356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0" name="Line 41"/>
          <p:cNvSpPr>
            <a:spLocks noChangeShapeType="1"/>
          </p:cNvSpPr>
          <p:nvPr/>
        </p:nvSpPr>
        <p:spPr bwMode="auto">
          <a:xfrm>
            <a:off x="6356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1" name="Line 42"/>
          <p:cNvSpPr>
            <a:spLocks noChangeShapeType="1"/>
          </p:cNvSpPr>
          <p:nvPr/>
        </p:nvSpPr>
        <p:spPr bwMode="auto">
          <a:xfrm>
            <a:off x="7499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2" name="Line 43"/>
          <p:cNvSpPr>
            <a:spLocks noChangeShapeType="1"/>
          </p:cNvSpPr>
          <p:nvPr/>
        </p:nvSpPr>
        <p:spPr bwMode="auto">
          <a:xfrm>
            <a:off x="7499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3" name="Line 44"/>
          <p:cNvSpPr>
            <a:spLocks noChangeShapeType="1"/>
          </p:cNvSpPr>
          <p:nvPr/>
        </p:nvSpPr>
        <p:spPr bwMode="auto">
          <a:xfrm flipV="1">
            <a:off x="7496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4" name="Line 45"/>
          <p:cNvSpPr>
            <a:spLocks noChangeShapeType="1"/>
          </p:cNvSpPr>
          <p:nvPr/>
        </p:nvSpPr>
        <p:spPr bwMode="auto">
          <a:xfrm flipV="1">
            <a:off x="7496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5" name="Line 46"/>
          <p:cNvSpPr>
            <a:spLocks noChangeShapeType="1"/>
          </p:cNvSpPr>
          <p:nvPr/>
        </p:nvSpPr>
        <p:spPr bwMode="auto">
          <a:xfrm>
            <a:off x="4451350" y="4038600"/>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76" name="Line 47"/>
          <p:cNvSpPr>
            <a:spLocks noChangeShapeType="1"/>
          </p:cNvSpPr>
          <p:nvPr/>
        </p:nvSpPr>
        <p:spPr bwMode="auto">
          <a:xfrm>
            <a:off x="4451350" y="533400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77" name="Line 48"/>
          <p:cNvSpPr>
            <a:spLocks noChangeShapeType="1"/>
          </p:cNvSpPr>
          <p:nvPr/>
        </p:nvSpPr>
        <p:spPr bwMode="auto">
          <a:xfrm flipV="1">
            <a:off x="4067175" y="4041775"/>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8" name="Line 49"/>
          <p:cNvSpPr>
            <a:spLocks noChangeShapeType="1"/>
          </p:cNvSpPr>
          <p:nvPr/>
        </p:nvSpPr>
        <p:spPr bwMode="auto">
          <a:xfrm>
            <a:off x="4070350" y="4735513"/>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9" name="Line 50"/>
          <p:cNvSpPr>
            <a:spLocks noChangeShapeType="1"/>
          </p:cNvSpPr>
          <p:nvPr/>
        </p:nvSpPr>
        <p:spPr bwMode="auto">
          <a:xfrm>
            <a:off x="5213350" y="4044950"/>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80" name="Line 51"/>
          <p:cNvSpPr>
            <a:spLocks noChangeShapeType="1"/>
          </p:cNvSpPr>
          <p:nvPr/>
        </p:nvSpPr>
        <p:spPr bwMode="auto">
          <a:xfrm flipV="1">
            <a:off x="5210175" y="4732338"/>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81" name="Line 52"/>
          <p:cNvSpPr>
            <a:spLocks noChangeShapeType="1"/>
          </p:cNvSpPr>
          <p:nvPr/>
        </p:nvSpPr>
        <p:spPr bwMode="auto">
          <a:xfrm>
            <a:off x="7880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nvGrpSpPr>
          <p:cNvPr id="2" name="Group 53"/>
          <p:cNvGrpSpPr>
            <a:grpSpLocks/>
          </p:cNvGrpSpPr>
          <p:nvPr/>
        </p:nvGrpSpPr>
        <p:grpSpPr bwMode="auto">
          <a:xfrm>
            <a:off x="2590800" y="2833689"/>
            <a:ext cx="4659313" cy="976313"/>
            <a:chOff x="1632" y="1785"/>
            <a:chExt cx="2935" cy="615"/>
          </a:xfrm>
        </p:grpSpPr>
        <p:sp>
          <p:nvSpPr>
            <p:cNvPr id="22600" name="Rectangle 54"/>
            <p:cNvSpPr>
              <a:spLocks noChangeArrowheads="1"/>
            </p:cNvSpPr>
            <p:nvPr/>
          </p:nvSpPr>
          <p:spPr bwMode="auto">
            <a:xfrm>
              <a:off x="2119" y="1785"/>
              <a:ext cx="2448" cy="327"/>
            </a:xfrm>
            <a:prstGeom prst="rect">
              <a:avLst/>
            </a:prstGeom>
            <a:noFill/>
            <a:ln w="9525">
              <a:noFill/>
              <a:miter lim="800000"/>
              <a:headEnd/>
              <a:tailEnd/>
            </a:ln>
          </p:spPr>
          <p:txBody>
            <a:bodyPr lIns="92075" tIns="46038" rIns="92075" bIns="46038">
              <a:spAutoFit/>
            </a:bodyPr>
            <a:lstStyle/>
            <a:p>
              <a:pPr>
                <a:spcBef>
                  <a:spcPct val="50000"/>
                </a:spcBef>
              </a:pPr>
              <a:r>
                <a:rPr lang="en-US" altLang="zh-CN" sz="2800" dirty="0">
                  <a:solidFill>
                    <a:srgbClr val="000000"/>
                  </a:solidFill>
                  <a:latin typeface="Arial" charset="0"/>
                </a:rPr>
                <a:t>Parallel Regions</a:t>
              </a:r>
            </a:p>
          </p:txBody>
        </p:sp>
        <p:sp>
          <p:nvSpPr>
            <p:cNvPr id="22601" name="Line 55"/>
            <p:cNvSpPr>
              <a:spLocks noChangeShapeType="1"/>
            </p:cNvSpPr>
            <p:nvPr/>
          </p:nvSpPr>
          <p:spPr bwMode="auto">
            <a:xfrm>
              <a:off x="4080" y="2108"/>
              <a:ext cx="432" cy="29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2" name="Line 56"/>
            <p:cNvSpPr>
              <a:spLocks noChangeShapeType="1"/>
            </p:cNvSpPr>
            <p:nvPr/>
          </p:nvSpPr>
          <p:spPr bwMode="auto">
            <a:xfrm flipH="1">
              <a:off x="1632" y="2112"/>
              <a:ext cx="576" cy="24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3" name="Line 57"/>
            <p:cNvSpPr>
              <a:spLocks noChangeShapeType="1"/>
            </p:cNvSpPr>
            <p:nvPr/>
          </p:nvSpPr>
          <p:spPr bwMode="auto">
            <a:xfrm>
              <a:off x="3120" y="2208"/>
              <a:ext cx="0" cy="14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
        <p:nvSpPr>
          <p:cNvPr id="22583" name="Rectangle 58"/>
          <p:cNvSpPr>
            <a:spLocks noChangeArrowheads="1"/>
          </p:cNvSpPr>
          <p:nvPr/>
        </p:nvSpPr>
        <p:spPr bwMode="auto">
          <a:xfrm>
            <a:off x="228600" y="3429000"/>
            <a:ext cx="1206500" cy="1006475"/>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a:solidFill>
                  <a:srgbClr val="000000"/>
                </a:solidFill>
                <a:latin typeface="Arial" charset="0"/>
              </a:rPr>
              <a:t>Master Thread in red</a:t>
            </a:r>
          </a:p>
        </p:txBody>
      </p:sp>
      <p:sp>
        <p:nvSpPr>
          <p:cNvPr id="22584" name="Line 59"/>
          <p:cNvSpPr>
            <a:spLocks noChangeShapeType="1"/>
          </p:cNvSpPr>
          <p:nvPr/>
        </p:nvSpPr>
        <p:spPr bwMode="auto">
          <a:xfrm>
            <a:off x="914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nvGrpSpPr>
          <p:cNvPr id="4" name="Group 69"/>
          <p:cNvGrpSpPr>
            <a:grpSpLocks/>
          </p:cNvGrpSpPr>
          <p:nvPr/>
        </p:nvGrpSpPr>
        <p:grpSpPr bwMode="auto">
          <a:xfrm>
            <a:off x="1447800" y="4876800"/>
            <a:ext cx="6858000" cy="1814513"/>
            <a:chOff x="912" y="3072"/>
            <a:chExt cx="4320" cy="1143"/>
          </a:xfrm>
        </p:grpSpPr>
        <p:sp>
          <p:nvSpPr>
            <p:cNvPr id="22587" name="Text Box 70"/>
            <p:cNvSpPr txBox="1">
              <a:spLocks noChangeArrowheads="1"/>
            </p:cNvSpPr>
            <p:nvPr/>
          </p:nvSpPr>
          <p:spPr bwMode="auto">
            <a:xfrm>
              <a:off x="2016" y="3888"/>
              <a:ext cx="2400" cy="327"/>
            </a:xfrm>
            <a:prstGeom prst="rect">
              <a:avLst/>
            </a:prstGeom>
            <a:noFill/>
            <a:ln w="12700">
              <a:noFill/>
              <a:miter lim="800000"/>
              <a:headEnd type="none" w="sm" len="sm"/>
              <a:tailEnd type="none" w="sm" len="sm"/>
            </a:ln>
          </p:spPr>
          <p:txBody>
            <a:bodyPr>
              <a:spAutoFit/>
            </a:bodyPr>
            <a:lstStyle/>
            <a:p>
              <a:pPr>
                <a:spcBef>
                  <a:spcPct val="50000"/>
                </a:spcBef>
              </a:pPr>
              <a:r>
                <a:rPr lang="en-US" sz="2800">
                  <a:solidFill>
                    <a:srgbClr val="000000"/>
                  </a:solidFill>
                  <a:latin typeface="Arial Unicode MS" pitchFamily="34" charset="-128"/>
                </a:rPr>
                <a:t>Sequential Parts</a:t>
              </a:r>
            </a:p>
          </p:txBody>
        </p:sp>
        <p:sp>
          <p:nvSpPr>
            <p:cNvPr id="22588" name="Line 71"/>
            <p:cNvSpPr>
              <a:spLocks noChangeShapeType="1"/>
            </p:cNvSpPr>
            <p:nvPr/>
          </p:nvSpPr>
          <p:spPr bwMode="auto">
            <a:xfrm flipV="1">
              <a:off x="4080" y="3120"/>
              <a:ext cx="1152" cy="908"/>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89" name="Line 72"/>
            <p:cNvSpPr>
              <a:spLocks noChangeShapeType="1"/>
            </p:cNvSpPr>
            <p:nvPr/>
          </p:nvSpPr>
          <p:spPr bwMode="auto">
            <a:xfrm flipV="1">
              <a:off x="3504" y="3120"/>
              <a:ext cx="288" cy="76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0" name="Line 73"/>
            <p:cNvSpPr>
              <a:spLocks noChangeShapeType="1"/>
            </p:cNvSpPr>
            <p:nvPr/>
          </p:nvSpPr>
          <p:spPr bwMode="auto">
            <a:xfrm flipH="1" flipV="1">
              <a:off x="912" y="3072"/>
              <a:ext cx="1211" cy="846"/>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1" name="Line 74"/>
            <p:cNvSpPr>
              <a:spLocks noChangeShapeType="1"/>
            </p:cNvSpPr>
            <p:nvPr/>
          </p:nvSpPr>
          <p:spPr bwMode="auto">
            <a:xfrm flipH="1" flipV="1">
              <a:off x="2352" y="3120"/>
              <a:ext cx="240" cy="81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Tree>
    <p:extLst>
      <p:ext uri="{BB962C8B-B14F-4D97-AF65-F5344CB8AC3E}">
        <p14:creationId xmlns:p14="http://schemas.microsoft.com/office/powerpoint/2010/main" val="190904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7239000" y="6569074"/>
            <a:ext cx="1905000" cy="348018"/>
          </a:xfrm>
        </p:spPr>
        <p:txBody>
          <a:bodyPr/>
          <a:lstStyle/>
          <a:p>
            <a:pPr algn="r">
              <a:defRPr/>
            </a:pPr>
            <a:fld id="{63943BFC-2A97-43C7-BD0D-C64D49A525CE}" type="slidenum">
              <a:rPr lang="zh-CN" altLang="en-US">
                <a:solidFill>
                  <a:srgbClr val="000000"/>
                </a:solidFill>
              </a:rPr>
              <a:pPr algn="r">
                <a:defRPr/>
              </a:pPr>
              <a:t>19</a:t>
            </a:fld>
            <a:endParaRPr lang="en-US" altLang="zh-CN" dirty="0">
              <a:solidFill>
                <a:srgbClr val="000000"/>
              </a:solidFill>
            </a:endParaRPr>
          </a:p>
        </p:txBody>
      </p:sp>
      <p:sp>
        <p:nvSpPr>
          <p:cNvPr id="22531" name="Rectangle 2"/>
          <p:cNvSpPr>
            <a:spLocks noGrp="1" noChangeArrowheads="1"/>
          </p:cNvSpPr>
          <p:nvPr>
            <p:ph type="title"/>
          </p:nvPr>
        </p:nvSpPr>
        <p:spPr>
          <a:xfrm>
            <a:off x="202019" y="110407"/>
            <a:ext cx="8724900" cy="990600"/>
          </a:xfrm>
          <a:noFill/>
        </p:spPr>
        <p:txBody>
          <a:bodyPr/>
          <a:lstStyle/>
          <a:p>
            <a:pPr eaLnBrk="1" hangingPunct="1">
              <a:lnSpc>
                <a:spcPct val="89000"/>
              </a:lnSpc>
            </a:pPr>
            <a:r>
              <a:rPr lang="en-US" altLang="zh-CN" sz="2800" dirty="0">
                <a:ea typeface="SimSun" pitchFamily="2" charset="-122"/>
              </a:rPr>
              <a:t>Adding tasks to </a:t>
            </a:r>
            <a:r>
              <a:rPr lang="en-US" altLang="zh-CN" sz="2800" dirty="0" err="1">
                <a:ea typeface="SimSun" pitchFamily="2" charset="-122"/>
              </a:rPr>
              <a:t>OpenMP</a:t>
            </a:r>
            <a:r>
              <a:rPr lang="en-US" altLang="zh-CN" sz="2800" dirty="0">
                <a:ea typeface="SimSun" pitchFamily="2" charset="-122"/>
              </a:rPr>
              <a:t> required major changes to the specification</a:t>
            </a:r>
            <a:endParaRPr lang="en-US" altLang="zh-CN" sz="2800" dirty="0" smtClean="0">
              <a:solidFill>
                <a:schemeClr val="accent1"/>
              </a:solidFill>
              <a:ea typeface="SimSun" pitchFamily="2" charset="-122"/>
            </a:endParaRPr>
          </a:p>
        </p:txBody>
      </p:sp>
      <p:sp>
        <p:nvSpPr>
          <p:cNvPr id="22532" name="Rectangle 3"/>
          <p:cNvSpPr>
            <a:spLocks noChangeArrowheads="1"/>
          </p:cNvSpPr>
          <p:nvPr/>
        </p:nvSpPr>
        <p:spPr bwMode="auto">
          <a:xfrm>
            <a:off x="419100" y="1088307"/>
            <a:ext cx="8534400"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dirty="0">
                <a:solidFill>
                  <a:srgbClr val="000000"/>
                </a:solidFill>
                <a:latin typeface="Arial" charset="0"/>
              </a:rPr>
              <a:t>Fork-Join Parallelism: </a:t>
            </a:r>
          </a:p>
          <a:p>
            <a:pPr marL="685800" lvl="1" indent="-228600">
              <a:lnSpc>
                <a:spcPct val="94000"/>
              </a:lnSpc>
              <a:spcBef>
                <a:spcPct val="30000"/>
              </a:spcBef>
              <a:buClr>
                <a:srgbClr val="0860A8"/>
              </a:buClr>
              <a:buSzPct val="75000"/>
              <a:buFont typeface="Wingdings" pitchFamily="2" charset="2"/>
              <a:buChar char="u"/>
            </a:pPr>
            <a:r>
              <a:rPr lang="en-US" altLang="zh-CN" sz="2000" dirty="0">
                <a:solidFill>
                  <a:srgbClr val="000000"/>
                </a:solidFill>
                <a:latin typeface="Arial" charset="0"/>
              </a:rPr>
              <a:t>Master thread spawns a team of threads as needed.</a:t>
            </a:r>
          </a:p>
          <a:p>
            <a:pPr marL="685800" lvl="1" indent="-228600">
              <a:lnSpc>
                <a:spcPct val="94000"/>
              </a:lnSpc>
              <a:spcBef>
                <a:spcPct val="50000"/>
              </a:spcBef>
              <a:buClr>
                <a:srgbClr val="0860A8"/>
              </a:buClr>
              <a:buSzPct val="75000"/>
              <a:buFont typeface="Wingdings" pitchFamily="2" charset="2"/>
              <a:buChar char="u"/>
            </a:pPr>
            <a:r>
              <a:rPr lang="en-US" altLang="zh-CN" sz="2000" dirty="0">
                <a:solidFill>
                  <a:srgbClr val="000000"/>
                </a:solidFill>
                <a:latin typeface="Arial" charset="0"/>
              </a:rPr>
              <a:t>Parallelism added incrementally until performance goals are </a:t>
            </a:r>
            <a:r>
              <a:rPr lang="en-US" altLang="zh-CN" sz="2000" dirty="0" smtClean="0">
                <a:solidFill>
                  <a:srgbClr val="000000"/>
                </a:solidFill>
                <a:latin typeface="Arial" charset="0"/>
              </a:rPr>
              <a:t>met, </a:t>
            </a:r>
            <a:r>
              <a:rPr lang="en-US" altLang="zh-CN" sz="2000" dirty="0">
                <a:solidFill>
                  <a:srgbClr val="000000"/>
                </a:solidFill>
                <a:latin typeface="Arial" charset="0"/>
              </a:rPr>
              <a:t>i.e</a:t>
            </a:r>
            <a:r>
              <a:rPr lang="en-US" altLang="zh-CN" sz="2000" dirty="0" smtClean="0">
                <a:solidFill>
                  <a:srgbClr val="000000"/>
                </a:solidFill>
                <a:latin typeface="Arial" charset="0"/>
              </a:rPr>
              <a:t>., </a:t>
            </a:r>
            <a:r>
              <a:rPr lang="en-US" altLang="zh-CN" sz="2000" dirty="0">
                <a:solidFill>
                  <a:srgbClr val="000000"/>
                </a:solidFill>
                <a:latin typeface="Arial" charset="0"/>
              </a:rPr>
              <a:t>the sequential program evolves into a parallel program.</a:t>
            </a:r>
          </a:p>
        </p:txBody>
      </p:sp>
      <p:sp>
        <p:nvSpPr>
          <p:cNvPr id="22533" name="Rectangle 4"/>
          <p:cNvSpPr>
            <a:spLocks noChangeArrowheads="1"/>
          </p:cNvSpPr>
          <p:nvPr/>
        </p:nvSpPr>
        <p:spPr bwMode="auto">
          <a:xfrm>
            <a:off x="6350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4" name="Rectangle 5"/>
          <p:cNvSpPr>
            <a:spLocks noChangeArrowheads="1"/>
          </p:cNvSpPr>
          <p:nvPr/>
        </p:nvSpPr>
        <p:spPr bwMode="auto">
          <a:xfrm>
            <a:off x="4064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5" name="Rectangle 6"/>
          <p:cNvSpPr>
            <a:spLocks noChangeArrowheads="1"/>
          </p:cNvSpPr>
          <p:nvPr/>
        </p:nvSpPr>
        <p:spPr bwMode="auto">
          <a:xfrm>
            <a:off x="1701800" y="3810000"/>
            <a:ext cx="1600200" cy="1981200"/>
          </a:xfrm>
          <a:prstGeom prst="rect">
            <a:avLst/>
          </a:prstGeom>
          <a:solidFill>
            <a:srgbClr val="F9F9F9"/>
          </a:solidFill>
          <a:ln w="9525">
            <a:noFill/>
            <a:miter lim="800000"/>
            <a:headEnd/>
            <a:tailEnd/>
          </a:ln>
        </p:spPr>
        <p:txBody>
          <a:bodyPr wrap="none" anchor="ctr"/>
          <a:lstStyle/>
          <a:p>
            <a:endParaRPr lang="en-GB">
              <a:solidFill>
                <a:srgbClr val="000000"/>
              </a:solidFill>
            </a:endParaRPr>
          </a:p>
        </p:txBody>
      </p:sp>
      <p:sp>
        <p:nvSpPr>
          <p:cNvPr id="2253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3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50" name="Line 21"/>
          <p:cNvSpPr>
            <a:spLocks noChangeShapeType="1"/>
          </p:cNvSpPr>
          <p:nvPr/>
        </p:nvSpPr>
        <p:spPr bwMode="auto">
          <a:xfrm>
            <a:off x="4451350" y="429736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1" name="Line 22"/>
          <p:cNvSpPr>
            <a:spLocks noChangeShapeType="1"/>
          </p:cNvSpPr>
          <p:nvPr/>
        </p:nvSpPr>
        <p:spPr bwMode="auto">
          <a:xfrm>
            <a:off x="4451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2" name="Line 23"/>
          <p:cNvSpPr>
            <a:spLocks noChangeShapeType="1"/>
          </p:cNvSpPr>
          <p:nvPr/>
        </p:nvSpPr>
        <p:spPr bwMode="auto">
          <a:xfrm>
            <a:off x="4451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3" name="Line 24"/>
          <p:cNvSpPr>
            <a:spLocks noChangeShapeType="1"/>
          </p:cNvSpPr>
          <p:nvPr/>
        </p:nvSpPr>
        <p:spPr bwMode="auto">
          <a:xfrm>
            <a:off x="4451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4" name="Line 25"/>
          <p:cNvSpPr>
            <a:spLocks noChangeShapeType="1"/>
          </p:cNvSpPr>
          <p:nvPr/>
        </p:nvSpPr>
        <p:spPr bwMode="auto">
          <a:xfrm flipV="1">
            <a:off x="4067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5" name="Line 26"/>
          <p:cNvSpPr>
            <a:spLocks noChangeShapeType="1"/>
          </p:cNvSpPr>
          <p:nvPr/>
        </p:nvSpPr>
        <p:spPr bwMode="auto">
          <a:xfrm flipV="1">
            <a:off x="406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6" name="Line 27"/>
          <p:cNvSpPr>
            <a:spLocks noChangeShapeType="1"/>
          </p:cNvSpPr>
          <p:nvPr/>
        </p:nvSpPr>
        <p:spPr bwMode="auto">
          <a:xfrm>
            <a:off x="407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7" name="Line 28"/>
          <p:cNvSpPr>
            <a:spLocks noChangeShapeType="1"/>
          </p:cNvSpPr>
          <p:nvPr/>
        </p:nvSpPr>
        <p:spPr bwMode="auto">
          <a:xfrm>
            <a:off x="4070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8" name="Line 29"/>
          <p:cNvSpPr>
            <a:spLocks noChangeShapeType="1"/>
          </p:cNvSpPr>
          <p:nvPr/>
        </p:nvSpPr>
        <p:spPr bwMode="auto">
          <a:xfrm>
            <a:off x="5213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9" name="Line 30"/>
          <p:cNvSpPr>
            <a:spLocks noChangeShapeType="1"/>
          </p:cNvSpPr>
          <p:nvPr/>
        </p:nvSpPr>
        <p:spPr bwMode="auto">
          <a:xfrm>
            <a:off x="521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0" name="Line 31"/>
          <p:cNvSpPr>
            <a:spLocks noChangeShapeType="1"/>
          </p:cNvSpPr>
          <p:nvPr/>
        </p:nvSpPr>
        <p:spPr bwMode="auto">
          <a:xfrm flipV="1">
            <a:off x="521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1" name="Line 32"/>
          <p:cNvSpPr>
            <a:spLocks noChangeShapeType="1"/>
          </p:cNvSpPr>
          <p:nvPr/>
        </p:nvSpPr>
        <p:spPr bwMode="auto">
          <a:xfrm flipV="1">
            <a:off x="5210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2" name="Line 33"/>
          <p:cNvSpPr>
            <a:spLocks noChangeShapeType="1"/>
          </p:cNvSpPr>
          <p:nvPr/>
        </p:nvSpPr>
        <p:spPr bwMode="auto">
          <a:xfrm>
            <a:off x="5594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3" name="Line 34"/>
          <p:cNvSpPr>
            <a:spLocks noChangeShapeType="1"/>
          </p:cNvSpPr>
          <p:nvPr/>
        </p:nvSpPr>
        <p:spPr bwMode="auto">
          <a:xfrm>
            <a:off x="6737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4" name="Line 35"/>
          <p:cNvSpPr>
            <a:spLocks noChangeShapeType="1"/>
          </p:cNvSpPr>
          <p:nvPr/>
        </p:nvSpPr>
        <p:spPr bwMode="auto">
          <a:xfrm>
            <a:off x="6737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5" name="Line 36"/>
          <p:cNvSpPr>
            <a:spLocks noChangeShapeType="1"/>
          </p:cNvSpPr>
          <p:nvPr/>
        </p:nvSpPr>
        <p:spPr bwMode="auto">
          <a:xfrm>
            <a:off x="6737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6" name="Line 37"/>
          <p:cNvSpPr>
            <a:spLocks noChangeShapeType="1"/>
          </p:cNvSpPr>
          <p:nvPr/>
        </p:nvSpPr>
        <p:spPr bwMode="auto">
          <a:xfrm>
            <a:off x="6737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7" name="Line 38"/>
          <p:cNvSpPr>
            <a:spLocks noChangeShapeType="1"/>
          </p:cNvSpPr>
          <p:nvPr/>
        </p:nvSpPr>
        <p:spPr bwMode="auto">
          <a:xfrm flipV="1">
            <a:off x="6353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68" name="Line 39"/>
          <p:cNvSpPr>
            <a:spLocks noChangeShapeType="1"/>
          </p:cNvSpPr>
          <p:nvPr/>
        </p:nvSpPr>
        <p:spPr bwMode="auto">
          <a:xfrm flipV="1">
            <a:off x="6353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9" name="Line 40"/>
          <p:cNvSpPr>
            <a:spLocks noChangeShapeType="1"/>
          </p:cNvSpPr>
          <p:nvPr/>
        </p:nvSpPr>
        <p:spPr bwMode="auto">
          <a:xfrm>
            <a:off x="6356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0" name="Line 41"/>
          <p:cNvSpPr>
            <a:spLocks noChangeShapeType="1"/>
          </p:cNvSpPr>
          <p:nvPr/>
        </p:nvSpPr>
        <p:spPr bwMode="auto">
          <a:xfrm>
            <a:off x="6356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1" name="Line 42"/>
          <p:cNvSpPr>
            <a:spLocks noChangeShapeType="1"/>
          </p:cNvSpPr>
          <p:nvPr/>
        </p:nvSpPr>
        <p:spPr bwMode="auto">
          <a:xfrm>
            <a:off x="7499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2" name="Line 43"/>
          <p:cNvSpPr>
            <a:spLocks noChangeShapeType="1"/>
          </p:cNvSpPr>
          <p:nvPr/>
        </p:nvSpPr>
        <p:spPr bwMode="auto">
          <a:xfrm>
            <a:off x="7499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3" name="Line 44"/>
          <p:cNvSpPr>
            <a:spLocks noChangeShapeType="1"/>
          </p:cNvSpPr>
          <p:nvPr/>
        </p:nvSpPr>
        <p:spPr bwMode="auto">
          <a:xfrm flipV="1">
            <a:off x="7496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4" name="Line 45"/>
          <p:cNvSpPr>
            <a:spLocks noChangeShapeType="1"/>
          </p:cNvSpPr>
          <p:nvPr/>
        </p:nvSpPr>
        <p:spPr bwMode="auto">
          <a:xfrm flipV="1">
            <a:off x="7496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5" name="Line 46"/>
          <p:cNvSpPr>
            <a:spLocks noChangeShapeType="1"/>
          </p:cNvSpPr>
          <p:nvPr/>
        </p:nvSpPr>
        <p:spPr bwMode="auto">
          <a:xfrm>
            <a:off x="4451350" y="4038600"/>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76" name="Line 47"/>
          <p:cNvSpPr>
            <a:spLocks noChangeShapeType="1"/>
          </p:cNvSpPr>
          <p:nvPr/>
        </p:nvSpPr>
        <p:spPr bwMode="auto">
          <a:xfrm>
            <a:off x="4451350" y="533400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77" name="Line 48"/>
          <p:cNvSpPr>
            <a:spLocks noChangeShapeType="1"/>
          </p:cNvSpPr>
          <p:nvPr/>
        </p:nvSpPr>
        <p:spPr bwMode="auto">
          <a:xfrm flipV="1">
            <a:off x="4067175" y="4041775"/>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8" name="Line 49"/>
          <p:cNvSpPr>
            <a:spLocks noChangeShapeType="1"/>
          </p:cNvSpPr>
          <p:nvPr/>
        </p:nvSpPr>
        <p:spPr bwMode="auto">
          <a:xfrm>
            <a:off x="4070350" y="4735513"/>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9" name="Line 50"/>
          <p:cNvSpPr>
            <a:spLocks noChangeShapeType="1"/>
          </p:cNvSpPr>
          <p:nvPr/>
        </p:nvSpPr>
        <p:spPr bwMode="auto">
          <a:xfrm>
            <a:off x="5213350" y="4044950"/>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80" name="Line 51"/>
          <p:cNvSpPr>
            <a:spLocks noChangeShapeType="1"/>
          </p:cNvSpPr>
          <p:nvPr/>
        </p:nvSpPr>
        <p:spPr bwMode="auto">
          <a:xfrm flipV="1">
            <a:off x="5210175" y="4732338"/>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81" name="Line 52"/>
          <p:cNvSpPr>
            <a:spLocks noChangeShapeType="1"/>
          </p:cNvSpPr>
          <p:nvPr/>
        </p:nvSpPr>
        <p:spPr bwMode="auto">
          <a:xfrm>
            <a:off x="7880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83" name="Rectangle 58"/>
          <p:cNvSpPr>
            <a:spLocks noChangeArrowheads="1"/>
          </p:cNvSpPr>
          <p:nvPr/>
        </p:nvSpPr>
        <p:spPr bwMode="auto">
          <a:xfrm>
            <a:off x="228600" y="3429000"/>
            <a:ext cx="1206500" cy="1006475"/>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a:solidFill>
                  <a:srgbClr val="000000"/>
                </a:solidFill>
                <a:latin typeface="Arial" charset="0"/>
              </a:rPr>
              <a:t>Master Thread in red</a:t>
            </a:r>
          </a:p>
        </p:txBody>
      </p:sp>
      <p:sp>
        <p:nvSpPr>
          <p:cNvPr id="22584" name="Line 59"/>
          <p:cNvSpPr>
            <a:spLocks noChangeShapeType="1"/>
          </p:cNvSpPr>
          <p:nvPr/>
        </p:nvSpPr>
        <p:spPr bwMode="auto">
          <a:xfrm>
            <a:off x="914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5" name="Oval 4"/>
          <p:cNvSpPr/>
          <p:nvPr/>
        </p:nvSpPr>
        <p:spPr bwMode="auto">
          <a:xfrm>
            <a:off x="955675" y="4114800"/>
            <a:ext cx="3025775" cy="1285875"/>
          </a:xfrm>
          <a:prstGeom prst="ellipse">
            <a:avLst/>
          </a:prstGeom>
          <a:noFill/>
          <a:ln w="476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6" name="TextBox 5"/>
          <p:cNvSpPr txBox="1"/>
          <p:nvPr/>
        </p:nvSpPr>
        <p:spPr>
          <a:xfrm>
            <a:off x="831850" y="5360988"/>
            <a:ext cx="3598862" cy="369332"/>
          </a:xfrm>
          <a:prstGeom prst="rect">
            <a:avLst/>
          </a:prstGeom>
          <a:noFill/>
        </p:spPr>
        <p:txBody>
          <a:bodyPr wrap="square" rtlCol="0">
            <a:spAutoFit/>
          </a:bodyPr>
          <a:lstStyle/>
          <a:p>
            <a:r>
              <a:rPr lang="en-US" dirty="0" smtClean="0"/>
              <a:t>Let’s focus on just </a:t>
            </a:r>
            <a:r>
              <a:rPr lang="en-US" smtClean="0"/>
              <a:t>one fork/join </a:t>
            </a:r>
            <a:endParaRPr lang="en-US"/>
          </a:p>
        </p:txBody>
      </p:sp>
    </p:spTree>
    <p:extLst>
      <p:ext uri="{BB962C8B-B14F-4D97-AF65-F5344CB8AC3E}">
        <p14:creationId xmlns:p14="http://schemas.microsoft.com/office/powerpoint/2010/main" val="651249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79512" y="188640"/>
            <a:ext cx="7344816" cy="648097"/>
          </a:xfrm>
        </p:spPr>
        <p:txBody>
          <a:bodyPr>
            <a:normAutofit fontScale="85000" lnSpcReduction="10000"/>
          </a:bodyPr>
          <a:lstStyle/>
          <a:p>
            <a:r>
              <a:rPr lang="en-US" dirty="0" smtClean="0"/>
              <a:t>Disclaimer &amp; Optimization Notice</a:t>
            </a:r>
            <a:endParaRPr lang="en-US" dirty="0"/>
          </a:p>
        </p:txBody>
      </p:sp>
      <p:sp>
        <p:nvSpPr>
          <p:cNvPr id="4" name="Content Placeholder 2"/>
          <p:cNvSpPr txBox="1">
            <a:spLocks/>
          </p:cNvSpPr>
          <p:nvPr/>
        </p:nvSpPr>
        <p:spPr>
          <a:xfrm>
            <a:off x="304800" y="918173"/>
            <a:ext cx="8305800" cy="33655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500"/>
              </a:lnSpc>
              <a:spcBef>
                <a:spcPts val="600"/>
              </a:spcBef>
              <a:buFont typeface="Arial" pitchFamily="34" charset="0"/>
              <a:buNone/>
            </a:pPr>
            <a:r>
              <a:rPr lang="en-US" sz="1400" dirty="0" smtClean="0">
                <a:latin typeface="Arial" panose="020B0604020202020204" pitchFamily="34" charset="0"/>
                <a:cs typeface="Arial" panose="020B0604020202020204" pitchFamily="34" charset="0"/>
              </a:rPr>
              <a:t>INFORMATION IN THIS DOCUMENT IS PROVIDED “AS IS”. NO LICENSE, EXPRESS OR IMPLIED, BY ESTOPPEL OR OTHERWISE, TO ANY INTELLECTUAL PROPERTY RIGHTS IS GRANTED BY THIS DOCUMENT. INTEL ASSUMES NO LIABILITY WHATSOEVER AND INTEL DISCLAIMS ANY EXPRESS OR IMPLIED WARRANTY, RELATING TO THIS INFORMATION INCLUDING LIABILITY OR WARRANTIES RELATING TO FITNESS FOR A PARTICULAR PURPOSE, MERCHANTABILITY, OR INFRINGEMENT OF ANY PATENT, COPYRIGHT OR OTHER INTELLECTUAL PROPERTY RIGHT.</a:t>
            </a:r>
          </a:p>
          <a:p>
            <a:pPr marL="0" indent="0">
              <a:lnSpc>
                <a:spcPts val="1500"/>
              </a:lnSpc>
              <a:spcBef>
                <a:spcPts val="600"/>
              </a:spcBef>
              <a:buFont typeface="Arial" pitchFamily="34" charset="0"/>
              <a:buNone/>
            </a:pPr>
            <a:r>
              <a:rPr lang="en-US" sz="1400" dirty="0" smtClean="0">
                <a:latin typeface="Arial" panose="020B0604020202020204" pitchFamily="34" charset="0"/>
                <a:cs typeface="Arial" panose="020B0604020202020204" pitchFamily="34" charset="0"/>
              </a:rPr>
              <a:t>Performance tests and ratings are measured using specific computer systems and/or components and reflect the approximate performance of Intel products as measured by those tests. Any difference in system hardware or software design or configuration may affect actual performance. Buyers should consult other sources of information to evaluate the performance of systems or components they are considering purchasing. For more information on performance tests and on the performance of Intel products, reference www.intel.com/software/products.</a:t>
            </a:r>
          </a:p>
          <a:p>
            <a:pPr marL="0" indent="0">
              <a:lnSpc>
                <a:spcPts val="1500"/>
              </a:lnSpc>
              <a:spcBef>
                <a:spcPts val="600"/>
              </a:spcBef>
              <a:buFont typeface="Arial" pitchFamily="34" charset="0"/>
              <a:buNone/>
            </a:pPr>
            <a:r>
              <a:rPr lang="en-US" sz="1400" dirty="0" smtClean="0">
                <a:latin typeface="Arial" panose="020B0604020202020204" pitchFamily="34" charset="0"/>
                <a:cs typeface="Arial" panose="020B0604020202020204" pitchFamily="34" charset="0"/>
              </a:rPr>
              <a:t>All rights reserved. Intel, the Intel logo, Xeon, Xeon Phi, VTune, and Cilk are trademarks of Intel Corporation in the U.S. and other countries. </a:t>
            </a:r>
            <a:br>
              <a:rPr lang="en-US" sz="1400" dirty="0" smtClean="0">
                <a:latin typeface="Arial" panose="020B0604020202020204" pitchFamily="34" charset="0"/>
                <a:cs typeface="Arial" panose="020B0604020202020204" pitchFamily="34" charset="0"/>
              </a:rPr>
            </a:br>
            <a:r>
              <a:rPr lang="en-US" sz="1400" dirty="0" smtClean="0">
                <a:latin typeface="Arial" panose="020B0604020202020204" pitchFamily="34" charset="0"/>
                <a:cs typeface="Arial" panose="020B0604020202020204" pitchFamily="34" charset="0"/>
              </a:rPr>
              <a:t>*Other names and brands may be claimed as the property of others. </a:t>
            </a:r>
          </a:p>
          <a:p>
            <a:pPr marL="0" indent="0">
              <a:buFont typeface="Arial" pitchFamily="34" charset="0"/>
              <a:buNone/>
            </a:pPr>
            <a:endParaRPr lang="en-US" sz="1400" dirty="0" smtClean="0">
              <a:latin typeface="Arial" panose="020B0604020202020204" pitchFamily="34" charset="0"/>
              <a:cs typeface="Arial" panose="020B0604020202020204" pitchFamily="34" charset="0"/>
            </a:endParaRPr>
          </a:p>
          <a:p>
            <a:pPr marL="0" indent="0">
              <a:buFont typeface="Arial" pitchFamily="34" charset="0"/>
              <a:buNone/>
            </a:pPr>
            <a:endParaRPr lang="en-US" sz="1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nvPr>
        </p:nvGraphicFramePr>
        <p:xfrm>
          <a:off x="685800" y="4347552"/>
          <a:ext cx="7651750" cy="1889760"/>
        </p:xfrm>
        <a:graphic>
          <a:graphicData uri="http://schemas.openxmlformats.org/drawingml/2006/table">
            <a:tbl>
              <a:tblPr/>
              <a:tblGrid>
                <a:gridCol w="7651750"/>
              </a:tblGrid>
              <a:tr h="2259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Arial" panose="020B0604020202020204" pitchFamily="34" charset="0"/>
                          <a:ea typeface="MS PGothic" pitchFamily="34" charset="-128"/>
                          <a:cs typeface="Arial" panose="020B0604020202020204" pitchFamily="34" charset="0"/>
                        </a:rPr>
                        <a:t>Optimization Notice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50000"/>
                        <a:lumOff val="50000"/>
                      </a:schemeClr>
                    </a:solidFill>
                  </a:tcPr>
                </a:tc>
              </a:tr>
              <a:tr h="13514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anose="020B0604020202020204" pitchFamily="34" charset="0"/>
                          <a:ea typeface="MS PGothic" pitchFamily="34" charset="-128"/>
                          <a:cs typeface="Arial" panose="020B0604020202020204" pitchFamily="34" charset="0"/>
                        </a:rPr>
                        <a:t>Intel</a:t>
                      </a:r>
                      <a:r>
                        <a:rPr kumimoji="0" lang="en-US" altLang="en-US" sz="1200" b="0" i="0" u="none" strike="noStrike" cap="none" normalizeH="0" baseline="0" dirty="0" smtClean="0">
                          <a:ln>
                            <a:noFill/>
                          </a:ln>
                          <a:solidFill>
                            <a:srgbClr val="000000"/>
                          </a:solidFill>
                          <a:effectLst/>
                          <a:latin typeface="Arial" panose="020B0604020202020204" pitchFamily="34" charset="0"/>
                          <a:ea typeface="MS PGothic" pitchFamily="34" charset="-128"/>
                          <a:cs typeface="Arial" panose="020B0604020202020204" pitchFamily="34" charset="0"/>
                        </a:rPr>
                        <a:t>’</a:t>
                      </a:r>
                      <a:r>
                        <a:rPr kumimoji="0" lang="en-US" sz="1200" b="0" i="0" u="none" strike="noStrike" cap="none" normalizeH="0" baseline="0" dirty="0" smtClean="0">
                          <a:ln>
                            <a:noFill/>
                          </a:ln>
                          <a:solidFill>
                            <a:srgbClr val="000000"/>
                          </a:solidFill>
                          <a:effectLst/>
                          <a:latin typeface="Arial" panose="020B0604020202020204" pitchFamily="34" charset="0"/>
                          <a:ea typeface="MS PGothic" pitchFamily="34" charset="-128"/>
                          <a:cs typeface="Arial" panose="020B0604020202020204" pitchFamily="34" charset="0"/>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a:t>
                      </a:r>
                    </a:p>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anose="020B0604020202020204" pitchFamily="34" charset="0"/>
                          <a:ea typeface="MS PGothic" pitchFamily="34" charset="-128"/>
                          <a:cs typeface="Arial" panose="020B0604020202020204" pitchFamily="34" charset="0"/>
                        </a:rPr>
                        <a:t>Notice revision #20110804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bl>
          </a:graphicData>
        </a:graphic>
      </p:graphicFrame>
    </p:spTree>
    <p:extLst>
      <p:ext uri="{BB962C8B-B14F-4D97-AF65-F5344CB8AC3E}">
        <p14:creationId xmlns:p14="http://schemas.microsoft.com/office/powerpoint/2010/main" val="2985544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 y="116421"/>
            <a:ext cx="8237538" cy="553208"/>
          </a:xfrm>
        </p:spPr>
        <p:txBody>
          <a:bodyPr/>
          <a:lstStyle/>
          <a:p>
            <a:r>
              <a:rPr lang="en-US" dirty="0" smtClean="0"/>
              <a:t>Low Level details of </a:t>
            </a:r>
            <a:r>
              <a:rPr lang="en-US" dirty="0" err="1" smtClean="0"/>
              <a:t>OpenMP</a:t>
            </a:r>
            <a:endParaRPr lang="en-US" dirty="0"/>
          </a:p>
        </p:txBody>
      </p:sp>
      <p:sp>
        <p:nvSpPr>
          <p:cNvPr id="4" name="Slide Number Placeholder 3"/>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20</a:t>
            </a:fld>
            <a:endParaRPr lang="en-US" dirty="0">
              <a:solidFill>
                <a:srgbClr val="000000"/>
              </a:solidFill>
              <a:latin typeface="Tahoma" pitchFamily="34" charset="0"/>
              <a:cs typeface="Arial" pitchFamily="34" charset="0"/>
            </a:endParaRPr>
          </a:p>
        </p:txBody>
      </p:sp>
      <p:grpSp>
        <p:nvGrpSpPr>
          <p:cNvPr id="22" name="Group 21"/>
          <p:cNvGrpSpPr/>
          <p:nvPr/>
        </p:nvGrpSpPr>
        <p:grpSpPr>
          <a:xfrm>
            <a:off x="1865538" y="2850750"/>
            <a:ext cx="5164138" cy="1374775"/>
            <a:chOff x="1022350" y="4297363"/>
            <a:chExt cx="3041650" cy="777875"/>
          </a:xfrm>
        </p:grpSpPr>
        <p:sp>
          <p:nvSpPr>
            <p:cNvPr id="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1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1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1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1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sp>
        <p:nvSpPr>
          <p:cNvPr id="23" name="TextBox 22"/>
          <p:cNvSpPr txBox="1"/>
          <p:nvPr/>
        </p:nvSpPr>
        <p:spPr>
          <a:xfrm>
            <a:off x="145974" y="834042"/>
            <a:ext cx="3439125" cy="646331"/>
          </a:xfrm>
          <a:prstGeom prst="rect">
            <a:avLst/>
          </a:prstGeom>
          <a:noFill/>
          <a:ln>
            <a:solidFill>
              <a:schemeClr val="tx1"/>
            </a:solidFill>
          </a:ln>
        </p:spPr>
        <p:txBody>
          <a:bodyPr wrap="square" rtlCol="0">
            <a:spAutoFit/>
          </a:bodyPr>
          <a:lstStyle/>
          <a:p>
            <a:pPr marL="342900" indent="-342900">
              <a:buFont typeface="+mj-lt"/>
              <a:buAutoNum type="arabicPeriod"/>
            </a:pPr>
            <a:r>
              <a:rPr lang="en-US" dirty="0" smtClean="0"/>
              <a:t>Program begins.</a:t>
            </a:r>
            <a:r>
              <a:rPr lang="en-US" dirty="0"/>
              <a:t> </a:t>
            </a:r>
            <a:r>
              <a:rPr lang="en-US" dirty="0" smtClean="0"/>
              <a:t> Launches </a:t>
            </a:r>
            <a:r>
              <a:rPr lang="en-US" b="1" dirty="0" smtClean="0"/>
              <a:t>Initial thread</a:t>
            </a:r>
            <a:r>
              <a:rPr lang="en-US" dirty="0" smtClean="0"/>
              <a:t>.</a:t>
            </a:r>
          </a:p>
        </p:txBody>
      </p:sp>
      <p:sp>
        <p:nvSpPr>
          <p:cNvPr id="24" name="TextBox 23"/>
          <p:cNvSpPr txBox="1"/>
          <p:nvPr/>
        </p:nvSpPr>
        <p:spPr>
          <a:xfrm>
            <a:off x="124413" y="4561044"/>
            <a:ext cx="3013294" cy="646331"/>
          </a:xfrm>
          <a:prstGeom prst="rect">
            <a:avLst/>
          </a:prstGeom>
          <a:noFill/>
          <a:ln>
            <a:solidFill>
              <a:schemeClr val="tx1"/>
            </a:solidFill>
          </a:ln>
        </p:spPr>
        <p:txBody>
          <a:bodyPr wrap="square" rtlCol="0">
            <a:spAutoFit/>
          </a:bodyPr>
          <a:lstStyle/>
          <a:p>
            <a:pPr marL="342900" indent="-342900">
              <a:buFont typeface="+mj-lt"/>
              <a:buAutoNum type="arabicPeriod" startAt="4"/>
            </a:pPr>
            <a:r>
              <a:rPr lang="en-US" dirty="0" smtClean="0"/>
              <a:t>Initial thread encounters the parallel construct.</a:t>
            </a:r>
            <a:endParaRPr lang="en-US" dirty="0"/>
          </a:p>
        </p:txBody>
      </p:sp>
      <p:sp>
        <p:nvSpPr>
          <p:cNvPr id="27" name="TextBox 26"/>
          <p:cNvSpPr txBox="1"/>
          <p:nvPr/>
        </p:nvSpPr>
        <p:spPr>
          <a:xfrm>
            <a:off x="145974" y="1559315"/>
            <a:ext cx="3439126" cy="646331"/>
          </a:xfrm>
          <a:prstGeom prst="rect">
            <a:avLst/>
          </a:prstGeom>
          <a:noFill/>
          <a:ln>
            <a:solidFill>
              <a:schemeClr val="tx1"/>
            </a:solidFill>
          </a:ln>
        </p:spPr>
        <p:txBody>
          <a:bodyPr wrap="square" rtlCol="0">
            <a:spAutoFit/>
          </a:bodyPr>
          <a:lstStyle/>
          <a:p>
            <a:pPr marL="342900" indent="-342900">
              <a:buFont typeface="+mj-lt"/>
              <a:buAutoNum type="arabicPeriod" startAt="2"/>
            </a:pPr>
            <a:r>
              <a:rPr lang="en-US" dirty="0" smtClean="0"/>
              <a:t>Implicit parallel region surrounds entire program</a:t>
            </a:r>
          </a:p>
        </p:txBody>
      </p:sp>
      <p:sp>
        <p:nvSpPr>
          <p:cNvPr id="28" name="TextBox 27"/>
          <p:cNvSpPr txBox="1"/>
          <p:nvPr/>
        </p:nvSpPr>
        <p:spPr>
          <a:xfrm>
            <a:off x="145975" y="2297404"/>
            <a:ext cx="3439125" cy="369332"/>
          </a:xfrm>
          <a:prstGeom prst="rect">
            <a:avLst/>
          </a:prstGeom>
          <a:noFill/>
          <a:ln>
            <a:solidFill>
              <a:schemeClr val="tx1"/>
            </a:solidFill>
          </a:ln>
        </p:spPr>
        <p:txBody>
          <a:bodyPr wrap="square" rtlCol="0">
            <a:spAutoFit/>
          </a:bodyPr>
          <a:lstStyle/>
          <a:p>
            <a:pPr marL="342900" indent="-342900">
              <a:buFont typeface="+mj-lt"/>
              <a:buAutoNum type="arabicPeriod" startAt="3"/>
            </a:pPr>
            <a:r>
              <a:rPr lang="en-US" dirty="0" smtClean="0"/>
              <a:t>Initial task begins execution</a:t>
            </a:r>
          </a:p>
        </p:txBody>
      </p:sp>
      <p:cxnSp>
        <p:nvCxnSpPr>
          <p:cNvPr id="21" name="Straight Arrow Connector 20"/>
          <p:cNvCxnSpPr>
            <a:stCxn id="28" idx="2"/>
            <a:endCxn id="6" idx="0"/>
          </p:cNvCxnSpPr>
          <p:nvPr/>
        </p:nvCxnSpPr>
        <p:spPr bwMode="auto">
          <a:xfrm>
            <a:off x="1865538" y="2666736"/>
            <a:ext cx="0" cy="947154"/>
          </a:xfrm>
          <a:prstGeom prst="straightConnector1">
            <a:avLst/>
          </a:prstGeom>
          <a:noFill/>
          <a:ln w="19050" cap="flat" cmpd="sng" algn="ctr">
            <a:solidFill>
              <a:schemeClr val="tx1"/>
            </a:solidFill>
            <a:prstDash val="solid"/>
            <a:round/>
            <a:headEnd type="none" w="med" len="med"/>
            <a:tailEnd type="triangle"/>
          </a:ln>
          <a:effectLst/>
        </p:spPr>
      </p:cxnSp>
      <p:sp>
        <p:nvSpPr>
          <p:cNvPr id="29" name="TextBox 28"/>
          <p:cNvSpPr txBox="1"/>
          <p:nvPr/>
        </p:nvSpPr>
        <p:spPr>
          <a:xfrm>
            <a:off x="124413" y="5336491"/>
            <a:ext cx="3034855" cy="646331"/>
          </a:xfrm>
          <a:prstGeom prst="rect">
            <a:avLst/>
          </a:prstGeom>
          <a:noFill/>
          <a:ln>
            <a:solidFill>
              <a:schemeClr val="tx1"/>
            </a:solidFill>
          </a:ln>
        </p:spPr>
        <p:txBody>
          <a:bodyPr wrap="square" rtlCol="0">
            <a:spAutoFit/>
          </a:bodyPr>
          <a:lstStyle/>
          <a:p>
            <a:pPr marL="342900" indent="-342900">
              <a:buFont typeface="+mj-lt"/>
              <a:buAutoNum type="arabicPeriod" startAt="5"/>
            </a:pPr>
            <a:r>
              <a:rPr lang="en-US" dirty="0" smtClean="0"/>
              <a:t>Initial task creates a team of threads</a:t>
            </a:r>
            <a:endParaRPr lang="en-US" dirty="0"/>
          </a:p>
        </p:txBody>
      </p:sp>
      <p:sp>
        <p:nvSpPr>
          <p:cNvPr id="30" name="TextBox 29"/>
          <p:cNvSpPr txBox="1"/>
          <p:nvPr/>
        </p:nvSpPr>
        <p:spPr>
          <a:xfrm>
            <a:off x="124413" y="6078891"/>
            <a:ext cx="3013294" cy="369332"/>
          </a:xfrm>
          <a:prstGeom prst="rect">
            <a:avLst/>
          </a:prstGeom>
          <a:noFill/>
          <a:ln>
            <a:solidFill>
              <a:schemeClr val="tx1"/>
            </a:solidFill>
          </a:ln>
        </p:spPr>
        <p:txBody>
          <a:bodyPr wrap="square" rtlCol="0">
            <a:spAutoFit/>
          </a:bodyPr>
          <a:lstStyle/>
          <a:p>
            <a:pPr marL="342900" indent="-342900">
              <a:buFont typeface="+mj-lt"/>
              <a:buAutoNum type="arabicPeriod" startAt="6"/>
            </a:pPr>
            <a:r>
              <a:rPr lang="en-US" dirty="0" smtClean="0"/>
              <a:t>Initial task is suspended</a:t>
            </a:r>
            <a:endParaRPr lang="en-US" dirty="0"/>
          </a:p>
        </p:txBody>
      </p:sp>
      <p:cxnSp>
        <p:nvCxnSpPr>
          <p:cNvPr id="31" name="Straight Arrow Connector 30"/>
          <p:cNvCxnSpPr>
            <a:stCxn id="24" idx="0"/>
            <a:endCxn id="6" idx="1"/>
          </p:cNvCxnSpPr>
          <p:nvPr/>
        </p:nvCxnSpPr>
        <p:spPr bwMode="auto">
          <a:xfrm flipV="1">
            <a:off x="1631060" y="3613891"/>
            <a:ext cx="1517427" cy="947153"/>
          </a:xfrm>
          <a:prstGeom prst="straightConnector1">
            <a:avLst/>
          </a:prstGeom>
          <a:noFill/>
          <a:ln w="19050" cap="flat" cmpd="sng" algn="ctr">
            <a:solidFill>
              <a:schemeClr val="tx1"/>
            </a:solidFill>
            <a:prstDash val="solid"/>
            <a:round/>
            <a:headEnd type="none" w="med" len="med"/>
            <a:tailEnd type="triangle"/>
          </a:ln>
          <a:effectLst/>
        </p:spPr>
      </p:cxnSp>
      <p:sp>
        <p:nvSpPr>
          <p:cNvPr id="36" name="Oval 35"/>
          <p:cNvSpPr/>
          <p:nvPr/>
        </p:nvSpPr>
        <p:spPr bwMode="auto">
          <a:xfrm>
            <a:off x="3695178" y="2297404"/>
            <a:ext cx="1503123" cy="2487538"/>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37" name="TextBox 36"/>
          <p:cNvSpPr txBox="1"/>
          <p:nvPr/>
        </p:nvSpPr>
        <p:spPr>
          <a:xfrm>
            <a:off x="3471919" y="5436903"/>
            <a:ext cx="2703413" cy="1200329"/>
          </a:xfrm>
          <a:prstGeom prst="rect">
            <a:avLst/>
          </a:prstGeom>
          <a:noFill/>
          <a:ln>
            <a:solidFill>
              <a:schemeClr val="tx1"/>
            </a:solidFill>
          </a:ln>
        </p:spPr>
        <p:txBody>
          <a:bodyPr wrap="square" rtlCol="0">
            <a:spAutoFit/>
          </a:bodyPr>
          <a:lstStyle/>
          <a:p>
            <a:pPr marL="342900" indent="-342900">
              <a:buFont typeface="+mj-lt"/>
              <a:buAutoNum type="arabicPeriod" startAt="7"/>
            </a:pPr>
            <a:r>
              <a:rPr lang="en-US" dirty="0" smtClean="0"/>
              <a:t>Each thread in the team runs the implicit task defined by the parallel region</a:t>
            </a:r>
            <a:endParaRPr lang="en-US" dirty="0"/>
          </a:p>
        </p:txBody>
      </p:sp>
      <p:cxnSp>
        <p:nvCxnSpPr>
          <p:cNvPr id="38" name="Straight Arrow Connector 37"/>
          <p:cNvCxnSpPr>
            <a:stCxn id="37" idx="0"/>
            <a:endCxn id="36" idx="4"/>
          </p:cNvCxnSpPr>
          <p:nvPr/>
        </p:nvCxnSpPr>
        <p:spPr bwMode="auto">
          <a:xfrm flipH="1" flipV="1">
            <a:off x="4446740" y="4784942"/>
            <a:ext cx="376886" cy="651961"/>
          </a:xfrm>
          <a:prstGeom prst="straightConnector1">
            <a:avLst/>
          </a:prstGeom>
          <a:noFill/>
          <a:ln w="19050" cap="flat" cmpd="sng" algn="ctr">
            <a:solidFill>
              <a:schemeClr val="tx1"/>
            </a:solidFill>
            <a:prstDash val="solid"/>
            <a:round/>
            <a:headEnd type="none" w="med" len="med"/>
            <a:tailEnd type="triangle"/>
          </a:ln>
          <a:effectLst/>
        </p:spPr>
      </p:cxnSp>
      <p:sp>
        <p:nvSpPr>
          <p:cNvPr id="43" name="TextBox 42"/>
          <p:cNvSpPr txBox="1"/>
          <p:nvPr/>
        </p:nvSpPr>
        <p:spPr>
          <a:xfrm>
            <a:off x="5401757" y="1038961"/>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8"/>
            </a:pPr>
            <a:r>
              <a:rPr lang="en-US" dirty="0" smtClean="0"/>
              <a:t>Threads wait at barrier</a:t>
            </a:r>
            <a:endParaRPr lang="en-US" dirty="0"/>
          </a:p>
        </p:txBody>
      </p:sp>
      <p:sp>
        <p:nvSpPr>
          <p:cNvPr id="44" name="TextBox 43"/>
          <p:cNvSpPr txBox="1"/>
          <p:nvPr/>
        </p:nvSpPr>
        <p:spPr>
          <a:xfrm>
            <a:off x="5412514" y="1535056"/>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9"/>
            </a:pPr>
            <a:r>
              <a:rPr lang="en-US" dirty="0" smtClean="0"/>
              <a:t>Barrier satisfied</a:t>
            </a:r>
            <a:endParaRPr lang="en-US" dirty="0"/>
          </a:p>
        </p:txBody>
      </p:sp>
      <p:sp>
        <p:nvSpPr>
          <p:cNvPr id="45" name="TextBox 44"/>
          <p:cNvSpPr txBox="1"/>
          <p:nvPr/>
        </p:nvSpPr>
        <p:spPr>
          <a:xfrm>
            <a:off x="5412514" y="1987981"/>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10"/>
            </a:pPr>
            <a:r>
              <a:rPr lang="en-US" dirty="0" smtClean="0"/>
              <a:t>Implicit tasks terminate</a:t>
            </a:r>
            <a:endParaRPr lang="en-US" dirty="0"/>
          </a:p>
        </p:txBody>
      </p:sp>
      <p:sp>
        <p:nvSpPr>
          <p:cNvPr id="46" name="TextBox 45"/>
          <p:cNvSpPr txBox="1"/>
          <p:nvPr/>
        </p:nvSpPr>
        <p:spPr>
          <a:xfrm>
            <a:off x="5949863" y="4561044"/>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11"/>
            </a:pPr>
            <a:r>
              <a:rPr lang="en-US" dirty="0" smtClean="0"/>
              <a:t>Initial task continues</a:t>
            </a:r>
            <a:endParaRPr lang="en-US" dirty="0"/>
          </a:p>
        </p:txBody>
      </p:sp>
      <p:cxnSp>
        <p:nvCxnSpPr>
          <p:cNvPr id="47" name="Straight Arrow Connector 46"/>
          <p:cNvCxnSpPr>
            <a:stCxn id="45" idx="2"/>
            <a:endCxn id="17" idx="1"/>
          </p:cNvCxnSpPr>
          <p:nvPr/>
        </p:nvCxnSpPr>
        <p:spPr bwMode="auto">
          <a:xfrm flipH="1">
            <a:off x="5730556" y="2357313"/>
            <a:ext cx="1212164" cy="1262189"/>
          </a:xfrm>
          <a:prstGeom prst="straightConnector1">
            <a:avLst/>
          </a:prstGeom>
          <a:noFill/>
          <a:ln w="19050" cap="flat" cmpd="sng" algn="ctr">
            <a:solidFill>
              <a:schemeClr val="tx1"/>
            </a:solidFill>
            <a:prstDash val="solid"/>
            <a:round/>
            <a:headEnd type="none" w="med" len="med"/>
            <a:tailEnd type="triangle"/>
          </a:ln>
          <a:effectLst/>
        </p:spPr>
      </p:cxnSp>
      <p:cxnSp>
        <p:nvCxnSpPr>
          <p:cNvPr id="50" name="Straight Arrow Connector 49"/>
          <p:cNvCxnSpPr>
            <a:stCxn id="46" idx="0"/>
          </p:cNvCxnSpPr>
          <p:nvPr/>
        </p:nvCxnSpPr>
        <p:spPr bwMode="auto">
          <a:xfrm flipH="1" flipV="1">
            <a:off x="5840644" y="3619502"/>
            <a:ext cx="1639425" cy="941542"/>
          </a:xfrm>
          <a:prstGeom prst="straightConnector1">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7963966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all this complexity around tasks?</a:t>
            </a:r>
            <a:endParaRPr lang="en-US" dirty="0"/>
          </a:p>
        </p:txBody>
      </p:sp>
      <p:sp>
        <p:nvSpPr>
          <p:cNvPr id="3" name="Slide Number Placeholder 2"/>
          <p:cNvSpPr>
            <a:spLocks noGrp="1"/>
          </p:cNvSpPr>
          <p:nvPr>
            <p:ph type="sldNum" sz="quarter" idx="10"/>
          </p:nvPr>
        </p:nvSpPr>
        <p:spPr>
          <a:xfrm>
            <a:off x="8580329" y="6551112"/>
            <a:ext cx="467638" cy="219205"/>
          </a:xfrm>
        </p:spPr>
        <p:txBody>
          <a:bodyPr/>
          <a:lstStyle/>
          <a:p>
            <a:pPr algn="r">
              <a:defRPr/>
            </a:pPr>
            <a:fld id="{4F47CF95-CA0B-488D-91DE-2BBA7CC92468}" type="slidenum">
              <a:rPr lang="zh-CN" altLang="en-US" sz="1200" smtClean="0"/>
              <a:pPr algn="r">
                <a:defRPr/>
              </a:pPr>
              <a:t>21</a:t>
            </a:fld>
            <a:endParaRPr lang="en-US" altLang="zh-CN" sz="1200" dirty="0"/>
          </a:p>
        </p:txBody>
      </p:sp>
      <p:pic>
        <p:nvPicPr>
          <p:cNvPr id="8" name="Picture 7"/>
          <p:cNvPicPr>
            <a:picLocks noChangeAspect="1"/>
          </p:cNvPicPr>
          <p:nvPr/>
        </p:nvPicPr>
        <p:blipFill>
          <a:blip r:embed="rId2"/>
          <a:stretch>
            <a:fillRect/>
          </a:stretch>
        </p:blipFill>
        <p:spPr>
          <a:xfrm>
            <a:off x="2752387" y="1550098"/>
            <a:ext cx="5651840" cy="4219749"/>
          </a:xfrm>
          <a:prstGeom prst="rect">
            <a:avLst/>
          </a:prstGeom>
        </p:spPr>
      </p:pic>
      <p:sp>
        <p:nvSpPr>
          <p:cNvPr id="9" name="TextBox 8"/>
          <p:cNvSpPr txBox="1"/>
          <p:nvPr/>
        </p:nvSpPr>
        <p:spPr>
          <a:xfrm>
            <a:off x="180608" y="757922"/>
            <a:ext cx="8399721" cy="646331"/>
          </a:xfrm>
          <a:prstGeom prst="rect">
            <a:avLst/>
          </a:prstGeom>
          <a:noFill/>
        </p:spPr>
        <p:txBody>
          <a:bodyPr wrap="square" rtlCol="0">
            <a:spAutoFit/>
          </a:bodyPr>
          <a:lstStyle/>
          <a:p>
            <a:r>
              <a:rPr lang="en-US" dirty="0" smtClean="0"/>
              <a:t>Remember: a language specification is written for people who implement the language </a:t>
            </a:r>
            <a:r>
              <a:rPr lang="mr-IN" dirty="0" smtClean="0"/>
              <a:t>…</a:t>
            </a:r>
            <a:r>
              <a:rPr lang="en-US" dirty="0"/>
              <a:t> </a:t>
            </a:r>
            <a:r>
              <a:rPr lang="en-US" dirty="0" smtClean="0"/>
              <a:t>they have ZERO tolerance for ANY ambiguity.</a:t>
            </a:r>
            <a:endParaRPr lang="en-US" dirty="0"/>
          </a:p>
        </p:txBody>
      </p:sp>
      <p:sp>
        <p:nvSpPr>
          <p:cNvPr id="10" name="TextBox 9"/>
          <p:cNvSpPr txBox="1"/>
          <p:nvPr/>
        </p:nvSpPr>
        <p:spPr>
          <a:xfrm>
            <a:off x="166689" y="2644310"/>
            <a:ext cx="2470185" cy="2031325"/>
          </a:xfrm>
          <a:prstGeom prst="rect">
            <a:avLst/>
          </a:prstGeom>
          <a:noFill/>
        </p:spPr>
        <p:txBody>
          <a:bodyPr wrap="square" rtlCol="0">
            <a:spAutoFit/>
          </a:bodyPr>
          <a:lstStyle/>
          <a:p>
            <a:r>
              <a:rPr lang="en-US" dirty="0" smtClean="0"/>
              <a:t>By defining a thread as an execution entity that runs tasks, we can define semantics in terms of tasks and consistently apply it everywhere. </a:t>
            </a:r>
            <a:endParaRPr lang="en-US" dirty="0"/>
          </a:p>
        </p:txBody>
      </p:sp>
      <p:sp>
        <p:nvSpPr>
          <p:cNvPr id="11" name="TextBox 10"/>
          <p:cNvSpPr txBox="1"/>
          <p:nvPr/>
        </p:nvSpPr>
        <p:spPr>
          <a:xfrm>
            <a:off x="180608" y="5902593"/>
            <a:ext cx="8399721" cy="646331"/>
          </a:xfrm>
          <a:prstGeom prst="rect">
            <a:avLst/>
          </a:prstGeom>
          <a:noFill/>
        </p:spPr>
        <p:txBody>
          <a:bodyPr wrap="square" rtlCol="0">
            <a:spAutoFit/>
          </a:bodyPr>
          <a:lstStyle/>
          <a:p>
            <a:r>
              <a:rPr lang="en-US" dirty="0" smtClean="0"/>
              <a:t>While all these initial threads, implicit tasks, and such are confusing to the programmer, they actually make life easier for people who implement </a:t>
            </a:r>
            <a:r>
              <a:rPr lang="en-US" dirty="0" err="1" smtClean="0"/>
              <a:t>OpenMP</a:t>
            </a:r>
            <a:r>
              <a:rPr lang="en-US" dirty="0" smtClean="0"/>
              <a:t>. </a:t>
            </a:r>
            <a:endParaRPr lang="en-US" dirty="0"/>
          </a:p>
        </p:txBody>
      </p:sp>
    </p:spTree>
    <p:extLst>
      <p:ext uri="{BB962C8B-B14F-4D97-AF65-F5344CB8AC3E}">
        <p14:creationId xmlns:p14="http://schemas.microsoft.com/office/powerpoint/2010/main" val="8029519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02165522"/>
              </p:ext>
            </p:extLst>
          </p:nvPr>
        </p:nvGraphicFramePr>
        <p:xfrm>
          <a:off x="153638" y="611060"/>
          <a:ext cx="8827818" cy="6139450"/>
        </p:xfrm>
        <a:graphic>
          <a:graphicData uri="http://schemas.openxmlformats.org/drawingml/2006/table">
            <a:tbl>
              <a:tblPr firstRow="1" bandRow="1">
                <a:tableStyleId>{5940675A-B579-460E-94D1-54222C63F5DA}</a:tableStyleId>
              </a:tblPr>
              <a:tblGrid>
                <a:gridCol w="3358188"/>
                <a:gridCol w="5469630"/>
              </a:tblGrid>
              <a:tr h="321554">
                <a:tc>
                  <a:txBody>
                    <a:bodyPr/>
                    <a:lstStyle/>
                    <a:p>
                      <a:r>
                        <a:rPr lang="en-US" sz="1400" b="1" dirty="0" err="1" smtClean="0"/>
                        <a:t>OpenMP</a:t>
                      </a:r>
                      <a:r>
                        <a:rPr lang="en-US" sz="1400" b="1" dirty="0" smtClean="0"/>
                        <a:t> pragma,</a:t>
                      </a:r>
                      <a:r>
                        <a:rPr lang="en-US" sz="1400" b="1" baseline="0" dirty="0" smtClean="0"/>
                        <a:t> function, or clause</a:t>
                      </a:r>
                      <a:endParaRPr lang="en-US" sz="1400" b="1" dirty="0"/>
                    </a:p>
                  </a:txBody>
                  <a:tcPr>
                    <a:solidFill>
                      <a:srgbClr val="FFFFE7"/>
                    </a:solidFill>
                  </a:tcPr>
                </a:tc>
                <a:tc>
                  <a:txBody>
                    <a:bodyPr/>
                    <a:lstStyle/>
                    <a:p>
                      <a:r>
                        <a:rPr lang="en-US" sz="1400" b="1" dirty="0" smtClean="0"/>
                        <a:t>Concepts</a:t>
                      </a:r>
                      <a:endParaRPr lang="en-US" sz="1400" b="1" dirty="0"/>
                    </a:p>
                  </a:txBody>
                  <a:tcPr>
                    <a:solidFill>
                      <a:srgbClr val="FFFFE7"/>
                    </a:solidFill>
                  </a:tcPr>
                </a:tc>
              </a:tr>
              <a:tr h="269316">
                <a:tc>
                  <a:txBody>
                    <a:bodyPr/>
                    <a:lstStyle/>
                    <a:p>
                      <a:r>
                        <a:rPr lang="en-US" sz="1400" dirty="0" smtClean="0"/>
                        <a:t>#pragma </a:t>
                      </a:r>
                      <a:r>
                        <a:rPr lang="en-US" sz="1400" dirty="0" err="1" smtClean="0"/>
                        <a:t>omp</a:t>
                      </a:r>
                      <a:r>
                        <a:rPr lang="en-US" sz="1400" baseline="0" dirty="0" smtClean="0"/>
                        <a:t> parallel</a:t>
                      </a:r>
                      <a:endParaRPr lang="en-US" sz="1400" dirty="0"/>
                    </a:p>
                  </a:txBody>
                  <a:tcPr/>
                </a:tc>
                <a:tc>
                  <a:txBody>
                    <a:bodyPr/>
                    <a:lstStyle/>
                    <a:p>
                      <a:r>
                        <a:rPr lang="en-US" sz="1400" dirty="0" smtClean="0"/>
                        <a:t>Parallel region, teams of threads,</a:t>
                      </a:r>
                      <a:r>
                        <a:rPr lang="en-US" sz="1400" baseline="0" dirty="0" smtClean="0"/>
                        <a:t> </a:t>
                      </a:r>
                      <a:r>
                        <a:rPr lang="en-US" sz="1400" dirty="0" smtClean="0"/>
                        <a:t> structured</a:t>
                      </a:r>
                      <a:r>
                        <a:rPr lang="en-US" sz="1400" baseline="0" dirty="0" smtClean="0"/>
                        <a:t> block, interleaved execution across threads</a:t>
                      </a:r>
                      <a:endParaRPr lang="en-US" sz="1400" dirty="0"/>
                    </a:p>
                  </a:txBody>
                  <a:tcPr/>
                </a:tc>
              </a:tr>
              <a:tr h="2851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int</a:t>
                      </a:r>
                      <a:r>
                        <a:rPr lang="en-US" sz="1400" dirty="0" smtClean="0"/>
                        <a:t> </a:t>
                      </a:r>
                      <a:r>
                        <a:rPr lang="en-US" sz="1400" dirty="0" err="1" smtClean="0"/>
                        <a:t>omp_get_thread_num</a:t>
                      </a:r>
                      <a:r>
                        <a:rPr lang="en-US" sz="1400" dirty="0" smtClean="0"/>
                        <a:t>()</a:t>
                      </a:r>
                    </a:p>
                    <a:p>
                      <a:r>
                        <a:rPr lang="en-US" sz="1400" dirty="0" err="1" smtClean="0"/>
                        <a:t>int</a:t>
                      </a:r>
                      <a:r>
                        <a:rPr lang="en-US" sz="1400" dirty="0" smtClean="0"/>
                        <a:t> </a:t>
                      </a:r>
                      <a:r>
                        <a:rPr lang="en-US" sz="1400" dirty="0" err="1" smtClean="0"/>
                        <a:t>omp_get_num_threads</a:t>
                      </a:r>
                      <a:r>
                        <a:rPr lang="en-US" sz="1400" dirty="0" smtClean="0"/>
                        <a:t>()</a:t>
                      </a:r>
                    </a:p>
                  </a:txBody>
                  <a:tcPr/>
                </a:tc>
                <a:tc>
                  <a:txBody>
                    <a:bodyPr/>
                    <a:lstStyle/>
                    <a:p>
                      <a:r>
                        <a:rPr lang="en-US" sz="1400" dirty="0" smtClean="0"/>
                        <a:t>Create threads with</a:t>
                      </a:r>
                      <a:r>
                        <a:rPr lang="en-US" sz="1400" baseline="0" dirty="0" smtClean="0"/>
                        <a:t> a parallel region and split up the work using the number of threads and thread ID</a:t>
                      </a:r>
                      <a:endParaRPr lang="en-US" sz="1400" dirty="0"/>
                    </a:p>
                  </a:txBody>
                  <a:tcPr/>
                </a:tc>
              </a:tr>
              <a:tr h="5584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double </a:t>
                      </a:r>
                      <a:r>
                        <a:rPr lang="en-US" sz="1400" dirty="0" err="1" smtClean="0"/>
                        <a:t>omp_get_wtime</a:t>
                      </a:r>
                      <a:r>
                        <a:rPr lang="en-US" sz="1400" dirty="0" smtClean="0"/>
                        <a:t>()</a:t>
                      </a:r>
                    </a:p>
                  </a:txBody>
                  <a:tcPr/>
                </a:tc>
                <a:tc>
                  <a:txBody>
                    <a:bodyPr/>
                    <a:lstStyle/>
                    <a:p>
                      <a:r>
                        <a:rPr lang="en-US" sz="1400" dirty="0" smtClean="0"/>
                        <a:t>Speedup and Amdahl's law.</a:t>
                      </a:r>
                    </a:p>
                    <a:p>
                      <a:r>
                        <a:rPr lang="en-US" sz="1400" dirty="0" smtClean="0"/>
                        <a:t>False</a:t>
                      </a:r>
                      <a:r>
                        <a:rPr lang="en-US" sz="1400" baseline="0" dirty="0" smtClean="0"/>
                        <a:t> Sharing </a:t>
                      </a:r>
                      <a:r>
                        <a:rPr lang="en-US" sz="1400" dirty="0" smtClean="0"/>
                        <a:t>and other performance issues</a:t>
                      </a:r>
                      <a:endParaRPr lang="en-US" sz="1400" dirty="0"/>
                    </a:p>
                  </a:txBody>
                  <a:tcPr/>
                </a:tc>
              </a:tr>
              <a:tr h="5195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setenv</a:t>
                      </a:r>
                      <a:r>
                        <a:rPr lang="en-US" sz="1400" dirty="0" smtClean="0"/>
                        <a:t> OMP_NUM_THREADS  N</a:t>
                      </a:r>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Internal control variables. Setting the</a:t>
                      </a:r>
                      <a:r>
                        <a:rPr lang="en-US" sz="1400" baseline="0" dirty="0" smtClean="0"/>
                        <a:t> default number of threads with an environment variable</a:t>
                      </a:r>
                      <a:endParaRPr lang="en-US" sz="1400" dirty="0" smtClean="0"/>
                    </a:p>
                  </a:txBody>
                  <a:tcPr/>
                </a:tc>
              </a:tr>
              <a:tr h="5820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#pragma </a:t>
                      </a:r>
                      <a:r>
                        <a:rPr lang="en-US" sz="1400" dirty="0" err="1" smtClean="0"/>
                        <a:t>omp</a:t>
                      </a:r>
                      <a:r>
                        <a:rPr lang="en-US" sz="1400" dirty="0" smtClean="0"/>
                        <a:t> barrier</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#pragma</a:t>
                      </a:r>
                      <a:r>
                        <a:rPr lang="en-US" sz="1400" baseline="0" dirty="0" smtClean="0"/>
                        <a:t> </a:t>
                      </a:r>
                      <a:r>
                        <a:rPr lang="en-US" sz="1400" baseline="0" dirty="0" err="1" smtClean="0"/>
                        <a:t>omp</a:t>
                      </a:r>
                      <a:r>
                        <a:rPr lang="en-US" sz="1400" baseline="0" dirty="0" smtClean="0"/>
                        <a:t> c</a:t>
                      </a:r>
                      <a:r>
                        <a:rPr lang="en-US" sz="1400" dirty="0" smtClean="0"/>
                        <a:t>ritical</a:t>
                      </a:r>
                    </a:p>
                  </a:txBody>
                  <a:tcPr/>
                </a:tc>
                <a:tc>
                  <a:txBody>
                    <a:bodyPr/>
                    <a:lstStyle/>
                    <a:p>
                      <a:r>
                        <a:rPr lang="en-US" sz="1400" dirty="0" smtClean="0"/>
                        <a:t>Synchronization and race conditions.</a:t>
                      </a:r>
                      <a:r>
                        <a:rPr lang="en-US" sz="1400" baseline="0" dirty="0" smtClean="0"/>
                        <a:t>    Revisit interleaved execution.   </a:t>
                      </a:r>
                      <a:endParaRPr lang="en-US" sz="1400" dirty="0"/>
                    </a:p>
                  </a:txBody>
                  <a:tcPr/>
                </a:tc>
              </a:tr>
              <a:tr h="240619">
                <a:tc>
                  <a:txBody>
                    <a:bodyPr/>
                    <a:lstStyle/>
                    <a:p>
                      <a:r>
                        <a:rPr lang="en-US" sz="1400" dirty="0" smtClean="0"/>
                        <a:t>#pragma </a:t>
                      </a:r>
                      <a:r>
                        <a:rPr lang="en-US" sz="1400" dirty="0" err="1" smtClean="0"/>
                        <a:t>omp</a:t>
                      </a:r>
                      <a:r>
                        <a:rPr lang="en-US" sz="1400" dirty="0" smtClean="0"/>
                        <a:t> for</a:t>
                      </a:r>
                      <a:endParaRPr lang="en-US" sz="1400" baseline="0" dirty="0" smtClean="0"/>
                    </a:p>
                    <a:p>
                      <a:r>
                        <a:rPr lang="en-US" sz="1400" baseline="0" dirty="0" smtClean="0"/>
                        <a:t>#pragma </a:t>
                      </a:r>
                      <a:r>
                        <a:rPr lang="en-US" sz="1400" baseline="0" dirty="0" err="1" smtClean="0"/>
                        <a:t>omp</a:t>
                      </a:r>
                      <a:r>
                        <a:rPr lang="en-US" sz="1400" baseline="0" dirty="0" smtClean="0"/>
                        <a:t> parallel for</a:t>
                      </a:r>
                      <a:endParaRPr lang="en-US" sz="1400" dirty="0"/>
                    </a:p>
                  </a:txBody>
                  <a:tcPr/>
                </a:tc>
                <a:tc>
                  <a:txBody>
                    <a:bodyPr/>
                    <a:lstStyle/>
                    <a:p>
                      <a:r>
                        <a:rPr lang="en-US" sz="1400" dirty="0" err="1" smtClean="0"/>
                        <a:t>Worksharing</a:t>
                      </a:r>
                      <a:r>
                        <a:rPr lang="en-US" sz="1400" dirty="0" smtClean="0"/>
                        <a:t>,</a:t>
                      </a:r>
                      <a:r>
                        <a:rPr lang="en-US" sz="1400" baseline="0" dirty="0" smtClean="0"/>
                        <a:t> parallel loops, loop carried dependencies</a:t>
                      </a:r>
                      <a:endParaRPr lang="en-US" sz="1400" dirty="0"/>
                    </a:p>
                  </a:txBody>
                  <a:tcPr/>
                </a:tc>
              </a:tr>
              <a:tr h="361771">
                <a:tc>
                  <a:txBody>
                    <a:bodyPr/>
                    <a:lstStyle/>
                    <a:p>
                      <a:r>
                        <a:rPr lang="en-US" sz="1400" dirty="0" smtClean="0"/>
                        <a:t>reduction(</a:t>
                      </a:r>
                      <a:r>
                        <a:rPr lang="en-US" sz="1400" dirty="0" err="1" smtClean="0"/>
                        <a:t>op:list</a:t>
                      </a:r>
                      <a:r>
                        <a:rPr lang="en-US" sz="1400" dirty="0" smtClean="0"/>
                        <a:t>)</a:t>
                      </a:r>
                      <a:endParaRPr lang="en-US" sz="1400" dirty="0"/>
                    </a:p>
                  </a:txBody>
                  <a:tcPr/>
                </a:tc>
                <a:tc>
                  <a:txBody>
                    <a:bodyPr/>
                    <a:lstStyle/>
                    <a:p>
                      <a:r>
                        <a:rPr lang="en-US" sz="1400" dirty="0" smtClean="0"/>
                        <a:t>Reductions of values across a</a:t>
                      </a:r>
                      <a:r>
                        <a:rPr lang="en-US" sz="1400" baseline="0" dirty="0" smtClean="0"/>
                        <a:t> team of threads</a:t>
                      </a:r>
                      <a:endParaRPr lang="en-US" sz="1400" dirty="0"/>
                    </a:p>
                  </a:txBody>
                  <a:tcPr/>
                </a:tc>
              </a:tr>
              <a:tr h="381460">
                <a:tc>
                  <a:txBody>
                    <a:bodyPr/>
                    <a:lstStyle/>
                    <a:p>
                      <a:r>
                        <a:rPr lang="en-US" sz="1400" dirty="0" smtClean="0"/>
                        <a:t>schedule(dynamic [,chunk])</a:t>
                      </a:r>
                    </a:p>
                    <a:p>
                      <a:r>
                        <a:rPr lang="en-US" sz="1400" dirty="0" smtClean="0"/>
                        <a:t>schedule</a:t>
                      </a:r>
                      <a:r>
                        <a:rPr lang="en-US" sz="1400" baseline="0" dirty="0" smtClean="0"/>
                        <a:t> (static [,chunk])</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Loop</a:t>
                      </a:r>
                      <a:r>
                        <a:rPr lang="en-US" sz="1400" baseline="0" dirty="0" smtClean="0"/>
                        <a:t> schedules, loop overheads and load balance</a:t>
                      </a:r>
                      <a:endParaRPr lang="en-US" sz="1400" dirty="0" smtClean="0"/>
                    </a:p>
                    <a:p>
                      <a:endParaRPr lang="en-US" sz="1400" dirty="0"/>
                    </a:p>
                  </a:txBody>
                  <a:tcPr/>
                </a:tc>
              </a:tr>
              <a:tr h="381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private(list), </a:t>
                      </a:r>
                      <a:r>
                        <a:rPr lang="en-US" sz="1400" dirty="0" err="1" smtClean="0"/>
                        <a:t>firstprivate</a:t>
                      </a:r>
                      <a:r>
                        <a:rPr lang="en-US" sz="1400" dirty="0" smtClean="0"/>
                        <a:t>(list), shared(list)</a:t>
                      </a:r>
                    </a:p>
                  </a:txBody>
                  <a:tcPr/>
                </a:tc>
                <a:tc>
                  <a:txBody>
                    <a:bodyPr/>
                    <a:lstStyle/>
                    <a:p>
                      <a:r>
                        <a:rPr lang="en-US" sz="1400" dirty="0" smtClean="0"/>
                        <a:t>Data environment</a:t>
                      </a:r>
                      <a:endParaRPr lang="en-US" sz="1400" dirty="0"/>
                    </a:p>
                  </a:txBody>
                  <a:tcPr/>
                </a:tc>
              </a:tr>
              <a:tr h="305675">
                <a:tc>
                  <a:txBody>
                    <a:bodyPr/>
                    <a:lstStyle/>
                    <a:p>
                      <a:r>
                        <a:rPr lang="en-US" sz="1400" dirty="0" err="1" smtClean="0"/>
                        <a:t>nowait</a:t>
                      </a:r>
                      <a:endParaRPr lang="en-US" sz="1400" dirty="0"/>
                    </a:p>
                  </a:txBody>
                  <a:tcPr/>
                </a:tc>
                <a:tc>
                  <a:txBody>
                    <a:bodyPr/>
                    <a:lstStyle/>
                    <a:p>
                      <a:r>
                        <a:rPr lang="en-US" sz="1400" dirty="0" smtClean="0"/>
                        <a:t>Disabling implied barriers on workshare constructs</a:t>
                      </a:r>
                      <a:r>
                        <a:rPr lang="en-US" sz="1400" baseline="0" dirty="0" smtClean="0"/>
                        <a:t>, the high cost of barriers. The flush concept (but not the concept)</a:t>
                      </a:r>
                      <a:endParaRPr lang="en-US" sz="1400" dirty="0"/>
                    </a:p>
                  </a:txBody>
                  <a:tcPr/>
                </a:tc>
              </a:tr>
              <a:tr h="305675">
                <a:tc>
                  <a:txBody>
                    <a:bodyPr/>
                    <a:lstStyle/>
                    <a:p>
                      <a:r>
                        <a:rPr lang="en-US" sz="1400" dirty="0" smtClean="0"/>
                        <a:t>#pragma </a:t>
                      </a:r>
                      <a:r>
                        <a:rPr lang="en-US" sz="1400" dirty="0" err="1" smtClean="0"/>
                        <a:t>omp</a:t>
                      </a:r>
                      <a:r>
                        <a:rPr lang="en-US" sz="1400" dirty="0" smtClean="0"/>
                        <a:t> single</a:t>
                      </a:r>
                      <a:endParaRPr lang="en-US" sz="1400" dirty="0"/>
                    </a:p>
                  </a:txBody>
                  <a:tcPr/>
                </a:tc>
                <a:tc>
                  <a:txBody>
                    <a:bodyPr/>
                    <a:lstStyle/>
                    <a:p>
                      <a:r>
                        <a:rPr lang="en-US" sz="1400" dirty="0" smtClean="0"/>
                        <a:t>Workshare with a single</a:t>
                      </a:r>
                      <a:r>
                        <a:rPr lang="en-US" sz="1400" baseline="0" dirty="0" smtClean="0"/>
                        <a:t> thread</a:t>
                      </a:r>
                      <a:endParaRPr lang="en-US" sz="1400" dirty="0"/>
                    </a:p>
                  </a:txBody>
                  <a:tcPr/>
                </a:tc>
              </a:tr>
              <a:tr h="3056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#pragma</a:t>
                      </a:r>
                      <a:r>
                        <a:rPr lang="en-US" sz="1400" baseline="0" dirty="0" smtClean="0"/>
                        <a:t> </a:t>
                      </a:r>
                      <a:r>
                        <a:rPr lang="en-US" sz="1400" baseline="0" dirty="0" err="1" smtClean="0"/>
                        <a:t>omp</a:t>
                      </a:r>
                      <a:r>
                        <a:rPr lang="en-US" sz="1400" baseline="0" dirty="0" smtClean="0"/>
                        <a:t> task</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#pragma </a:t>
                      </a:r>
                      <a:r>
                        <a:rPr lang="en-US" sz="1400" baseline="0" dirty="0" err="1" smtClean="0"/>
                        <a:t>omp</a:t>
                      </a:r>
                      <a:r>
                        <a:rPr lang="en-US" sz="1400" baseline="0" dirty="0" smtClean="0"/>
                        <a:t> </a:t>
                      </a:r>
                      <a:r>
                        <a:rPr lang="en-US" sz="1400" baseline="0" dirty="0" err="1" smtClean="0"/>
                        <a:t>taskwait</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Tasks including the data environment for tasks.</a:t>
                      </a:r>
                    </a:p>
                  </a:txBody>
                  <a:tcPr/>
                </a:tc>
              </a:tr>
            </a:tbl>
          </a:graphicData>
        </a:graphic>
      </p:graphicFrame>
      <p:sp>
        <p:nvSpPr>
          <p:cNvPr id="2" name="TextBox 1"/>
          <p:cNvSpPr txBox="1"/>
          <p:nvPr/>
        </p:nvSpPr>
        <p:spPr>
          <a:xfrm>
            <a:off x="-1" y="0"/>
            <a:ext cx="9607463" cy="369332"/>
          </a:xfrm>
          <a:prstGeom prst="rect">
            <a:avLst/>
          </a:prstGeom>
          <a:noFill/>
        </p:spPr>
        <p:txBody>
          <a:bodyPr wrap="square" rtlCol="0">
            <a:spAutoFit/>
          </a:bodyPr>
          <a:lstStyle/>
          <a:p>
            <a:r>
              <a:rPr lang="en-US" b="1" dirty="0" smtClean="0">
                <a:solidFill>
                  <a:schemeClr val="bg2">
                    <a:lumMod val="50000"/>
                  </a:schemeClr>
                </a:solidFill>
              </a:rPr>
              <a:t>The </a:t>
            </a:r>
            <a:r>
              <a:rPr lang="en-US" b="1" dirty="0" err="1" smtClean="0">
                <a:solidFill>
                  <a:schemeClr val="bg2">
                    <a:lumMod val="50000"/>
                  </a:schemeClr>
                </a:solidFill>
              </a:rPr>
              <a:t>OpenMP</a:t>
            </a:r>
            <a:r>
              <a:rPr lang="en-US" b="1" dirty="0" smtClean="0">
                <a:solidFill>
                  <a:schemeClr val="bg2">
                    <a:lumMod val="50000"/>
                  </a:schemeClr>
                </a:solidFill>
              </a:rPr>
              <a:t> Common Core: Most </a:t>
            </a:r>
            <a:r>
              <a:rPr lang="en-US" b="1" dirty="0" err="1" smtClean="0">
                <a:solidFill>
                  <a:schemeClr val="bg2">
                    <a:lumMod val="50000"/>
                  </a:schemeClr>
                </a:solidFill>
              </a:rPr>
              <a:t>OpenMP</a:t>
            </a:r>
            <a:r>
              <a:rPr lang="en-US" b="1" dirty="0" smtClean="0">
                <a:solidFill>
                  <a:schemeClr val="bg2">
                    <a:lumMod val="50000"/>
                  </a:schemeClr>
                </a:solidFill>
              </a:rPr>
              <a:t> programs only use these 19 items</a:t>
            </a:r>
            <a:endParaRPr lang="en-US" b="1" dirty="0">
              <a:solidFill>
                <a:schemeClr val="bg2">
                  <a:lumMod val="50000"/>
                </a:schemeClr>
              </a:solidFill>
            </a:endParaRPr>
          </a:p>
        </p:txBody>
      </p:sp>
      <p:sp>
        <p:nvSpPr>
          <p:cNvPr id="4" name="Slide Number Placeholder 3"/>
          <p:cNvSpPr>
            <a:spLocks noGrp="1"/>
          </p:cNvSpPr>
          <p:nvPr>
            <p:ph type="sldNum" sz="quarter" idx="10"/>
          </p:nvPr>
        </p:nvSpPr>
        <p:spPr>
          <a:xfrm>
            <a:off x="8413420" y="6473419"/>
            <a:ext cx="568036" cy="277091"/>
          </a:xfrm>
        </p:spPr>
        <p:txBody>
          <a:bodyPr/>
          <a:lstStyle/>
          <a:p>
            <a:pPr algn="r">
              <a:defRPr/>
            </a:pPr>
            <a:fld id="{61A1981D-AD31-42D5-9BCA-B2F7346FB97C}" type="slidenum">
              <a:rPr lang="zh-CN" altLang="en-US" sz="1200" smtClean="0"/>
              <a:pPr algn="r">
                <a:defRPr/>
              </a:pPr>
              <a:t>22</a:t>
            </a:fld>
            <a:endParaRPr lang="en-US" altLang="zh-CN" sz="1200" dirty="0"/>
          </a:p>
        </p:txBody>
      </p:sp>
    </p:spTree>
    <p:extLst>
      <p:ext uri="{BB962C8B-B14F-4D97-AF65-F5344CB8AC3E}">
        <p14:creationId xmlns:p14="http://schemas.microsoft.com/office/powerpoint/2010/main" val="19060174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dirty="0" smtClean="0"/>
              <a:t>The growth of complexity in </a:t>
            </a:r>
            <a:r>
              <a:rPr lang="en-US" dirty="0" err="1" smtClean="0"/>
              <a:t>OpenMP</a:t>
            </a:r>
            <a:endParaRPr lang="en-US" dirty="0"/>
          </a:p>
        </p:txBody>
      </p:sp>
      <p:sp>
        <p:nvSpPr>
          <p:cNvPr id="3" name="Content Placeholder 2"/>
          <p:cNvSpPr>
            <a:spLocks noGrp="1"/>
          </p:cNvSpPr>
          <p:nvPr>
            <p:ph idx="1"/>
          </p:nvPr>
        </p:nvSpPr>
        <p:spPr>
          <a:xfrm>
            <a:off x="364656" y="730924"/>
            <a:ext cx="8357982" cy="1326676"/>
          </a:xfrm>
        </p:spPr>
        <p:txBody>
          <a:bodyPr/>
          <a:lstStyle/>
          <a:p>
            <a:r>
              <a:rPr lang="en-US" sz="1800" dirty="0" err="1" smtClean="0"/>
              <a:t>OpenMP</a:t>
            </a:r>
            <a:r>
              <a:rPr lang="en-US" sz="1800" dirty="0" smtClean="0"/>
              <a:t> started out in 1997 as a simple interface for the application programmers more versed in their area of science than computer science.</a:t>
            </a:r>
          </a:p>
          <a:p>
            <a:pPr lvl="5"/>
            <a:endParaRPr lang="en-US" sz="800" dirty="0"/>
          </a:p>
          <a:p>
            <a:r>
              <a:rPr lang="en-US" sz="1800" dirty="0" smtClean="0"/>
              <a:t>The complexity has grown considerably over the years!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23</a:t>
            </a:fld>
            <a:endParaRPr lang="en-US" dirty="0">
              <a:solidFill>
                <a:srgbClr val="000000"/>
              </a:solidFill>
              <a:latin typeface="Tahoma" pitchFamily="34" charset="0"/>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grpSp>
        <p:nvGrpSpPr>
          <p:cNvPr id="63" name="Group 62"/>
          <p:cNvGrpSpPr/>
          <p:nvPr/>
        </p:nvGrpSpPr>
        <p:grpSpPr>
          <a:xfrm>
            <a:off x="481897" y="1919555"/>
            <a:ext cx="8281104" cy="4094217"/>
            <a:chOff x="572717" y="1879186"/>
            <a:chExt cx="8281104" cy="4094217"/>
          </a:xfrm>
        </p:grpSpPr>
        <p:sp>
          <p:nvSpPr>
            <p:cNvPr id="38" name="Rectangle 37"/>
            <p:cNvSpPr/>
            <p:nvPr/>
          </p:nvSpPr>
          <p:spPr bwMode="auto">
            <a:xfrm>
              <a:off x="572717" y="1879186"/>
              <a:ext cx="8281104" cy="4094217"/>
            </a:xfrm>
            <a:prstGeom prst="rect">
              <a:avLst/>
            </a:prstGeom>
            <a:solidFill>
              <a:srgbClr val="FDFCFF"/>
            </a:solidFill>
            <a:ln w="3175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graphicFrame>
          <p:nvGraphicFramePr>
            <p:cNvPr id="39" name="Chart 38"/>
            <p:cNvGraphicFramePr>
              <a:graphicFrameLocks/>
            </p:cNvGraphicFramePr>
            <p:nvPr>
              <p:extLst/>
            </p:nvPr>
          </p:nvGraphicFramePr>
          <p:xfrm>
            <a:off x="994564" y="2282310"/>
            <a:ext cx="7840980" cy="3337560"/>
          </p:xfrm>
          <a:graphic>
            <a:graphicData uri="http://schemas.openxmlformats.org/drawingml/2006/chart">
              <c:chart xmlns:c="http://schemas.openxmlformats.org/drawingml/2006/chart" xmlns:r="http://schemas.openxmlformats.org/officeDocument/2006/relationships" r:id="rId2"/>
            </a:graphicData>
          </a:graphic>
        </p:graphicFrame>
        <p:sp>
          <p:nvSpPr>
            <p:cNvPr id="40" name="Oval 39"/>
            <p:cNvSpPr/>
            <p:nvPr/>
          </p:nvSpPr>
          <p:spPr bwMode="auto">
            <a:xfrm>
              <a:off x="2080811" y="293703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1" name="Oval 40"/>
            <p:cNvSpPr/>
            <p:nvPr/>
          </p:nvSpPr>
          <p:spPr bwMode="auto">
            <a:xfrm>
              <a:off x="1995751" y="4795264"/>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2" name="Oval 41"/>
            <p:cNvSpPr/>
            <p:nvPr/>
          </p:nvSpPr>
          <p:spPr bwMode="auto">
            <a:xfrm>
              <a:off x="3443507" y="470971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3" name="Rounded Rectangle 42"/>
            <p:cNvSpPr/>
            <p:nvPr/>
          </p:nvSpPr>
          <p:spPr bwMode="auto">
            <a:xfrm>
              <a:off x="2086482" y="266524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4" name="Rounded Rectangle 43"/>
            <p:cNvSpPr/>
            <p:nvPr/>
          </p:nvSpPr>
          <p:spPr bwMode="auto">
            <a:xfrm>
              <a:off x="2731435" y="4645795"/>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5" name="Rounded Rectangle 44"/>
            <p:cNvSpPr/>
            <p:nvPr/>
          </p:nvSpPr>
          <p:spPr bwMode="auto">
            <a:xfrm>
              <a:off x="2379456" y="4749187"/>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6" name="Rounded Rectangle 45"/>
            <p:cNvSpPr/>
            <p:nvPr/>
          </p:nvSpPr>
          <p:spPr bwMode="auto">
            <a:xfrm>
              <a:off x="1647315" y="48326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7" name="Triangle 46"/>
            <p:cNvSpPr/>
            <p:nvPr/>
          </p:nvSpPr>
          <p:spPr bwMode="auto">
            <a:xfrm>
              <a:off x="4520941" y="421205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8" name="Triangle 47"/>
            <p:cNvSpPr/>
            <p:nvPr/>
          </p:nvSpPr>
          <p:spPr bwMode="auto">
            <a:xfrm>
              <a:off x="5575691" y="394890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49" name="Triangle 48"/>
            <p:cNvSpPr/>
            <p:nvPr/>
          </p:nvSpPr>
          <p:spPr bwMode="auto">
            <a:xfrm>
              <a:off x="6682893" y="3852487"/>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0" name="Triangle 49"/>
            <p:cNvSpPr/>
            <p:nvPr/>
          </p:nvSpPr>
          <p:spPr bwMode="auto">
            <a:xfrm>
              <a:off x="7412996" y="311690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1" name="Triangle 50"/>
            <p:cNvSpPr/>
            <p:nvPr/>
          </p:nvSpPr>
          <p:spPr bwMode="auto">
            <a:xfrm>
              <a:off x="8125380" y="267232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2" name="Triangle 51"/>
            <p:cNvSpPr/>
            <p:nvPr/>
          </p:nvSpPr>
          <p:spPr bwMode="auto">
            <a:xfrm>
              <a:off x="2080811" y="326075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53" name="TextBox 52"/>
            <p:cNvSpPr txBox="1"/>
            <p:nvPr/>
          </p:nvSpPr>
          <p:spPr>
            <a:xfrm>
              <a:off x="8004066" y="2365711"/>
              <a:ext cx="473503" cy="307777"/>
            </a:xfrm>
            <a:prstGeom prst="rect">
              <a:avLst/>
            </a:prstGeom>
            <a:noFill/>
          </p:spPr>
          <p:txBody>
            <a:bodyPr wrap="square" rtlCol="0">
              <a:spAutoFit/>
            </a:bodyPr>
            <a:lstStyle/>
            <a:p>
              <a:r>
                <a:rPr lang="en-US" sz="1400" dirty="0" smtClean="0"/>
                <a:t>4.5</a:t>
              </a:r>
              <a:endParaRPr lang="en-US" sz="1400" dirty="0"/>
            </a:p>
          </p:txBody>
        </p:sp>
        <p:sp>
          <p:nvSpPr>
            <p:cNvPr id="54" name="TextBox 53"/>
            <p:cNvSpPr txBox="1"/>
            <p:nvPr/>
          </p:nvSpPr>
          <p:spPr>
            <a:xfrm>
              <a:off x="7307472" y="2865152"/>
              <a:ext cx="473503" cy="307777"/>
            </a:xfrm>
            <a:prstGeom prst="rect">
              <a:avLst/>
            </a:prstGeom>
            <a:noFill/>
          </p:spPr>
          <p:txBody>
            <a:bodyPr wrap="square" rtlCol="0">
              <a:spAutoFit/>
            </a:bodyPr>
            <a:lstStyle/>
            <a:p>
              <a:r>
                <a:rPr lang="en-US" sz="1400" dirty="0" smtClean="0"/>
                <a:t>4.0</a:t>
              </a:r>
              <a:endParaRPr lang="en-US" sz="1400" dirty="0"/>
            </a:p>
          </p:txBody>
        </p:sp>
        <p:sp>
          <p:nvSpPr>
            <p:cNvPr id="55" name="TextBox 54"/>
            <p:cNvSpPr txBox="1"/>
            <p:nvPr/>
          </p:nvSpPr>
          <p:spPr>
            <a:xfrm>
              <a:off x="6563810" y="3573064"/>
              <a:ext cx="473503" cy="307777"/>
            </a:xfrm>
            <a:prstGeom prst="rect">
              <a:avLst/>
            </a:prstGeom>
            <a:noFill/>
          </p:spPr>
          <p:txBody>
            <a:bodyPr wrap="square" rtlCol="0">
              <a:spAutoFit/>
            </a:bodyPr>
            <a:lstStyle/>
            <a:p>
              <a:r>
                <a:rPr lang="en-US" sz="1400" smtClean="0"/>
                <a:t>3.1</a:t>
              </a:r>
              <a:endParaRPr lang="en-US" sz="1400" dirty="0"/>
            </a:p>
          </p:txBody>
        </p:sp>
        <p:sp>
          <p:nvSpPr>
            <p:cNvPr id="56" name="TextBox 55"/>
            <p:cNvSpPr txBox="1"/>
            <p:nvPr/>
          </p:nvSpPr>
          <p:spPr>
            <a:xfrm>
              <a:off x="5450580" y="3726952"/>
              <a:ext cx="473503" cy="307777"/>
            </a:xfrm>
            <a:prstGeom prst="rect">
              <a:avLst/>
            </a:prstGeom>
            <a:noFill/>
          </p:spPr>
          <p:txBody>
            <a:bodyPr wrap="square" rtlCol="0">
              <a:spAutoFit/>
            </a:bodyPr>
            <a:lstStyle/>
            <a:p>
              <a:r>
                <a:rPr lang="en-US" sz="1400" dirty="0" smtClean="0"/>
                <a:t>3.0</a:t>
              </a:r>
              <a:endParaRPr lang="en-US" sz="1400" dirty="0"/>
            </a:p>
          </p:txBody>
        </p:sp>
        <p:sp>
          <p:nvSpPr>
            <p:cNvPr id="57" name="TextBox 56"/>
            <p:cNvSpPr txBox="1"/>
            <p:nvPr/>
          </p:nvSpPr>
          <p:spPr>
            <a:xfrm>
              <a:off x="2409618" y="3213315"/>
              <a:ext cx="2833224" cy="307777"/>
            </a:xfrm>
            <a:prstGeom prst="rect">
              <a:avLst/>
            </a:prstGeom>
            <a:noFill/>
          </p:spPr>
          <p:txBody>
            <a:bodyPr wrap="square" rtlCol="0">
              <a:spAutoFit/>
            </a:bodyPr>
            <a:lstStyle/>
            <a:p>
              <a:r>
                <a:rPr lang="en-US" sz="1400" dirty="0" smtClean="0"/>
                <a:t>Merged C/C++ and Fortran spec</a:t>
              </a:r>
              <a:endParaRPr lang="en-US" sz="1400" dirty="0"/>
            </a:p>
          </p:txBody>
        </p:sp>
        <p:sp>
          <p:nvSpPr>
            <p:cNvPr id="58" name="TextBox 57"/>
            <p:cNvSpPr txBox="1"/>
            <p:nvPr/>
          </p:nvSpPr>
          <p:spPr>
            <a:xfrm>
              <a:off x="2409618" y="2900798"/>
              <a:ext cx="2833224" cy="307777"/>
            </a:xfrm>
            <a:prstGeom prst="rect">
              <a:avLst/>
            </a:prstGeom>
            <a:noFill/>
          </p:spPr>
          <p:txBody>
            <a:bodyPr wrap="square" rtlCol="0">
              <a:spAutoFit/>
            </a:bodyPr>
            <a:lstStyle/>
            <a:p>
              <a:r>
                <a:rPr lang="en-US" sz="1400" dirty="0" smtClean="0"/>
                <a:t>C/C</a:t>
              </a:r>
              <a:r>
                <a:rPr lang="en-US" sz="1400" smtClean="0"/>
                <a:t>++ spec</a:t>
              </a:r>
              <a:endParaRPr lang="en-US" sz="1400" dirty="0"/>
            </a:p>
          </p:txBody>
        </p:sp>
        <p:sp>
          <p:nvSpPr>
            <p:cNvPr id="59" name="TextBox 58"/>
            <p:cNvSpPr txBox="1"/>
            <p:nvPr/>
          </p:nvSpPr>
          <p:spPr>
            <a:xfrm>
              <a:off x="2409618" y="2576855"/>
              <a:ext cx="2833224" cy="307777"/>
            </a:xfrm>
            <a:prstGeom prst="rect">
              <a:avLst/>
            </a:prstGeom>
            <a:noFill/>
          </p:spPr>
          <p:txBody>
            <a:bodyPr wrap="square" rtlCol="0">
              <a:spAutoFit/>
            </a:bodyPr>
            <a:lstStyle/>
            <a:p>
              <a:r>
                <a:rPr lang="en-US" sz="1400" dirty="0" smtClean="0"/>
                <a:t>Fortran spec</a:t>
              </a:r>
              <a:endParaRPr lang="en-US" sz="1400" dirty="0"/>
            </a:p>
          </p:txBody>
        </p:sp>
        <p:sp>
          <p:nvSpPr>
            <p:cNvPr id="60" name="TextBox 59"/>
            <p:cNvSpPr txBox="1"/>
            <p:nvPr/>
          </p:nvSpPr>
          <p:spPr>
            <a:xfrm>
              <a:off x="853699" y="1879186"/>
              <a:ext cx="8000122" cy="338554"/>
            </a:xfrm>
            <a:prstGeom prst="rect">
              <a:avLst/>
            </a:prstGeom>
            <a:noFill/>
          </p:spPr>
          <p:txBody>
            <a:bodyPr wrap="square" rtlCol="0">
              <a:spAutoFit/>
            </a:bodyPr>
            <a:lstStyle/>
            <a:p>
              <a:r>
                <a:rPr lang="en-US" sz="1600" dirty="0" smtClean="0"/>
                <a:t>Page counts (not counting front matter, appendices or index) for versions of  </a:t>
              </a:r>
              <a:r>
                <a:rPr lang="en-US" sz="1600" dirty="0" err="1" smtClean="0"/>
                <a:t>OpenMP</a:t>
              </a:r>
              <a:endParaRPr lang="en-US" sz="1600" dirty="0"/>
            </a:p>
          </p:txBody>
        </p:sp>
        <p:sp>
          <p:nvSpPr>
            <p:cNvPr id="61" name="TextBox 60"/>
            <p:cNvSpPr txBox="1"/>
            <p:nvPr/>
          </p:nvSpPr>
          <p:spPr>
            <a:xfrm>
              <a:off x="1530356" y="5498275"/>
              <a:ext cx="7029480" cy="307777"/>
            </a:xfrm>
            <a:prstGeom prst="rect">
              <a:avLst/>
            </a:prstGeom>
            <a:noFill/>
          </p:spPr>
          <p:txBody>
            <a:bodyPr wrap="square" rtlCol="0">
              <a:spAutoFit/>
            </a:bodyPr>
            <a:lstStyle/>
            <a:p>
              <a:pPr algn="ctr"/>
              <a:r>
                <a:rPr lang="en-US" sz="1400" smtClean="0"/>
                <a:t>year</a:t>
              </a:r>
              <a:endParaRPr lang="en-US" sz="1400" dirty="0"/>
            </a:p>
          </p:txBody>
        </p:sp>
        <p:sp>
          <p:nvSpPr>
            <p:cNvPr id="62" name="TextBox 61"/>
            <p:cNvSpPr txBox="1"/>
            <p:nvPr/>
          </p:nvSpPr>
          <p:spPr>
            <a:xfrm rot="5400000">
              <a:off x="-640487" y="3540941"/>
              <a:ext cx="2988372" cy="307777"/>
            </a:xfrm>
            <a:prstGeom prst="rect">
              <a:avLst/>
            </a:prstGeom>
            <a:noFill/>
          </p:spPr>
          <p:txBody>
            <a:bodyPr wrap="square" rtlCol="0">
              <a:spAutoFit/>
            </a:bodyPr>
            <a:lstStyle/>
            <a:p>
              <a:pPr algn="ctr"/>
              <a:r>
                <a:rPr lang="en-US" sz="1400" smtClean="0"/>
                <a:t>Page counts (spec only)</a:t>
              </a:r>
              <a:endParaRPr lang="en-US" sz="1400" dirty="0"/>
            </a:p>
          </p:txBody>
        </p:sp>
      </p:grpSp>
      <p:sp>
        <p:nvSpPr>
          <p:cNvPr id="64" name="TextBox 63"/>
          <p:cNvSpPr txBox="1"/>
          <p:nvPr/>
        </p:nvSpPr>
        <p:spPr>
          <a:xfrm>
            <a:off x="286136" y="6134034"/>
            <a:ext cx="8511251" cy="584775"/>
          </a:xfrm>
          <a:prstGeom prst="rect">
            <a:avLst/>
          </a:prstGeom>
          <a:noFill/>
        </p:spPr>
        <p:txBody>
          <a:bodyPr wrap="square" rtlCol="0">
            <a:spAutoFit/>
          </a:bodyPr>
          <a:lstStyle/>
          <a:p>
            <a:pPr algn="ctr"/>
            <a:r>
              <a:rPr lang="en-US" sz="1600" dirty="0" smtClean="0"/>
              <a:t>The complexity of the full spec is overwhelming, so we focus on the 19 constructs most OpenMP programmers restrict themselves to </a:t>
            </a:r>
            <a:r>
              <a:rPr lang="mr-IN" sz="1600" dirty="0" smtClean="0"/>
              <a:t>…</a:t>
            </a:r>
            <a:r>
              <a:rPr lang="en-US" sz="1600" dirty="0" smtClean="0"/>
              <a:t> the so called “</a:t>
            </a:r>
            <a:r>
              <a:rPr lang="en-US" sz="1600" dirty="0" err="1" smtClean="0"/>
              <a:t>OpenMP</a:t>
            </a:r>
            <a:r>
              <a:rPr lang="en-US" sz="1600" dirty="0" smtClean="0"/>
              <a:t> Common Core”</a:t>
            </a:r>
            <a:endParaRPr lang="en-US" sz="1600" dirty="0"/>
          </a:p>
        </p:txBody>
      </p:sp>
      <p:sp>
        <p:nvSpPr>
          <p:cNvPr id="35" name="TextBox 34"/>
          <p:cNvSpPr txBox="1"/>
          <p:nvPr/>
        </p:nvSpPr>
        <p:spPr>
          <a:xfrm>
            <a:off x="1658942" y="5059729"/>
            <a:ext cx="3387489" cy="646331"/>
          </a:xfrm>
          <a:prstGeom prst="rect">
            <a:avLst/>
          </a:prstGeom>
          <a:solidFill>
            <a:schemeClr val="bg1"/>
          </a:solidFill>
          <a:ln w="38100">
            <a:solidFill>
              <a:schemeClr val="tx1"/>
            </a:solidFill>
          </a:ln>
        </p:spPr>
        <p:txBody>
          <a:bodyPr wrap="square" rtlCol="0">
            <a:spAutoFit/>
          </a:bodyPr>
          <a:lstStyle/>
          <a:p>
            <a:r>
              <a:rPr lang="en-US" dirty="0" smtClean="0"/>
              <a:t>Tasks added to </a:t>
            </a:r>
            <a:r>
              <a:rPr lang="en-US" dirty="0" err="1" smtClean="0"/>
              <a:t>OpenMP</a:t>
            </a:r>
            <a:r>
              <a:rPr lang="en-US" dirty="0" smtClean="0"/>
              <a:t> ... supports irregular parallelism</a:t>
            </a:r>
            <a:endParaRPr lang="en-US" dirty="0"/>
          </a:p>
        </p:txBody>
      </p:sp>
      <p:cxnSp>
        <p:nvCxnSpPr>
          <p:cNvPr id="8" name="Straight Arrow Connector 7"/>
          <p:cNvCxnSpPr>
            <a:stCxn id="35" idx="0"/>
            <a:endCxn id="9" idx="3"/>
          </p:cNvCxnSpPr>
          <p:nvPr/>
        </p:nvCxnSpPr>
        <p:spPr bwMode="auto">
          <a:xfrm flipV="1">
            <a:off x="3352687" y="4323051"/>
            <a:ext cx="1982187" cy="736678"/>
          </a:xfrm>
          <a:prstGeom prst="straightConnector1">
            <a:avLst/>
          </a:prstGeom>
          <a:noFill/>
          <a:ln w="38100" cap="flat" cmpd="sng" algn="ctr">
            <a:solidFill>
              <a:schemeClr val="tx1"/>
            </a:solidFill>
            <a:prstDash val="solid"/>
            <a:round/>
            <a:headEnd type="none" w="med" len="med"/>
            <a:tailEnd type="triangle"/>
          </a:ln>
          <a:effectLst/>
        </p:spPr>
      </p:cxnSp>
      <p:sp>
        <p:nvSpPr>
          <p:cNvPr id="9" name="Oval 8"/>
          <p:cNvSpPr/>
          <p:nvPr/>
        </p:nvSpPr>
        <p:spPr bwMode="auto">
          <a:xfrm>
            <a:off x="5226501" y="3724438"/>
            <a:ext cx="740019" cy="701319"/>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65" name="Oval 64"/>
          <p:cNvSpPr/>
          <p:nvPr/>
        </p:nvSpPr>
        <p:spPr bwMode="auto">
          <a:xfrm>
            <a:off x="7083393" y="2856010"/>
            <a:ext cx="740019" cy="701319"/>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66" name="TextBox 65"/>
          <p:cNvSpPr txBox="1"/>
          <p:nvPr/>
        </p:nvSpPr>
        <p:spPr>
          <a:xfrm>
            <a:off x="3420866" y="2193513"/>
            <a:ext cx="4193029" cy="646331"/>
          </a:xfrm>
          <a:prstGeom prst="rect">
            <a:avLst/>
          </a:prstGeom>
          <a:solidFill>
            <a:schemeClr val="bg1"/>
          </a:solidFill>
          <a:ln w="38100">
            <a:solidFill>
              <a:schemeClr val="tx1"/>
            </a:solidFill>
          </a:ln>
        </p:spPr>
        <p:txBody>
          <a:bodyPr wrap="square" rtlCol="0">
            <a:spAutoFit/>
          </a:bodyPr>
          <a:lstStyle/>
          <a:p>
            <a:r>
              <a:rPr lang="en-US" dirty="0" smtClean="0"/>
              <a:t>Target constructs added to </a:t>
            </a:r>
            <a:r>
              <a:rPr lang="en-US" dirty="0" err="1" smtClean="0"/>
              <a:t>OpenMP</a:t>
            </a:r>
            <a:r>
              <a:rPr lang="en-US" dirty="0" smtClean="0"/>
              <a:t> ... supports host-device model</a:t>
            </a:r>
            <a:endParaRPr lang="en-US" dirty="0"/>
          </a:p>
        </p:txBody>
      </p:sp>
      <p:cxnSp>
        <p:nvCxnSpPr>
          <p:cNvPr id="67" name="Straight Arrow Connector 66"/>
          <p:cNvCxnSpPr>
            <a:stCxn id="66" idx="2"/>
            <a:endCxn id="65" idx="2"/>
          </p:cNvCxnSpPr>
          <p:nvPr/>
        </p:nvCxnSpPr>
        <p:spPr bwMode="auto">
          <a:xfrm>
            <a:off x="5517381" y="2839844"/>
            <a:ext cx="1566012" cy="366826"/>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097279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smtClean="0"/>
              <a:t>Agenda</a:t>
            </a:r>
            <a:endParaRPr lang="en-US" dirty="0"/>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smtClean="0"/>
              <a:t>OpenMP</a:t>
            </a:r>
            <a:r>
              <a:rPr lang="en-US" dirty="0" smtClean="0"/>
              <a:t> </a:t>
            </a:r>
            <a:r>
              <a:rPr lang="en-US" dirty="0"/>
              <a:t>overview</a:t>
            </a:r>
          </a:p>
          <a:p>
            <a:pPr eaLnBrk="1" fontAlgn="t" hangingPunct="1"/>
            <a:r>
              <a:rPr lang="en-US" dirty="0"/>
              <a:t>The device model in </a:t>
            </a:r>
            <a:r>
              <a:rPr lang="en-US" dirty="0" err="1" smtClean="0"/>
              <a:t>OpenMP</a:t>
            </a:r>
            <a:endParaRPr lang="en-US" dirty="0" smtClean="0"/>
          </a:p>
          <a:p>
            <a:pPr eaLnBrk="1" fontAlgn="t" hangingPunct="1"/>
            <a:r>
              <a:rPr lang="en-US" dirty="0" smtClean="0"/>
              <a:t>Understanding execution on the GPU with </a:t>
            </a:r>
            <a:r>
              <a:rPr lang="en-US" dirty="0" err="1" smtClean="0"/>
              <a:t>nvprof</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78502" y="1292342"/>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94324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7239000" y="6495397"/>
            <a:ext cx="1905000" cy="362607"/>
          </a:xfrm>
        </p:spPr>
        <p:txBody>
          <a:bodyPr/>
          <a:lstStyle/>
          <a:p>
            <a:pPr algn="r">
              <a:defRPr/>
            </a:pPr>
            <a:fld id="{32B01348-3655-4A59-A915-B208D11B81AE}" type="slidenum">
              <a:rPr lang="zh-CN" altLang="en-US">
                <a:solidFill>
                  <a:srgbClr val="000000"/>
                </a:solidFill>
              </a:rPr>
              <a:pPr algn="r">
                <a:defRPr/>
              </a:pPr>
              <a:t>25</a:t>
            </a:fld>
            <a:endParaRPr lang="en-US" altLang="zh-CN" dirty="0">
              <a:solidFill>
                <a:srgbClr val="000000"/>
              </a:solidFill>
            </a:endParaRPr>
          </a:p>
        </p:txBody>
      </p:sp>
      <p:sp>
        <p:nvSpPr>
          <p:cNvPr id="63491" name="Rectangle 2"/>
          <p:cNvSpPr>
            <a:spLocks noGrp="1" noChangeArrowheads="1"/>
          </p:cNvSpPr>
          <p:nvPr>
            <p:ph type="title"/>
          </p:nvPr>
        </p:nvSpPr>
        <p:spPr>
          <a:xfrm>
            <a:off x="457200" y="274638"/>
            <a:ext cx="8229600" cy="657550"/>
          </a:xfrm>
          <a:noFill/>
        </p:spPr>
        <p:txBody>
          <a:bodyPr lIns="90488" tIns="44450" rIns="90488" bIns="44450" anchor="b">
            <a:noAutofit/>
          </a:bodyPr>
          <a:lstStyle/>
          <a:p>
            <a:pPr eaLnBrk="1" hangingPunct="1">
              <a:lnSpc>
                <a:spcPct val="89000"/>
              </a:lnSpc>
            </a:pPr>
            <a:r>
              <a:rPr lang="en-US" altLang="zh-CN" sz="3200" dirty="0" smtClean="0">
                <a:ea typeface="SimSun" pitchFamily="2" charset="-122"/>
              </a:rPr>
              <a:t>The </a:t>
            </a:r>
            <a:r>
              <a:rPr lang="en-US" altLang="zh-CN" sz="3200" dirty="0" err="1" smtClean="0">
                <a:ea typeface="SimSun" pitchFamily="2" charset="-122"/>
              </a:rPr>
              <a:t>OpenMP</a:t>
            </a:r>
            <a:r>
              <a:rPr lang="en-US" altLang="zh-CN" sz="3200" dirty="0" smtClean="0">
                <a:ea typeface="SimSun" pitchFamily="2" charset="-122"/>
              </a:rPr>
              <a:t> device programming model</a:t>
            </a:r>
          </a:p>
        </p:txBody>
      </p:sp>
      <p:sp>
        <p:nvSpPr>
          <p:cNvPr id="63492" name="Rectangle 3"/>
          <p:cNvSpPr>
            <a:spLocks noChangeArrowheads="1"/>
          </p:cNvSpPr>
          <p:nvPr/>
        </p:nvSpPr>
        <p:spPr bwMode="auto">
          <a:xfrm>
            <a:off x="4572000" y="2057405"/>
            <a:ext cx="3967163" cy="4284663"/>
          </a:xfrm>
          <a:prstGeom prst="rect">
            <a:avLst/>
          </a:prstGeom>
          <a:noFill/>
          <a:ln w="9525">
            <a:noFill/>
            <a:miter lim="800000"/>
            <a:headEnd/>
            <a:tailEnd/>
          </a:ln>
        </p:spPr>
        <p:txBody>
          <a:bodyPr lIns="90488" tIns="44450" rIns="90488" bIns="44450"/>
          <a:lstStyle/>
          <a:p>
            <a:pPr marL="342900" indent="-342900" fontAlgn="auto">
              <a:lnSpc>
                <a:spcPct val="80000"/>
              </a:lnSpc>
              <a:spcBef>
                <a:spcPct val="20000"/>
              </a:spcBef>
              <a:spcAft>
                <a:spcPts val="0"/>
              </a:spcAft>
            </a:pPr>
            <a:endParaRPr lang="zh-CN" altLang="en-US" sz="1800">
              <a:solidFill>
                <a:srgbClr val="000000"/>
              </a:solidFill>
              <a:latin typeface="Arial" charset="0"/>
              <a:ea typeface="+mn-ea"/>
            </a:endParaRPr>
          </a:p>
        </p:txBody>
      </p:sp>
      <p:sp>
        <p:nvSpPr>
          <p:cNvPr id="63493" name="Rectangle 4"/>
          <p:cNvSpPr>
            <a:spLocks noChangeArrowheads="1"/>
          </p:cNvSpPr>
          <p:nvPr/>
        </p:nvSpPr>
        <p:spPr bwMode="auto">
          <a:xfrm>
            <a:off x="4609881" y="2873517"/>
            <a:ext cx="4389099" cy="2406429"/>
          </a:xfrm>
          <a:prstGeom prst="rect">
            <a:avLst/>
          </a:prstGeom>
          <a:solidFill>
            <a:srgbClr val="F7FDFF"/>
          </a:solidFill>
          <a:ln w="22225">
            <a:solidFill>
              <a:srgbClr val="000090"/>
            </a:solidFill>
            <a:miter lim="800000"/>
            <a:headEnd/>
            <a:tailEnd/>
          </a:ln>
        </p:spPr>
        <p:txBody>
          <a:bodyPr wrap="square" lIns="92075" tIns="46038" rIns="92075" bIns="46038" anchor="ctr">
            <a:spAutoFit/>
          </a:bodyPr>
          <a:lstStyle/>
          <a:p>
            <a:pPr eaLnBrk="0" fontAlgn="auto" hangingPunct="0">
              <a:lnSpc>
                <a:spcPct val="90000"/>
              </a:lnSpc>
              <a:spcBef>
                <a:spcPct val="20000"/>
              </a:spcBef>
              <a:spcAft>
                <a:spcPts val="0"/>
              </a:spcAft>
            </a:pPr>
            <a:r>
              <a:rPr lang="en-US" altLang="zh-CN" sz="2000" dirty="0" smtClean="0">
                <a:solidFill>
                  <a:srgbClr val="000000"/>
                </a:solidFill>
                <a:latin typeface="Arial" charset="0"/>
                <a:ea typeface="+mn-ea"/>
              </a:rPr>
              <a:t>#include &lt;</a:t>
            </a:r>
            <a:r>
              <a:rPr lang="en-US" altLang="zh-CN" sz="2000" dirty="0" err="1" smtClean="0">
                <a:solidFill>
                  <a:srgbClr val="000000"/>
                </a:solidFill>
                <a:latin typeface="Arial" charset="0"/>
                <a:ea typeface="+mn-ea"/>
              </a:rPr>
              <a:t>omp.h</a:t>
            </a:r>
            <a:r>
              <a:rPr lang="en-US" altLang="zh-CN" sz="2000" dirty="0" smtClean="0">
                <a:solidFill>
                  <a:srgbClr val="000000"/>
                </a:solidFill>
                <a:latin typeface="Arial" charset="0"/>
                <a:ea typeface="+mn-ea"/>
              </a:rPr>
              <a:t>&gt;</a:t>
            </a:r>
          </a:p>
          <a:p>
            <a:pPr eaLnBrk="0" fontAlgn="auto" hangingPunct="0">
              <a:lnSpc>
                <a:spcPct val="90000"/>
              </a:lnSpc>
              <a:spcBef>
                <a:spcPct val="20000"/>
              </a:spcBef>
              <a:spcAft>
                <a:spcPts val="0"/>
              </a:spcAft>
            </a:pPr>
            <a:r>
              <a:rPr lang="en-US" altLang="zh-CN" sz="2000" dirty="0" smtClean="0">
                <a:solidFill>
                  <a:srgbClr val="000000"/>
                </a:solidFill>
                <a:latin typeface="Arial" charset="0"/>
                <a:ea typeface="+mn-ea"/>
              </a:rPr>
              <a:t>#include &lt;</a:t>
            </a:r>
            <a:r>
              <a:rPr lang="en-US" altLang="zh-CN" sz="2000" dirty="0" err="1" smtClean="0">
                <a:solidFill>
                  <a:srgbClr val="000000"/>
                </a:solidFill>
                <a:latin typeface="Arial" charset="0"/>
                <a:ea typeface="+mn-ea"/>
              </a:rPr>
              <a:t>stdio.h</a:t>
            </a:r>
            <a:r>
              <a:rPr lang="en-US" altLang="zh-CN" sz="2000" dirty="0" smtClean="0">
                <a:solidFill>
                  <a:srgbClr val="000000"/>
                </a:solidFill>
                <a:latin typeface="Arial" charset="0"/>
                <a:ea typeface="+mn-ea"/>
              </a:rPr>
              <a:t>&gt;</a:t>
            </a:r>
          </a:p>
          <a:p>
            <a:pPr eaLnBrk="0" fontAlgn="auto" hangingPunct="0">
              <a:lnSpc>
                <a:spcPct val="90000"/>
              </a:lnSpc>
              <a:spcBef>
                <a:spcPct val="20000"/>
              </a:spcBef>
              <a:spcAft>
                <a:spcPts val="0"/>
              </a:spcAft>
            </a:pPr>
            <a:r>
              <a:rPr lang="en-US" altLang="zh-CN" sz="2000" dirty="0" err="1">
                <a:solidFill>
                  <a:srgbClr val="000000"/>
                </a:solidFill>
                <a:latin typeface="Arial" charset="0"/>
                <a:ea typeface="+mn-ea"/>
              </a:rPr>
              <a:t>i</a:t>
            </a:r>
            <a:r>
              <a:rPr lang="en-US" altLang="zh-CN" sz="2000" dirty="0" err="1" smtClean="0">
                <a:solidFill>
                  <a:srgbClr val="000000"/>
                </a:solidFill>
                <a:latin typeface="Arial" charset="0"/>
                <a:ea typeface="+mn-ea"/>
              </a:rPr>
              <a:t>nt</a:t>
            </a:r>
            <a:r>
              <a:rPr lang="en-US" altLang="zh-CN" sz="2000" dirty="0" smtClean="0">
                <a:solidFill>
                  <a:srgbClr val="000000"/>
                </a:solidFill>
                <a:latin typeface="Arial" charset="0"/>
                <a:ea typeface="+mn-ea"/>
              </a:rPr>
              <a:t> main()</a:t>
            </a:r>
          </a:p>
          <a:p>
            <a:pPr eaLnBrk="0" fontAlgn="auto" hangingPunct="0">
              <a:lnSpc>
                <a:spcPct val="90000"/>
              </a:lnSpc>
              <a:spcBef>
                <a:spcPct val="20000"/>
              </a:spcBef>
              <a:spcAft>
                <a:spcPts val="0"/>
              </a:spcAft>
            </a:pPr>
            <a:r>
              <a:rPr lang="en-US" altLang="zh-CN" sz="2000" dirty="0" smtClean="0">
                <a:solidFill>
                  <a:srgbClr val="000000"/>
                </a:solidFill>
                <a:latin typeface="Arial" charset="0"/>
                <a:ea typeface="+mn-ea"/>
              </a:rPr>
              <a:t>{</a:t>
            </a:r>
          </a:p>
          <a:p>
            <a:pPr eaLnBrk="0" fontAlgn="auto" hangingPunct="0">
              <a:lnSpc>
                <a:spcPct val="90000"/>
              </a:lnSpc>
              <a:spcBef>
                <a:spcPct val="20000"/>
              </a:spcBef>
              <a:spcAft>
                <a:spcPts val="0"/>
              </a:spcAft>
            </a:pPr>
            <a:r>
              <a:rPr lang="en-US" altLang="zh-CN" sz="2000" dirty="0">
                <a:solidFill>
                  <a:srgbClr val="000000"/>
                </a:solidFill>
                <a:latin typeface="Arial" charset="0"/>
                <a:ea typeface="+mn-ea"/>
              </a:rPr>
              <a:t> </a:t>
            </a:r>
            <a:r>
              <a:rPr lang="en-US" altLang="zh-CN" sz="2000" dirty="0" smtClean="0">
                <a:solidFill>
                  <a:srgbClr val="000000"/>
                </a:solidFill>
                <a:latin typeface="Arial" charset="0"/>
                <a:ea typeface="+mn-ea"/>
              </a:rPr>
              <a:t>   </a:t>
            </a:r>
            <a:r>
              <a:rPr lang="en-US" altLang="zh-CN" sz="2000" dirty="0" err="1" smtClean="0">
                <a:solidFill>
                  <a:srgbClr val="000000"/>
                </a:solidFill>
                <a:latin typeface="Arial" charset="0"/>
                <a:ea typeface="+mn-ea"/>
              </a:rPr>
              <a:t>printf</a:t>
            </a:r>
            <a:r>
              <a:rPr lang="en-US" altLang="zh-CN" sz="2000" dirty="0" smtClean="0">
                <a:solidFill>
                  <a:srgbClr val="000000"/>
                </a:solidFill>
                <a:latin typeface="Arial" charset="0"/>
                <a:ea typeface="+mn-ea"/>
              </a:rPr>
              <a:t>(“There are %d devices\n”,</a:t>
            </a:r>
          </a:p>
          <a:p>
            <a:pPr eaLnBrk="0" fontAlgn="auto" hangingPunct="0">
              <a:lnSpc>
                <a:spcPct val="90000"/>
              </a:lnSpc>
              <a:spcBef>
                <a:spcPct val="20000"/>
              </a:spcBef>
              <a:spcAft>
                <a:spcPts val="0"/>
              </a:spcAft>
            </a:pPr>
            <a:r>
              <a:rPr lang="en-US" altLang="zh-CN" sz="2000" dirty="0">
                <a:solidFill>
                  <a:srgbClr val="000000"/>
                </a:solidFill>
                <a:latin typeface="Arial" charset="0"/>
                <a:ea typeface="+mn-ea"/>
              </a:rPr>
              <a:t> </a:t>
            </a:r>
            <a:r>
              <a:rPr lang="en-US" altLang="zh-CN" sz="2000" dirty="0" smtClean="0">
                <a:solidFill>
                  <a:srgbClr val="000000"/>
                </a:solidFill>
                <a:latin typeface="Arial" charset="0"/>
                <a:ea typeface="+mn-ea"/>
              </a:rPr>
              <a:t>             </a:t>
            </a:r>
            <a:r>
              <a:rPr lang="en-US" altLang="zh-CN" sz="2000" dirty="0" err="1" smtClean="0">
                <a:solidFill>
                  <a:srgbClr val="000000"/>
                </a:solidFill>
                <a:latin typeface="Arial" charset="0"/>
                <a:ea typeface="+mn-ea"/>
              </a:rPr>
              <a:t>omp_get_num_devices</a:t>
            </a:r>
            <a:r>
              <a:rPr lang="en-US" altLang="zh-CN" sz="2000" dirty="0" smtClean="0">
                <a:solidFill>
                  <a:srgbClr val="000000"/>
                </a:solidFill>
                <a:latin typeface="Arial" charset="0"/>
                <a:ea typeface="+mn-ea"/>
              </a:rPr>
              <a:t>());</a:t>
            </a:r>
          </a:p>
          <a:p>
            <a:pPr eaLnBrk="0" fontAlgn="auto" hangingPunct="0">
              <a:lnSpc>
                <a:spcPct val="90000"/>
              </a:lnSpc>
              <a:spcBef>
                <a:spcPct val="20000"/>
              </a:spcBef>
              <a:spcAft>
                <a:spcPts val="0"/>
              </a:spcAft>
            </a:pPr>
            <a:r>
              <a:rPr lang="en-US" altLang="zh-CN" sz="2000" dirty="0" smtClean="0">
                <a:solidFill>
                  <a:srgbClr val="000000"/>
                </a:solidFill>
                <a:latin typeface="Arial" charset="0"/>
                <a:ea typeface="+mn-ea"/>
              </a:rPr>
              <a:t>}</a:t>
            </a:r>
            <a:endParaRPr lang="en-US" altLang="zh-CN" sz="2000" dirty="0">
              <a:solidFill>
                <a:srgbClr val="000000"/>
              </a:solidFill>
              <a:latin typeface="Arial" charset="0"/>
              <a:ea typeface="+mn-ea"/>
            </a:endParaRPr>
          </a:p>
        </p:txBody>
      </p:sp>
      <p:sp>
        <p:nvSpPr>
          <p:cNvPr id="63494" name="Rectangle 5"/>
          <p:cNvSpPr>
            <a:spLocks noGrp="1" noChangeArrowheads="1"/>
          </p:cNvSpPr>
          <p:nvPr>
            <p:ph type="body" sz="half" idx="1"/>
          </p:nvPr>
        </p:nvSpPr>
        <p:spPr>
          <a:xfrm>
            <a:off x="225622" y="1152641"/>
            <a:ext cx="8707438" cy="1535112"/>
          </a:xfrm>
          <a:noFill/>
        </p:spPr>
        <p:txBody>
          <a:bodyPr lIns="90488" tIns="44450" rIns="90488" bIns="44450"/>
          <a:lstStyle/>
          <a:p>
            <a:pPr eaLnBrk="1" hangingPunct="1">
              <a:lnSpc>
                <a:spcPct val="94000"/>
              </a:lnSpc>
            </a:pPr>
            <a:r>
              <a:rPr lang="en-US" altLang="zh-CN" sz="2000" dirty="0" err="1" smtClean="0">
                <a:ea typeface="SimSun" pitchFamily="2" charset="-122"/>
              </a:rPr>
              <a:t>OpenMP</a:t>
            </a:r>
            <a:r>
              <a:rPr lang="en-US" altLang="zh-CN" sz="2000" dirty="0" smtClean="0">
                <a:ea typeface="SimSun" pitchFamily="2" charset="-122"/>
              </a:rPr>
              <a:t> uses a host/device model</a:t>
            </a:r>
          </a:p>
          <a:p>
            <a:pPr lvl="2" eaLnBrk="1" hangingPunct="1"/>
            <a:r>
              <a:rPr lang="en-US" altLang="zh-CN" sz="1800" dirty="0" smtClean="0">
                <a:ea typeface="SimSun" pitchFamily="2" charset="-122"/>
              </a:rPr>
              <a:t>The host is where the initial thread of the program begins execution</a:t>
            </a:r>
          </a:p>
          <a:p>
            <a:pPr lvl="2" eaLnBrk="1" hangingPunct="1"/>
            <a:r>
              <a:rPr lang="en-US" altLang="zh-CN" sz="1800" dirty="0" smtClean="0">
                <a:ea typeface="SimSun" pitchFamily="2" charset="-122"/>
              </a:rPr>
              <a:t>Zero or more devices are connected to the host</a:t>
            </a:r>
          </a:p>
        </p:txBody>
      </p:sp>
      <p:grpSp>
        <p:nvGrpSpPr>
          <p:cNvPr id="11" name="Group 292"/>
          <p:cNvGrpSpPr>
            <a:grpSpLocks/>
          </p:cNvGrpSpPr>
          <p:nvPr/>
        </p:nvGrpSpPr>
        <p:grpSpPr bwMode="auto">
          <a:xfrm>
            <a:off x="271656" y="2633921"/>
            <a:ext cx="4069107" cy="2996256"/>
            <a:chOff x="2955" y="1823"/>
            <a:chExt cx="2319" cy="1671"/>
          </a:xfrm>
        </p:grpSpPr>
        <p:sp>
          <p:nvSpPr>
            <p:cNvPr id="13"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Device</a:t>
              </a:r>
            </a:p>
          </p:txBody>
        </p:sp>
        <p:grpSp>
          <p:nvGrpSpPr>
            <p:cNvPr id="14" name="Group 287"/>
            <p:cNvGrpSpPr>
              <a:grpSpLocks/>
            </p:cNvGrpSpPr>
            <p:nvPr/>
          </p:nvGrpSpPr>
          <p:grpSpPr bwMode="auto">
            <a:xfrm>
              <a:off x="2955" y="1823"/>
              <a:ext cx="2319" cy="1327"/>
              <a:chOff x="2955" y="1823"/>
              <a:chExt cx="2319" cy="1327"/>
            </a:xfrm>
          </p:grpSpPr>
          <p:grpSp>
            <p:nvGrpSpPr>
              <p:cNvPr id="19" name="Group 215"/>
              <p:cNvGrpSpPr>
                <a:grpSpLocks/>
              </p:cNvGrpSpPr>
              <p:nvPr/>
            </p:nvGrpSpPr>
            <p:grpSpPr bwMode="auto">
              <a:xfrm>
                <a:off x="3660" y="1823"/>
                <a:ext cx="892" cy="588"/>
                <a:chOff x="4314" y="1823"/>
                <a:chExt cx="892" cy="588"/>
              </a:xfrm>
            </p:grpSpPr>
            <p:sp>
              <p:nvSpPr>
                <p:cNvPr id="121"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122" name="Group 141"/>
                <p:cNvGrpSpPr>
                  <a:grpSpLocks/>
                </p:cNvGrpSpPr>
                <p:nvPr/>
              </p:nvGrpSpPr>
              <p:grpSpPr bwMode="auto">
                <a:xfrm>
                  <a:off x="4608" y="1824"/>
                  <a:ext cx="550" cy="346"/>
                  <a:chOff x="3958" y="2316"/>
                  <a:chExt cx="550" cy="346"/>
                </a:xfrm>
              </p:grpSpPr>
              <p:sp>
                <p:nvSpPr>
                  <p:cNvPr id="137"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8"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9"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40"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41"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42"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123" name="Group 148"/>
                <p:cNvGrpSpPr>
                  <a:grpSpLocks/>
                </p:cNvGrpSpPr>
                <p:nvPr/>
              </p:nvGrpSpPr>
              <p:grpSpPr bwMode="auto">
                <a:xfrm>
                  <a:off x="4480" y="1911"/>
                  <a:ext cx="550" cy="346"/>
                  <a:chOff x="3958" y="2316"/>
                  <a:chExt cx="550" cy="346"/>
                </a:xfrm>
              </p:grpSpPr>
              <p:sp>
                <p:nvSpPr>
                  <p:cNvPr id="131"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2"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3"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4"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5"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6"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124" name="Group 155"/>
                <p:cNvGrpSpPr>
                  <a:grpSpLocks/>
                </p:cNvGrpSpPr>
                <p:nvPr/>
              </p:nvGrpSpPr>
              <p:grpSpPr bwMode="auto">
                <a:xfrm>
                  <a:off x="4368" y="2016"/>
                  <a:ext cx="550" cy="346"/>
                  <a:chOff x="3958" y="2316"/>
                  <a:chExt cx="550" cy="346"/>
                </a:xfrm>
              </p:grpSpPr>
              <p:sp>
                <p:nvSpPr>
                  <p:cNvPr id="125"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6"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7"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8"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9"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0"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sp>
            <p:nvSpPr>
              <p:cNvPr id="20"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nvGrpSpPr>
              <p:cNvPr id="21" name="Group 251"/>
              <p:cNvGrpSpPr>
                <a:grpSpLocks/>
              </p:cNvGrpSpPr>
              <p:nvPr/>
            </p:nvGrpSpPr>
            <p:grpSpPr bwMode="auto">
              <a:xfrm>
                <a:off x="3351" y="2157"/>
                <a:ext cx="986" cy="588"/>
                <a:chOff x="4080" y="2102"/>
                <a:chExt cx="986" cy="588"/>
              </a:xfrm>
            </p:grpSpPr>
            <p:grpSp>
              <p:nvGrpSpPr>
                <p:cNvPr id="90" name="Group 252"/>
                <p:cNvGrpSpPr>
                  <a:grpSpLocks/>
                </p:cNvGrpSpPr>
                <p:nvPr/>
              </p:nvGrpSpPr>
              <p:grpSpPr bwMode="auto">
                <a:xfrm>
                  <a:off x="4176" y="2304"/>
                  <a:ext cx="550" cy="346"/>
                  <a:chOff x="3958" y="2316"/>
                  <a:chExt cx="550" cy="346"/>
                </a:xfrm>
              </p:grpSpPr>
              <p:sp>
                <p:nvSpPr>
                  <p:cNvPr id="115"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6"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7"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8"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9"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0"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91"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92"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93" name="Group 261"/>
                <p:cNvGrpSpPr>
                  <a:grpSpLocks/>
                </p:cNvGrpSpPr>
                <p:nvPr/>
              </p:nvGrpSpPr>
              <p:grpSpPr bwMode="auto">
                <a:xfrm>
                  <a:off x="4368" y="2112"/>
                  <a:ext cx="550" cy="346"/>
                  <a:chOff x="3958" y="2316"/>
                  <a:chExt cx="550" cy="346"/>
                </a:xfrm>
              </p:grpSpPr>
              <p:sp>
                <p:nvSpPr>
                  <p:cNvPr id="109"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0"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1"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2"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3"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4"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94" name="Group 268"/>
                <p:cNvGrpSpPr>
                  <a:grpSpLocks/>
                </p:cNvGrpSpPr>
                <p:nvPr/>
              </p:nvGrpSpPr>
              <p:grpSpPr bwMode="auto">
                <a:xfrm>
                  <a:off x="4246" y="2190"/>
                  <a:ext cx="550" cy="346"/>
                  <a:chOff x="3958" y="2316"/>
                  <a:chExt cx="550" cy="346"/>
                </a:xfrm>
              </p:grpSpPr>
              <p:sp>
                <p:nvSpPr>
                  <p:cNvPr id="103"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4"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5"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6"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7"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8"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95" name="Group 275"/>
                <p:cNvGrpSpPr>
                  <a:grpSpLocks/>
                </p:cNvGrpSpPr>
                <p:nvPr/>
              </p:nvGrpSpPr>
              <p:grpSpPr bwMode="auto">
                <a:xfrm>
                  <a:off x="4128" y="2294"/>
                  <a:ext cx="550" cy="346"/>
                  <a:chOff x="3958" y="2316"/>
                  <a:chExt cx="550" cy="346"/>
                </a:xfrm>
              </p:grpSpPr>
              <p:sp>
                <p:nvSpPr>
                  <p:cNvPr id="97"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8"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9"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0"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1"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2"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96"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grpSp>
            <p:nvGrpSpPr>
              <p:cNvPr id="22" name="Group 219"/>
              <p:cNvGrpSpPr>
                <a:grpSpLocks/>
              </p:cNvGrpSpPr>
              <p:nvPr/>
            </p:nvGrpSpPr>
            <p:grpSpPr bwMode="auto">
              <a:xfrm>
                <a:off x="3168" y="2346"/>
                <a:ext cx="986" cy="588"/>
                <a:chOff x="4080" y="2102"/>
                <a:chExt cx="986" cy="588"/>
              </a:xfrm>
            </p:grpSpPr>
            <p:grpSp>
              <p:nvGrpSpPr>
                <p:cNvPr id="59" name="Group 220"/>
                <p:cNvGrpSpPr>
                  <a:grpSpLocks/>
                </p:cNvGrpSpPr>
                <p:nvPr/>
              </p:nvGrpSpPr>
              <p:grpSpPr bwMode="auto">
                <a:xfrm>
                  <a:off x="4176" y="2304"/>
                  <a:ext cx="550" cy="346"/>
                  <a:chOff x="3958" y="2316"/>
                  <a:chExt cx="550" cy="346"/>
                </a:xfrm>
              </p:grpSpPr>
              <p:sp>
                <p:nvSpPr>
                  <p:cNvPr id="84"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5"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6"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7"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8"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9"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60"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61"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62" name="Group 229"/>
                <p:cNvGrpSpPr>
                  <a:grpSpLocks/>
                </p:cNvGrpSpPr>
                <p:nvPr/>
              </p:nvGrpSpPr>
              <p:grpSpPr bwMode="auto">
                <a:xfrm>
                  <a:off x="4368" y="2112"/>
                  <a:ext cx="550" cy="346"/>
                  <a:chOff x="3958" y="2316"/>
                  <a:chExt cx="550" cy="346"/>
                </a:xfrm>
              </p:grpSpPr>
              <p:sp>
                <p:nvSpPr>
                  <p:cNvPr id="78"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9"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0"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1"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2"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3"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63" name="Group 236"/>
                <p:cNvGrpSpPr>
                  <a:grpSpLocks/>
                </p:cNvGrpSpPr>
                <p:nvPr/>
              </p:nvGrpSpPr>
              <p:grpSpPr bwMode="auto">
                <a:xfrm>
                  <a:off x="4246" y="2190"/>
                  <a:ext cx="550" cy="346"/>
                  <a:chOff x="3958" y="2316"/>
                  <a:chExt cx="550" cy="346"/>
                </a:xfrm>
              </p:grpSpPr>
              <p:sp>
                <p:nvSpPr>
                  <p:cNvPr id="72"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3"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4"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5"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6"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7"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64" name="Group 243"/>
                <p:cNvGrpSpPr>
                  <a:grpSpLocks/>
                </p:cNvGrpSpPr>
                <p:nvPr/>
              </p:nvGrpSpPr>
              <p:grpSpPr bwMode="auto">
                <a:xfrm>
                  <a:off x="4128" y="2294"/>
                  <a:ext cx="550" cy="346"/>
                  <a:chOff x="3958" y="2316"/>
                  <a:chExt cx="550" cy="346"/>
                </a:xfrm>
              </p:grpSpPr>
              <p:sp>
                <p:nvSpPr>
                  <p:cNvPr id="66"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7"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8"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9"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0"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1"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65"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grpSp>
            <p:nvGrpSpPr>
              <p:cNvPr id="23" name="Group 216"/>
              <p:cNvGrpSpPr>
                <a:grpSpLocks/>
              </p:cNvGrpSpPr>
              <p:nvPr/>
            </p:nvGrpSpPr>
            <p:grpSpPr bwMode="auto">
              <a:xfrm>
                <a:off x="2955" y="2562"/>
                <a:ext cx="986" cy="588"/>
                <a:chOff x="4080" y="2102"/>
                <a:chExt cx="986" cy="588"/>
              </a:xfrm>
            </p:grpSpPr>
            <p:grpSp>
              <p:nvGrpSpPr>
                <p:cNvPr id="28" name="Group 69"/>
                <p:cNvGrpSpPr>
                  <a:grpSpLocks/>
                </p:cNvGrpSpPr>
                <p:nvPr/>
              </p:nvGrpSpPr>
              <p:grpSpPr bwMode="auto">
                <a:xfrm>
                  <a:off x="4176" y="2304"/>
                  <a:ext cx="550" cy="346"/>
                  <a:chOff x="3958" y="2316"/>
                  <a:chExt cx="550" cy="346"/>
                </a:xfrm>
              </p:grpSpPr>
              <p:sp>
                <p:nvSpPr>
                  <p:cNvPr id="53"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4"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5"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6"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7"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8"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29"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30"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31" name="Group 116"/>
                <p:cNvGrpSpPr>
                  <a:grpSpLocks/>
                </p:cNvGrpSpPr>
                <p:nvPr/>
              </p:nvGrpSpPr>
              <p:grpSpPr bwMode="auto">
                <a:xfrm>
                  <a:off x="4368" y="2112"/>
                  <a:ext cx="550" cy="346"/>
                  <a:chOff x="3958" y="2316"/>
                  <a:chExt cx="550" cy="346"/>
                </a:xfrm>
              </p:grpSpPr>
              <p:sp>
                <p:nvSpPr>
                  <p:cNvPr id="47"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8"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9"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0"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1"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2"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32" name="Group 123"/>
                <p:cNvGrpSpPr>
                  <a:grpSpLocks/>
                </p:cNvGrpSpPr>
                <p:nvPr/>
              </p:nvGrpSpPr>
              <p:grpSpPr bwMode="auto">
                <a:xfrm>
                  <a:off x="4246" y="2190"/>
                  <a:ext cx="550" cy="346"/>
                  <a:chOff x="3958" y="2316"/>
                  <a:chExt cx="550" cy="346"/>
                </a:xfrm>
              </p:grpSpPr>
              <p:sp>
                <p:nvSpPr>
                  <p:cNvPr id="41"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2"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3"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4"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5"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6"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smtClean="0">
                        <a:solidFill>
                          <a:sysClr val="windowText" lastClr="000000"/>
                        </a:solidFill>
                      </a:rPr>
                      <a:t>…</a:t>
                    </a:r>
                  </a:p>
                </p:txBody>
              </p:sp>
            </p:grpSp>
            <p:grpSp>
              <p:nvGrpSpPr>
                <p:cNvPr id="33" name="Group 130"/>
                <p:cNvGrpSpPr>
                  <a:grpSpLocks/>
                </p:cNvGrpSpPr>
                <p:nvPr/>
              </p:nvGrpSpPr>
              <p:grpSpPr bwMode="auto">
                <a:xfrm>
                  <a:off x="4128" y="2294"/>
                  <a:ext cx="550" cy="346"/>
                  <a:chOff x="3958" y="2316"/>
                  <a:chExt cx="550" cy="346"/>
                </a:xfrm>
              </p:grpSpPr>
              <p:sp>
                <p:nvSpPr>
                  <p:cNvPr id="35"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6"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7"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8"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9"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0"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smtClean="0">
                        <a:solidFill>
                          <a:sysClr val="windowText" lastClr="000000"/>
                        </a:solidFill>
                      </a:rPr>
                      <a:t>…</a:t>
                    </a:r>
                  </a:p>
                </p:txBody>
              </p:sp>
            </p:grpSp>
            <p:sp>
              <p:nvSpPr>
                <p:cNvPr id="34"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24"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25"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26"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dirty="0" smtClean="0">
                    <a:solidFill>
                      <a:prstClr val="black"/>
                    </a:solidFill>
                    <a:latin typeface="Trebuchet MS"/>
                  </a:rPr>
                  <a:t>Host</a:t>
                </a:r>
              </a:p>
            </p:txBody>
          </p:sp>
          <p:sp>
            <p:nvSpPr>
              <p:cNvPr id="27"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17"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Tree>
    <p:extLst>
      <p:ext uri="{BB962C8B-B14F-4D97-AF65-F5344CB8AC3E}">
        <p14:creationId xmlns:p14="http://schemas.microsoft.com/office/powerpoint/2010/main" val="290801916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 y="52823"/>
            <a:ext cx="8237538" cy="553208"/>
          </a:xfrm>
        </p:spPr>
        <p:txBody>
          <a:bodyPr/>
          <a:lstStyle/>
          <a:p>
            <a:r>
              <a:rPr lang="en-US" dirty="0" err="1" smtClean="0"/>
              <a:t>OpenMP</a:t>
            </a:r>
            <a:r>
              <a:rPr lang="en-US" dirty="0" smtClean="0"/>
              <a:t> with target devices</a:t>
            </a:r>
            <a:endParaRPr lang="en-US" dirty="0"/>
          </a:p>
        </p:txBody>
      </p:sp>
      <p:sp>
        <p:nvSpPr>
          <p:cNvPr id="4" name="Slide Number Placeholder 3"/>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26</a:t>
            </a:fld>
            <a:endParaRPr lang="en-US" dirty="0">
              <a:solidFill>
                <a:srgbClr val="000000"/>
              </a:solidFill>
              <a:latin typeface="Tahoma" pitchFamily="34" charset="0"/>
              <a:cs typeface="Arial" pitchFamily="34" charset="0"/>
            </a:endParaRPr>
          </a:p>
        </p:txBody>
      </p:sp>
      <p:sp>
        <p:nvSpPr>
          <p:cNvPr id="6" name="Line 7"/>
          <p:cNvSpPr>
            <a:spLocks noChangeShapeType="1"/>
          </p:cNvSpPr>
          <p:nvPr/>
        </p:nvSpPr>
        <p:spPr bwMode="auto">
          <a:xfrm>
            <a:off x="1865538" y="3613890"/>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10" name="Line 11"/>
          <p:cNvSpPr>
            <a:spLocks noChangeShapeType="1"/>
          </p:cNvSpPr>
          <p:nvPr/>
        </p:nvSpPr>
        <p:spPr bwMode="auto">
          <a:xfrm>
            <a:off x="3806133" y="4225525"/>
            <a:ext cx="1282949"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14" name="Line 15"/>
          <p:cNvSpPr>
            <a:spLocks noChangeShapeType="1"/>
          </p:cNvSpPr>
          <p:nvPr/>
        </p:nvSpPr>
        <p:spPr bwMode="auto">
          <a:xfrm>
            <a:off x="3159268" y="3625113"/>
            <a:ext cx="636084" cy="60041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8" name="Line 19"/>
          <p:cNvSpPr>
            <a:spLocks noChangeShapeType="1"/>
          </p:cNvSpPr>
          <p:nvPr/>
        </p:nvSpPr>
        <p:spPr bwMode="auto">
          <a:xfrm flipV="1">
            <a:off x="5401756" y="3649539"/>
            <a:ext cx="882086" cy="575984"/>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9" name="Line 20"/>
          <p:cNvSpPr>
            <a:spLocks noChangeShapeType="1"/>
          </p:cNvSpPr>
          <p:nvPr/>
        </p:nvSpPr>
        <p:spPr bwMode="auto">
          <a:xfrm>
            <a:off x="6283842" y="3625113"/>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nvGrpSpPr>
          <p:cNvPr id="3" name="Group 2"/>
          <p:cNvGrpSpPr/>
          <p:nvPr/>
        </p:nvGrpSpPr>
        <p:grpSpPr>
          <a:xfrm>
            <a:off x="71053" y="1834184"/>
            <a:ext cx="5400002" cy="1779706"/>
            <a:chOff x="71053" y="1834184"/>
            <a:chExt cx="5400002" cy="1779706"/>
          </a:xfrm>
        </p:grpSpPr>
        <p:sp>
          <p:nvSpPr>
            <p:cNvPr id="23" name="TextBox 22"/>
            <p:cNvSpPr txBox="1"/>
            <p:nvPr/>
          </p:nvSpPr>
          <p:spPr>
            <a:xfrm>
              <a:off x="71054" y="1834184"/>
              <a:ext cx="5400000" cy="646331"/>
            </a:xfrm>
            <a:prstGeom prst="rect">
              <a:avLst/>
            </a:prstGeom>
            <a:noFill/>
            <a:ln>
              <a:solidFill>
                <a:schemeClr val="tx1"/>
              </a:solidFill>
            </a:ln>
          </p:spPr>
          <p:txBody>
            <a:bodyPr wrap="square" rtlCol="0">
              <a:spAutoFit/>
            </a:bodyPr>
            <a:lstStyle/>
            <a:p>
              <a:pPr marL="342900" indent="-342900">
                <a:buFont typeface="+mj-lt"/>
                <a:buAutoNum type="arabicPeriod"/>
              </a:pPr>
              <a:r>
                <a:rPr lang="en-US" dirty="0" smtClean="0"/>
                <a:t>Program begins.</a:t>
              </a:r>
              <a:r>
                <a:rPr lang="en-US" dirty="0"/>
                <a:t> </a:t>
              </a:r>
              <a:r>
                <a:rPr lang="en-US" dirty="0" smtClean="0"/>
                <a:t> Launches </a:t>
              </a:r>
              <a:r>
                <a:rPr lang="en-US" b="1" dirty="0" smtClean="0"/>
                <a:t>Initial thread </a:t>
              </a:r>
              <a:r>
                <a:rPr lang="en-US" dirty="0" smtClean="0"/>
                <a:t>running on the </a:t>
              </a:r>
              <a:r>
                <a:rPr lang="en-US" b="1" dirty="0" smtClean="0"/>
                <a:t>host device</a:t>
              </a:r>
              <a:r>
                <a:rPr lang="en-US" dirty="0" smtClean="0"/>
                <a:t>.</a:t>
              </a:r>
            </a:p>
          </p:txBody>
        </p:sp>
        <p:sp>
          <p:nvSpPr>
            <p:cNvPr id="27" name="TextBox 26"/>
            <p:cNvSpPr txBox="1"/>
            <p:nvPr/>
          </p:nvSpPr>
          <p:spPr>
            <a:xfrm>
              <a:off x="71053" y="2547103"/>
              <a:ext cx="5400001" cy="369332"/>
            </a:xfrm>
            <a:prstGeom prst="rect">
              <a:avLst/>
            </a:prstGeom>
            <a:noFill/>
            <a:ln>
              <a:solidFill>
                <a:schemeClr val="tx1"/>
              </a:solidFill>
            </a:ln>
          </p:spPr>
          <p:txBody>
            <a:bodyPr wrap="square" rtlCol="0">
              <a:spAutoFit/>
            </a:bodyPr>
            <a:lstStyle/>
            <a:p>
              <a:pPr marL="342900" indent="-342900">
                <a:buFont typeface="+mj-lt"/>
                <a:buAutoNum type="arabicPeriod" startAt="2"/>
              </a:pPr>
              <a:r>
                <a:rPr lang="en-US" dirty="0" smtClean="0"/>
                <a:t>Implicit parallel region surrounds entire program</a:t>
              </a:r>
            </a:p>
          </p:txBody>
        </p:sp>
        <p:sp>
          <p:nvSpPr>
            <p:cNvPr id="28" name="TextBox 27"/>
            <p:cNvSpPr txBox="1"/>
            <p:nvPr/>
          </p:nvSpPr>
          <p:spPr>
            <a:xfrm>
              <a:off x="71054" y="2988164"/>
              <a:ext cx="5400001" cy="369332"/>
            </a:xfrm>
            <a:prstGeom prst="rect">
              <a:avLst/>
            </a:prstGeom>
            <a:noFill/>
            <a:ln>
              <a:solidFill>
                <a:schemeClr val="tx1"/>
              </a:solidFill>
            </a:ln>
          </p:spPr>
          <p:txBody>
            <a:bodyPr wrap="square" rtlCol="0">
              <a:spAutoFit/>
            </a:bodyPr>
            <a:lstStyle/>
            <a:p>
              <a:pPr marL="342900" indent="-342900">
                <a:buFont typeface="+mj-lt"/>
                <a:buAutoNum type="arabicPeriod" startAt="3"/>
              </a:pPr>
              <a:r>
                <a:rPr lang="en-US" dirty="0" smtClean="0"/>
                <a:t>Initial task begins execution</a:t>
              </a:r>
            </a:p>
          </p:txBody>
        </p:sp>
        <p:cxnSp>
          <p:nvCxnSpPr>
            <p:cNvPr id="21" name="Straight Arrow Connector 20"/>
            <p:cNvCxnSpPr>
              <a:endCxn id="6" idx="0"/>
            </p:cNvCxnSpPr>
            <p:nvPr/>
          </p:nvCxnSpPr>
          <p:spPr bwMode="auto">
            <a:xfrm>
              <a:off x="1017359" y="3357496"/>
              <a:ext cx="848179" cy="256394"/>
            </a:xfrm>
            <a:prstGeom prst="straightConnector1">
              <a:avLst/>
            </a:prstGeom>
            <a:noFill/>
            <a:ln w="19050" cap="flat" cmpd="sng" algn="ctr">
              <a:solidFill>
                <a:schemeClr val="tx1"/>
              </a:solidFill>
              <a:prstDash val="solid"/>
              <a:round/>
              <a:headEnd type="none" w="med" len="med"/>
              <a:tailEnd type="triangle"/>
            </a:ln>
            <a:effectLst/>
          </p:spPr>
        </p:cxnSp>
      </p:grpSp>
      <p:grpSp>
        <p:nvGrpSpPr>
          <p:cNvPr id="5" name="Group 4"/>
          <p:cNvGrpSpPr/>
          <p:nvPr/>
        </p:nvGrpSpPr>
        <p:grpSpPr>
          <a:xfrm>
            <a:off x="124413" y="3643316"/>
            <a:ext cx="3034855" cy="3108035"/>
            <a:chOff x="124413" y="3643316"/>
            <a:chExt cx="3034855" cy="3108035"/>
          </a:xfrm>
        </p:grpSpPr>
        <p:sp>
          <p:nvSpPr>
            <p:cNvPr id="24" name="TextBox 23"/>
            <p:cNvSpPr txBox="1"/>
            <p:nvPr/>
          </p:nvSpPr>
          <p:spPr>
            <a:xfrm>
              <a:off x="124413" y="4090273"/>
              <a:ext cx="3013294" cy="646331"/>
            </a:xfrm>
            <a:prstGeom prst="rect">
              <a:avLst/>
            </a:prstGeom>
            <a:noFill/>
            <a:ln>
              <a:solidFill>
                <a:schemeClr val="tx1"/>
              </a:solidFill>
            </a:ln>
          </p:spPr>
          <p:txBody>
            <a:bodyPr wrap="square" rtlCol="0">
              <a:spAutoFit/>
            </a:bodyPr>
            <a:lstStyle/>
            <a:p>
              <a:pPr marL="342900" indent="-342900">
                <a:buFont typeface="+mj-lt"/>
                <a:buAutoNum type="arabicPeriod" startAt="4"/>
              </a:pPr>
              <a:r>
                <a:rPr lang="en-US" dirty="0" smtClean="0"/>
                <a:t>Initial thread encounters the target directive.</a:t>
              </a:r>
              <a:endParaRPr lang="en-US" dirty="0"/>
            </a:p>
          </p:txBody>
        </p:sp>
        <p:sp>
          <p:nvSpPr>
            <p:cNvPr id="29" name="TextBox 28"/>
            <p:cNvSpPr txBox="1"/>
            <p:nvPr/>
          </p:nvSpPr>
          <p:spPr>
            <a:xfrm>
              <a:off x="124413" y="4814971"/>
              <a:ext cx="3034855" cy="923330"/>
            </a:xfrm>
            <a:prstGeom prst="rect">
              <a:avLst/>
            </a:prstGeom>
            <a:noFill/>
            <a:ln>
              <a:solidFill>
                <a:schemeClr val="tx1"/>
              </a:solidFill>
            </a:ln>
          </p:spPr>
          <p:txBody>
            <a:bodyPr wrap="square" rtlCol="0">
              <a:spAutoFit/>
            </a:bodyPr>
            <a:lstStyle/>
            <a:p>
              <a:pPr marL="342900" indent="-342900">
                <a:buFont typeface="+mj-lt"/>
                <a:buAutoNum type="arabicPeriod" startAt="5"/>
              </a:pPr>
              <a:r>
                <a:rPr lang="en-US" dirty="0" smtClean="0"/>
                <a:t>Initial task generates a target task which is a </a:t>
              </a:r>
              <a:r>
                <a:rPr lang="en-US" dirty="0" err="1" smtClean="0"/>
                <a:t>mergable</a:t>
              </a:r>
              <a:r>
                <a:rPr lang="en-US" dirty="0" smtClean="0"/>
                <a:t>, included task</a:t>
              </a:r>
              <a:endParaRPr lang="en-US" dirty="0"/>
            </a:p>
          </p:txBody>
        </p:sp>
        <p:sp>
          <p:nvSpPr>
            <p:cNvPr id="30" name="TextBox 29"/>
            <p:cNvSpPr txBox="1"/>
            <p:nvPr/>
          </p:nvSpPr>
          <p:spPr>
            <a:xfrm>
              <a:off x="124413" y="5828021"/>
              <a:ext cx="3013294" cy="923330"/>
            </a:xfrm>
            <a:prstGeom prst="rect">
              <a:avLst/>
            </a:prstGeom>
            <a:noFill/>
            <a:ln>
              <a:solidFill>
                <a:schemeClr val="tx1"/>
              </a:solidFill>
            </a:ln>
          </p:spPr>
          <p:txBody>
            <a:bodyPr wrap="square" rtlCol="0">
              <a:spAutoFit/>
            </a:bodyPr>
            <a:lstStyle/>
            <a:p>
              <a:pPr marL="342900" indent="-342900">
                <a:buFont typeface="+mj-lt"/>
                <a:buAutoNum type="arabicPeriod" startAt="6"/>
              </a:pPr>
              <a:r>
                <a:rPr lang="en-US" dirty="0" smtClean="0"/>
                <a:t>Target task launches target region on the device</a:t>
              </a:r>
              <a:endParaRPr lang="en-US" dirty="0"/>
            </a:p>
          </p:txBody>
        </p:sp>
        <p:cxnSp>
          <p:nvCxnSpPr>
            <p:cNvPr id="31" name="Straight Arrow Connector 30"/>
            <p:cNvCxnSpPr/>
            <p:nvPr/>
          </p:nvCxnSpPr>
          <p:spPr bwMode="auto">
            <a:xfrm flipV="1">
              <a:off x="1641840" y="3643316"/>
              <a:ext cx="1517427" cy="476382"/>
            </a:xfrm>
            <a:prstGeom prst="straightConnector1">
              <a:avLst/>
            </a:prstGeom>
            <a:noFill/>
            <a:ln w="19050" cap="flat" cmpd="sng" algn="ctr">
              <a:solidFill>
                <a:schemeClr val="tx1"/>
              </a:solidFill>
              <a:prstDash val="solid"/>
              <a:round/>
              <a:headEnd type="none" w="med" len="med"/>
              <a:tailEnd type="triangle"/>
            </a:ln>
            <a:effectLst/>
          </p:spPr>
        </p:cxnSp>
      </p:grpSp>
      <p:grpSp>
        <p:nvGrpSpPr>
          <p:cNvPr id="8" name="Group 7"/>
          <p:cNvGrpSpPr/>
          <p:nvPr/>
        </p:nvGrpSpPr>
        <p:grpSpPr>
          <a:xfrm>
            <a:off x="6163293" y="1870158"/>
            <a:ext cx="2806995" cy="1754955"/>
            <a:chOff x="6163293" y="1870158"/>
            <a:chExt cx="2806995" cy="1754955"/>
          </a:xfrm>
        </p:grpSpPr>
        <p:sp>
          <p:nvSpPr>
            <p:cNvPr id="45" name="TextBox 44"/>
            <p:cNvSpPr txBox="1"/>
            <p:nvPr/>
          </p:nvSpPr>
          <p:spPr>
            <a:xfrm>
              <a:off x="6163293" y="1870158"/>
              <a:ext cx="2806995" cy="1477328"/>
            </a:xfrm>
            <a:prstGeom prst="rect">
              <a:avLst/>
            </a:prstGeom>
            <a:noFill/>
            <a:ln>
              <a:solidFill>
                <a:schemeClr val="tx1"/>
              </a:solidFill>
            </a:ln>
          </p:spPr>
          <p:txBody>
            <a:bodyPr wrap="square" rtlCol="0">
              <a:spAutoFit/>
            </a:bodyPr>
            <a:lstStyle/>
            <a:p>
              <a:pPr marL="342900" indent="-342900">
                <a:buFont typeface="+mj-lt"/>
                <a:buAutoNum type="arabicPeriod" startAt="10"/>
              </a:pPr>
              <a:r>
                <a:rPr lang="en-US" dirty="0"/>
                <a:t> </a:t>
              </a:r>
              <a:r>
                <a:rPr lang="en-US" dirty="0" smtClean="0"/>
                <a:t>Initial task on host continues once execution associated with the target region completes</a:t>
              </a:r>
              <a:endParaRPr lang="en-US" dirty="0"/>
            </a:p>
          </p:txBody>
        </p:sp>
        <p:cxnSp>
          <p:nvCxnSpPr>
            <p:cNvPr id="47" name="Straight Arrow Connector 46"/>
            <p:cNvCxnSpPr>
              <a:stCxn id="45" idx="2"/>
              <a:endCxn id="19" idx="0"/>
            </p:cNvCxnSpPr>
            <p:nvPr/>
          </p:nvCxnSpPr>
          <p:spPr bwMode="auto">
            <a:xfrm flipH="1">
              <a:off x="6283842" y="3347486"/>
              <a:ext cx="1282949" cy="277627"/>
            </a:xfrm>
            <a:prstGeom prst="straightConnector1">
              <a:avLst/>
            </a:prstGeom>
            <a:noFill/>
            <a:ln w="19050" cap="flat" cmpd="sng" algn="ctr">
              <a:solidFill>
                <a:schemeClr val="tx1"/>
              </a:solidFill>
              <a:prstDash val="solid"/>
              <a:round/>
              <a:headEnd type="none" w="med" len="med"/>
              <a:tailEnd type="triangle"/>
            </a:ln>
            <a:effectLst/>
          </p:spPr>
        </p:cxnSp>
      </p:grpSp>
      <p:pic>
        <p:nvPicPr>
          <p:cNvPr id="40" name="Picture 39" descr="fermi-block.png"/>
          <p:cNvPicPr>
            <a:picLocks noChangeAspect="1"/>
          </p:cNvPicPr>
          <p:nvPr/>
        </p:nvPicPr>
        <p:blipFill>
          <a:blip r:embed="rId2"/>
          <a:stretch>
            <a:fillRect/>
          </a:stretch>
        </p:blipFill>
        <p:spPr>
          <a:xfrm>
            <a:off x="3869208" y="3950798"/>
            <a:ext cx="1543305" cy="610246"/>
          </a:xfrm>
          <a:prstGeom prst="rect">
            <a:avLst/>
          </a:prstGeom>
        </p:spPr>
      </p:pic>
      <p:grpSp>
        <p:nvGrpSpPr>
          <p:cNvPr id="7" name="Group 6"/>
          <p:cNvGrpSpPr/>
          <p:nvPr/>
        </p:nvGrpSpPr>
        <p:grpSpPr>
          <a:xfrm>
            <a:off x="3441576" y="4561044"/>
            <a:ext cx="5465564" cy="1946714"/>
            <a:chOff x="3441576" y="4561044"/>
            <a:chExt cx="5465564" cy="1946714"/>
          </a:xfrm>
        </p:grpSpPr>
        <p:sp>
          <p:nvSpPr>
            <p:cNvPr id="37" name="TextBox 36"/>
            <p:cNvSpPr txBox="1"/>
            <p:nvPr/>
          </p:nvSpPr>
          <p:spPr>
            <a:xfrm>
              <a:off x="3441576" y="5250585"/>
              <a:ext cx="4789579" cy="369332"/>
            </a:xfrm>
            <a:prstGeom prst="rect">
              <a:avLst/>
            </a:prstGeom>
            <a:noFill/>
            <a:ln>
              <a:solidFill>
                <a:schemeClr val="tx1"/>
              </a:solidFill>
            </a:ln>
          </p:spPr>
          <p:txBody>
            <a:bodyPr wrap="square" rtlCol="0">
              <a:spAutoFit/>
            </a:bodyPr>
            <a:lstStyle/>
            <a:p>
              <a:pPr marL="342900" indent="-342900">
                <a:buFont typeface="+mj-lt"/>
                <a:buAutoNum type="arabicPeriod" startAt="7"/>
              </a:pPr>
              <a:r>
                <a:rPr lang="en-US" dirty="0" smtClean="0"/>
                <a:t>A new initial </a:t>
              </a:r>
              <a:r>
                <a:rPr lang="en-US" smtClean="0"/>
                <a:t>thread runs on </a:t>
              </a:r>
              <a:r>
                <a:rPr lang="en-US" dirty="0" smtClean="0"/>
                <a:t>the device.</a:t>
              </a:r>
            </a:p>
          </p:txBody>
        </p:sp>
        <p:cxnSp>
          <p:nvCxnSpPr>
            <p:cNvPr id="38" name="Straight Arrow Connector 37"/>
            <p:cNvCxnSpPr>
              <a:stCxn id="37" idx="0"/>
              <a:endCxn id="40" idx="2"/>
            </p:cNvCxnSpPr>
            <p:nvPr/>
          </p:nvCxnSpPr>
          <p:spPr bwMode="auto">
            <a:xfrm flipH="1" flipV="1">
              <a:off x="4640861" y="4561044"/>
              <a:ext cx="1195505" cy="689541"/>
            </a:xfrm>
            <a:prstGeom prst="straightConnector1">
              <a:avLst/>
            </a:prstGeom>
            <a:noFill/>
            <a:ln w="19050" cap="flat" cmpd="sng" algn="ctr">
              <a:solidFill>
                <a:schemeClr val="tx1"/>
              </a:solidFill>
              <a:prstDash val="solid"/>
              <a:round/>
              <a:headEnd type="none" w="med" len="med"/>
              <a:tailEnd type="triangle"/>
            </a:ln>
            <a:effectLst/>
          </p:spPr>
        </p:cxnSp>
        <p:sp>
          <p:nvSpPr>
            <p:cNvPr id="42" name="TextBox 41"/>
            <p:cNvSpPr txBox="1"/>
            <p:nvPr/>
          </p:nvSpPr>
          <p:spPr>
            <a:xfrm>
              <a:off x="3441576" y="5693288"/>
              <a:ext cx="5465564" cy="369332"/>
            </a:xfrm>
            <a:prstGeom prst="rect">
              <a:avLst/>
            </a:prstGeom>
            <a:noFill/>
            <a:ln>
              <a:solidFill>
                <a:schemeClr val="tx1"/>
              </a:solidFill>
            </a:ln>
          </p:spPr>
          <p:txBody>
            <a:bodyPr wrap="square" rtlCol="0">
              <a:spAutoFit/>
            </a:bodyPr>
            <a:lstStyle/>
            <a:p>
              <a:pPr marL="342900" indent="-342900">
                <a:buFont typeface="+mj-lt"/>
                <a:buAutoNum type="arabicPeriod" startAt="8"/>
              </a:pPr>
              <a:r>
                <a:rPr lang="en-US" dirty="0" smtClean="0"/>
                <a:t>Implicit parallel region surrounds device program</a:t>
              </a:r>
            </a:p>
          </p:txBody>
        </p:sp>
        <p:sp>
          <p:nvSpPr>
            <p:cNvPr id="48" name="TextBox 47"/>
            <p:cNvSpPr txBox="1"/>
            <p:nvPr/>
          </p:nvSpPr>
          <p:spPr>
            <a:xfrm>
              <a:off x="3441576" y="6138426"/>
              <a:ext cx="5465564" cy="369332"/>
            </a:xfrm>
            <a:prstGeom prst="rect">
              <a:avLst/>
            </a:prstGeom>
            <a:noFill/>
            <a:ln>
              <a:solidFill>
                <a:schemeClr val="tx1"/>
              </a:solidFill>
            </a:ln>
          </p:spPr>
          <p:txBody>
            <a:bodyPr wrap="square" rtlCol="0">
              <a:spAutoFit/>
            </a:bodyPr>
            <a:lstStyle/>
            <a:p>
              <a:pPr marL="342900" indent="-342900">
                <a:buFont typeface="+mj-lt"/>
                <a:buAutoNum type="arabicPeriod" startAt="9"/>
              </a:pPr>
              <a:r>
                <a:rPr lang="en-US" dirty="0" smtClean="0"/>
                <a:t>Initial task executes code in the target region.</a:t>
              </a:r>
            </a:p>
          </p:txBody>
        </p:sp>
      </p:grpSp>
      <p:sp>
        <p:nvSpPr>
          <p:cNvPr id="52" name="Content Placeholder 2"/>
          <p:cNvSpPr>
            <a:spLocks noGrp="1"/>
          </p:cNvSpPr>
          <p:nvPr>
            <p:ph idx="1"/>
          </p:nvPr>
        </p:nvSpPr>
        <p:spPr>
          <a:xfrm>
            <a:off x="224631" y="568618"/>
            <a:ext cx="8407055" cy="497836"/>
          </a:xfrm>
        </p:spPr>
        <p:txBody>
          <a:bodyPr>
            <a:normAutofit/>
          </a:bodyPr>
          <a:lstStyle/>
          <a:p>
            <a:r>
              <a:rPr lang="en-US" sz="2400" dirty="0" smtClean="0"/>
              <a:t>The target construct offloads execution to a device.</a:t>
            </a:r>
          </a:p>
        </p:txBody>
      </p:sp>
      <p:sp>
        <p:nvSpPr>
          <p:cNvPr id="53" name="TextBox 52"/>
          <p:cNvSpPr txBox="1"/>
          <p:nvPr/>
        </p:nvSpPr>
        <p:spPr>
          <a:xfrm>
            <a:off x="2507012" y="968562"/>
            <a:ext cx="4868782" cy="707886"/>
          </a:xfrm>
          <a:prstGeom prst="rect">
            <a:avLst/>
          </a:prstGeom>
          <a:noFill/>
        </p:spPr>
        <p:txBody>
          <a:bodyPr wrap="square" rtlCol="0">
            <a:spAutoFit/>
          </a:bodyPr>
          <a:lstStyle/>
          <a:p>
            <a:r>
              <a:rPr lang="en-US" sz="2000" dirty="0" smtClean="0"/>
              <a:t>#pragma </a:t>
            </a:r>
            <a:r>
              <a:rPr lang="en-US" sz="2000" dirty="0" err="1" smtClean="0"/>
              <a:t>omp</a:t>
            </a:r>
            <a:r>
              <a:rPr lang="en-US" sz="2000" dirty="0" smtClean="0"/>
              <a:t> target</a:t>
            </a:r>
          </a:p>
          <a:p>
            <a:r>
              <a:rPr lang="en-US" sz="2000" dirty="0" smtClean="0"/>
              <a:t>{….}  // a structured block of code</a:t>
            </a:r>
            <a:endParaRPr lang="en-US" sz="2000" dirty="0"/>
          </a:p>
        </p:txBody>
      </p:sp>
    </p:spTree>
    <p:extLst>
      <p:ext uri="{BB962C8B-B14F-4D97-AF65-F5344CB8AC3E}">
        <p14:creationId xmlns:p14="http://schemas.microsoft.com/office/powerpoint/2010/main" val="1883858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target data environment</a:t>
            </a:r>
          </a:p>
        </p:txBody>
      </p:sp>
      <p:sp>
        <p:nvSpPr>
          <p:cNvPr id="5" name="TextBox 4"/>
          <p:cNvSpPr txBox="1"/>
          <p:nvPr/>
        </p:nvSpPr>
        <p:spPr>
          <a:xfrm>
            <a:off x="99002" y="1368258"/>
            <a:ext cx="1498600" cy="338554"/>
          </a:xfrm>
          <a:prstGeom prst="rect">
            <a:avLst/>
          </a:prstGeom>
          <a:noFill/>
        </p:spPr>
        <p:txBody>
          <a:bodyPr wrap="square" rtlCol="0">
            <a:spAutoFit/>
          </a:bodyPr>
          <a:lstStyle/>
          <a:p>
            <a:pPr algn="ctr"/>
            <a:r>
              <a:rPr lang="en-US" sz="1600" dirty="0" smtClean="0"/>
              <a:t>Host thread</a:t>
            </a:r>
            <a:endParaRPr lang="en-US" sz="1600" dirty="0"/>
          </a:p>
        </p:txBody>
      </p:sp>
      <p:sp>
        <p:nvSpPr>
          <p:cNvPr id="6" name="TextBox 5"/>
          <p:cNvSpPr txBox="1"/>
          <p:nvPr/>
        </p:nvSpPr>
        <p:spPr>
          <a:xfrm>
            <a:off x="1597602" y="1706812"/>
            <a:ext cx="1701800" cy="338554"/>
          </a:xfrm>
          <a:prstGeom prst="rect">
            <a:avLst/>
          </a:prstGeom>
          <a:noFill/>
        </p:spPr>
        <p:txBody>
          <a:bodyPr wrap="square" rtlCol="0">
            <a:spAutoFit/>
          </a:bodyPr>
          <a:lstStyle/>
          <a:p>
            <a:pPr algn="ctr"/>
            <a:r>
              <a:rPr lang="en-US" sz="1600" smtClean="0"/>
              <a:t>Generating Task</a:t>
            </a:r>
            <a:endParaRPr lang="en-US" sz="1600" dirty="0"/>
          </a:p>
        </p:txBody>
      </p:sp>
      <p:sp>
        <p:nvSpPr>
          <p:cNvPr id="7" name="TextBox 6"/>
          <p:cNvSpPr txBox="1"/>
          <p:nvPr/>
        </p:nvSpPr>
        <p:spPr>
          <a:xfrm>
            <a:off x="5544506" y="2772116"/>
            <a:ext cx="1701800" cy="338554"/>
          </a:xfrm>
          <a:prstGeom prst="rect">
            <a:avLst/>
          </a:prstGeom>
          <a:noFill/>
        </p:spPr>
        <p:txBody>
          <a:bodyPr wrap="square" rtlCol="0">
            <a:spAutoFit/>
          </a:bodyPr>
          <a:lstStyle/>
          <a:p>
            <a:pPr algn="ctr"/>
            <a:r>
              <a:rPr lang="en-US" sz="1600" dirty="0" smtClean="0"/>
              <a:t>Initial task</a:t>
            </a:r>
            <a:endParaRPr lang="en-US" sz="1600" dirty="0"/>
          </a:p>
        </p:txBody>
      </p:sp>
      <p:sp>
        <p:nvSpPr>
          <p:cNvPr id="8" name="TextBox 7"/>
          <p:cNvSpPr txBox="1"/>
          <p:nvPr/>
        </p:nvSpPr>
        <p:spPr>
          <a:xfrm>
            <a:off x="1680572" y="3187926"/>
            <a:ext cx="1562100" cy="338554"/>
          </a:xfrm>
          <a:prstGeom prst="rect">
            <a:avLst/>
          </a:prstGeom>
          <a:noFill/>
          <a:ln>
            <a:noFill/>
          </a:ln>
        </p:spPr>
        <p:txBody>
          <a:bodyPr wrap="square" rtlCol="0">
            <a:spAutoFit/>
          </a:bodyPr>
          <a:lstStyle/>
          <a:p>
            <a:pPr algn="ctr"/>
            <a:r>
              <a:rPr lang="en-US" sz="1600" smtClean="0"/>
              <a:t>Target task</a:t>
            </a:r>
          </a:p>
        </p:txBody>
      </p:sp>
      <p:sp>
        <p:nvSpPr>
          <p:cNvPr id="9" name="TextBox 8"/>
          <p:cNvSpPr txBox="1"/>
          <p:nvPr/>
        </p:nvSpPr>
        <p:spPr>
          <a:xfrm>
            <a:off x="1315340" y="2721394"/>
            <a:ext cx="2552700" cy="338554"/>
          </a:xfrm>
          <a:prstGeom prst="rect">
            <a:avLst/>
          </a:prstGeom>
          <a:noFill/>
        </p:spPr>
        <p:txBody>
          <a:bodyPr wrap="square" rtlCol="0">
            <a:spAutoFit/>
          </a:bodyPr>
          <a:lstStyle/>
          <a:p>
            <a:pPr algn="ctr"/>
            <a:r>
              <a:rPr lang="en-US" sz="1600" b="1" dirty="0" smtClean="0">
                <a:solidFill>
                  <a:srgbClr val="C00000"/>
                </a:solidFill>
              </a:rPr>
              <a:t>#pragma </a:t>
            </a:r>
            <a:r>
              <a:rPr lang="en-US" sz="1600" b="1" dirty="0" err="1" smtClean="0">
                <a:solidFill>
                  <a:srgbClr val="C00000"/>
                </a:solidFill>
              </a:rPr>
              <a:t>omp</a:t>
            </a:r>
            <a:r>
              <a:rPr lang="en-US" sz="1600" b="1" dirty="0" smtClean="0">
                <a:solidFill>
                  <a:srgbClr val="C00000"/>
                </a:solidFill>
              </a:rPr>
              <a:t> target</a:t>
            </a:r>
            <a:endParaRPr lang="en-US" sz="1600" b="1" dirty="0">
              <a:solidFill>
                <a:srgbClr val="C00000"/>
              </a:solidFill>
            </a:endParaRPr>
          </a:p>
        </p:txBody>
      </p:sp>
      <p:sp>
        <p:nvSpPr>
          <p:cNvPr id="10" name="TextBox 9"/>
          <p:cNvSpPr txBox="1"/>
          <p:nvPr/>
        </p:nvSpPr>
        <p:spPr>
          <a:xfrm>
            <a:off x="5413203" y="2970948"/>
            <a:ext cx="2152232" cy="1569660"/>
          </a:xfrm>
          <a:prstGeom prst="rect">
            <a:avLst/>
          </a:prstGeom>
          <a:noFill/>
        </p:spPr>
        <p:txBody>
          <a:bodyPr wrap="square" rtlCol="0">
            <a:spAutoFit/>
          </a:bodyPr>
          <a:lstStyle/>
          <a:p>
            <a:r>
              <a:rPr lang="en-US" sz="1600" b="1" dirty="0" smtClean="0">
                <a:solidFill>
                  <a:srgbClr val="C00000"/>
                </a:solidFill>
              </a:rPr>
              <a:t>{</a:t>
            </a:r>
          </a:p>
          <a:p>
            <a:r>
              <a:rPr lang="en-US" sz="1600" b="1" dirty="0" smtClean="0">
                <a:solidFill>
                  <a:srgbClr val="C00000"/>
                </a:solidFill>
              </a:rPr>
              <a:t>      target region, can use A, B and N</a:t>
            </a:r>
          </a:p>
          <a:p>
            <a:r>
              <a:rPr lang="en-US" sz="1600" b="1" dirty="0" smtClean="0">
                <a:solidFill>
                  <a:srgbClr val="C00000"/>
                </a:solidFill>
              </a:rPr>
              <a:t>    </a:t>
            </a:r>
            <a:endParaRPr lang="en-US" sz="1600" b="1" dirty="0">
              <a:solidFill>
                <a:srgbClr val="C00000"/>
              </a:solidFill>
            </a:endParaRPr>
          </a:p>
          <a:p>
            <a:endParaRPr lang="en-US" sz="1600" b="1" dirty="0" smtClean="0">
              <a:solidFill>
                <a:srgbClr val="C00000"/>
              </a:solidFill>
            </a:endParaRPr>
          </a:p>
          <a:p>
            <a:r>
              <a:rPr lang="en-US" sz="1600" b="1" dirty="0">
                <a:solidFill>
                  <a:srgbClr val="C00000"/>
                </a:solidFill>
              </a:rPr>
              <a:t>}</a:t>
            </a:r>
          </a:p>
        </p:txBody>
      </p:sp>
      <p:sp>
        <p:nvSpPr>
          <p:cNvPr id="11" name="TextBox 10"/>
          <p:cNvSpPr txBox="1"/>
          <p:nvPr/>
        </p:nvSpPr>
        <p:spPr>
          <a:xfrm>
            <a:off x="7792158" y="3340279"/>
            <a:ext cx="1498600" cy="584775"/>
          </a:xfrm>
          <a:prstGeom prst="rect">
            <a:avLst/>
          </a:prstGeom>
          <a:noFill/>
        </p:spPr>
        <p:txBody>
          <a:bodyPr wrap="square" rtlCol="0">
            <a:spAutoFit/>
          </a:bodyPr>
          <a:lstStyle/>
          <a:p>
            <a:pPr algn="ctr"/>
            <a:r>
              <a:rPr lang="en-US" sz="1600" smtClean="0"/>
              <a:t>Device Initial thread</a:t>
            </a:r>
            <a:endParaRPr lang="en-US" sz="1600" dirty="0"/>
          </a:p>
        </p:txBody>
      </p:sp>
      <p:cxnSp>
        <p:nvCxnSpPr>
          <p:cNvPr id="13" name="Straight Arrow Connector 12"/>
          <p:cNvCxnSpPr/>
          <p:nvPr/>
        </p:nvCxnSpPr>
        <p:spPr bwMode="auto">
          <a:xfrm>
            <a:off x="789147" y="1742963"/>
            <a:ext cx="0" cy="1227985"/>
          </a:xfrm>
          <a:prstGeom prst="straightConnector1">
            <a:avLst/>
          </a:prstGeom>
          <a:noFill/>
          <a:ln w="2857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789147" y="4466787"/>
            <a:ext cx="13453" cy="1189511"/>
          </a:xfrm>
          <a:prstGeom prst="straightConnector1">
            <a:avLst/>
          </a:prstGeom>
          <a:noFill/>
          <a:ln w="2857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7854633" y="2772116"/>
            <a:ext cx="0" cy="1808101"/>
          </a:xfrm>
          <a:prstGeom prst="straightConnector1">
            <a:avLst/>
          </a:prstGeom>
          <a:noFill/>
          <a:ln w="28575" cap="flat" cmpd="sng" algn="ctr">
            <a:solidFill>
              <a:schemeClr val="tx1"/>
            </a:solidFill>
            <a:prstDash val="solid"/>
            <a:round/>
            <a:headEnd type="none" w="med" len="med"/>
            <a:tailEnd type="triangle"/>
          </a:ln>
          <a:effectLst/>
        </p:spPr>
      </p:cxnSp>
      <p:sp>
        <p:nvSpPr>
          <p:cNvPr id="19" name="Rectangle 18"/>
          <p:cNvSpPr/>
          <p:nvPr/>
        </p:nvSpPr>
        <p:spPr bwMode="auto">
          <a:xfrm>
            <a:off x="5299743" y="2772116"/>
            <a:ext cx="2265692" cy="168645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20" name="Rectangle 19"/>
          <p:cNvSpPr/>
          <p:nvPr/>
        </p:nvSpPr>
        <p:spPr bwMode="auto">
          <a:xfrm>
            <a:off x="1345486" y="1706811"/>
            <a:ext cx="2518133" cy="3949487"/>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21" name="Rectangle 20"/>
          <p:cNvSpPr/>
          <p:nvPr/>
        </p:nvSpPr>
        <p:spPr bwMode="auto">
          <a:xfrm>
            <a:off x="1597602" y="3102846"/>
            <a:ext cx="2097717" cy="135572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cxnSp>
        <p:nvCxnSpPr>
          <p:cNvPr id="27" name="Straight Arrow Connector 26"/>
          <p:cNvCxnSpPr/>
          <p:nvPr/>
        </p:nvCxnSpPr>
        <p:spPr bwMode="auto">
          <a:xfrm>
            <a:off x="3808582" y="3138744"/>
            <a:ext cx="1491161" cy="0"/>
          </a:xfrm>
          <a:prstGeom prst="straightConnector1">
            <a:avLst/>
          </a:prstGeom>
          <a:noFill/>
          <a:ln w="25400" cap="flat" cmpd="sng" algn="ctr">
            <a:solidFill>
              <a:srgbClr val="C00000"/>
            </a:solidFill>
            <a:prstDash val="sysDash"/>
            <a:round/>
            <a:headEnd type="none" w="med" len="med"/>
            <a:tailEnd type="triangle"/>
          </a:ln>
          <a:effectLst/>
        </p:spPr>
      </p:cxnSp>
      <p:cxnSp>
        <p:nvCxnSpPr>
          <p:cNvPr id="28" name="Straight Arrow Connector 27"/>
          <p:cNvCxnSpPr/>
          <p:nvPr/>
        </p:nvCxnSpPr>
        <p:spPr bwMode="auto">
          <a:xfrm>
            <a:off x="3808582" y="4359922"/>
            <a:ext cx="1491161" cy="0"/>
          </a:xfrm>
          <a:prstGeom prst="straightConnector1">
            <a:avLst/>
          </a:prstGeom>
          <a:noFill/>
          <a:ln w="25400" cap="flat" cmpd="sng" algn="ctr">
            <a:solidFill>
              <a:srgbClr val="C00000"/>
            </a:solidFill>
            <a:prstDash val="sysDash"/>
            <a:round/>
            <a:headEnd type="triangle" w="med" len="med"/>
            <a:tailEnd type="none"/>
          </a:ln>
          <a:effectLst/>
        </p:spPr>
      </p:cxnSp>
      <p:sp>
        <p:nvSpPr>
          <p:cNvPr id="29" name="TextBox 28"/>
          <p:cNvSpPr txBox="1"/>
          <p:nvPr/>
        </p:nvSpPr>
        <p:spPr>
          <a:xfrm>
            <a:off x="-50800" y="3097075"/>
            <a:ext cx="1498600" cy="1077218"/>
          </a:xfrm>
          <a:prstGeom prst="rect">
            <a:avLst/>
          </a:prstGeom>
          <a:noFill/>
        </p:spPr>
        <p:txBody>
          <a:bodyPr wrap="square" rtlCol="0">
            <a:spAutoFit/>
          </a:bodyPr>
          <a:lstStyle/>
          <a:p>
            <a:pPr algn="ctr"/>
            <a:r>
              <a:rPr lang="en-US" sz="1600" dirty="0" smtClean="0"/>
              <a:t>Host thread</a:t>
            </a:r>
          </a:p>
          <a:p>
            <a:pPr algn="ctr"/>
            <a:r>
              <a:rPr lang="en-US" sz="1600" dirty="0" smtClean="0"/>
              <a:t>waits for the task region to complete</a:t>
            </a:r>
            <a:endParaRPr lang="en-US" sz="1600" dirty="0"/>
          </a:p>
        </p:txBody>
      </p:sp>
      <p:sp>
        <p:nvSpPr>
          <p:cNvPr id="30" name="TextBox 29"/>
          <p:cNvSpPr txBox="1"/>
          <p:nvPr/>
        </p:nvSpPr>
        <p:spPr>
          <a:xfrm>
            <a:off x="1399747" y="2367234"/>
            <a:ext cx="1942179" cy="338554"/>
          </a:xfrm>
          <a:prstGeom prst="rect">
            <a:avLst/>
          </a:prstGeom>
          <a:noFill/>
        </p:spPr>
        <p:txBody>
          <a:bodyPr wrap="square" rtlCol="0">
            <a:spAutoFit/>
          </a:bodyPr>
          <a:lstStyle/>
          <a:p>
            <a:pPr algn="ctr"/>
            <a:r>
              <a:rPr lang="en-US" sz="1600" b="1" dirty="0" smtClean="0">
                <a:solidFill>
                  <a:srgbClr val="C00000"/>
                </a:solidFill>
              </a:rPr>
              <a:t>float A[N], B[N];</a:t>
            </a:r>
            <a:endParaRPr lang="en-US" sz="1600" b="1" dirty="0">
              <a:solidFill>
                <a:srgbClr val="C00000"/>
              </a:solidFill>
            </a:endParaRPr>
          </a:p>
        </p:txBody>
      </p:sp>
      <p:sp>
        <p:nvSpPr>
          <p:cNvPr id="31" name="TextBox 30"/>
          <p:cNvSpPr txBox="1"/>
          <p:nvPr/>
        </p:nvSpPr>
        <p:spPr>
          <a:xfrm>
            <a:off x="3777055" y="2312102"/>
            <a:ext cx="1701800" cy="830997"/>
          </a:xfrm>
          <a:prstGeom prst="rect">
            <a:avLst/>
          </a:prstGeom>
          <a:noFill/>
        </p:spPr>
        <p:txBody>
          <a:bodyPr wrap="square" rtlCol="0">
            <a:spAutoFit/>
          </a:bodyPr>
          <a:lstStyle/>
          <a:p>
            <a:pPr algn="ctr"/>
            <a:r>
              <a:rPr lang="en-US" sz="1600" dirty="0" smtClean="0"/>
              <a:t>A, B and N mapped to </a:t>
            </a:r>
            <a:r>
              <a:rPr lang="en-US" sz="1600" smtClean="0"/>
              <a:t>the device</a:t>
            </a:r>
            <a:endParaRPr lang="en-US" sz="1600" dirty="0"/>
          </a:p>
        </p:txBody>
      </p:sp>
      <p:sp>
        <p:nvSpPr>
          <p:cNvPr id="32" name="TextBox 31"/>
          <p:cNvSpPr txBox="1"/>
          <p:nvPr/>
        </p:nvSpPr>
        <p:spPr>
          <a:xfrm>
            <a:off x="3757794" y="4398757"/>
            <a:ext cx="1701800" cy="1077218"/>
          </a:xfrm>
          <a:prstGeom prst="rect">
            <a:avLst/>
          </a:prstGeom>
          <a:noFill/>
        </p:spPr>
        <p:txBody>
          <a:bodyPr wrap="square" rtlCol="0">
            <a:spAutoFit/>
          </a:bodyPr>
          <a:lstStyle/>
          <a:p>
            <a:pPr algn="ctr"/>
            <a:r>
              <a:rPr lang="en-US" sz="1600" dirty="0" smtClean="0"/>
              <a:t>the arrays </a:t>
            </a:r>
            <a:br>
              <a:rPr lang="en-US" sz="1600" dirty="0" smtClean="0"/>
            </a:br>
            <a:r>
              <a:rPr lang="en-US" sz="1600" dirty="0" smtClean="0"/>
              <a:t>A and B </a:t>
            </a:r>
            <a:br>
              <a:rPr lang="en-US" sz="1600" dirty="0" smtClean="0"/>
            </a:br>
            <a:r>
              <a:rPr lang="en-US" sz="1600" dirty="0" smtClean="0"/>
              <a:t>mapped back to the host</a:t>
            </a:r>
            <a:endParaRPr lang="en-US" sz="1600" dirty="0"/>
          </a:p>
        </p:txBody>
      </p:sp>
      <p:sp>
        <p:nvSpPr>
          <p:cNvPr id="33" name="TextBox 32"/>
          <p:cNvSpPr txBox="1"/>
          <p:nvPr/>
        </p:nvSpPr>
        <p:spPr>
          <a:xfrm>
            <a:off x="166689" y="6562409"/>
            <a:ext cx="8816890" cy="276999"/>
          </a:xfrm>
          <a:prstGeom prst="rect">
            <a:avLst/>
          </a:prstGeom>
          <a:noFill/>
        </p:spPr>
        <p:txBody>
          <a:bodyPr wrap="square" rtlCol="0">
            <a:spAutoFit/>
          </a:bodyPr>
          <a:lstStyle/>
          <a:p>
            <a:r>
              <a:rPr lang="en-US" sz="1200" dirty="0" smtClean="0"/>
              <a:t>Based on figure 6.4 in </a:t>
            </a:r>
            <a:r>
              <a:rPr lang="en-US" sz="1200" b="1" dirty="0" smtClean="0"/>
              <a:t>Using </a:t>
            </a:r>
            <a:r>
              <a:rPr lang="en-US" sz="1200" b="1" dirty="0" err="1" smtClean="0"/>
              <a:t>OpenMP</a:t>
            </a:r>
            <a:r>
              <a:rPr lang="en-US" sz="1200" b="1" dirty="0" smtClean="0"/>
              <a:t> </a:t>
            </a:r>
            <a:r>
              <a:rPr lang="mr-IN" sz="1200" b="1" dirty="0" smtClean="0"/>
              <a:t>–</a:t>
            </a:r>
            <a:r>
              <a:rPr lang="en-US" sz="1200" b="1" dirty="0" smtClean="0"/>
              <a:t> The Next Step </a:t>
            </a:r>
            <a:r>
              <a:rPr lang="en-US" sz="1200" dirty="0" smtClean="0"/>
              <a:t>by van der Pas, </a:t>
            </a:r>
            <a:r>
              <a:rPr lang="en-US" sz="1200" dirty="0" err="1" smtClean="0"/>
              <a:t>Stotzer</a:t>
            </a:r>
            <a:r>
              <a:rPr lang="en-US" sz="1200" dirty="0" smtClean="0"/>
              <a:t> and </a:t>
            </a:r>
            <a:r>
              <a:rPr lang="en-US" sz="1200" dirty="0" err="1" smtClean="0"/>
              <a:t>Terboven</a:t>
            </a:r>
            <a:r>
              <a:rPr lang="en-US" sz="1200" dirty="0" smtClean="0"/>
              <a:t>, MIT Press, 2017</a:t>
            </a:r>
            <a:endParaRPr lang="en-US" sz="1200" dirty="0"/>
          </a:p>
        </p:txBody>
      </p:sp>
      <p:sp>
        <p:nvSpPr>
          <p:cNvPr id="34" name="TextBox 33"/>
          <p:cNvSpPr txBox="1"/>
          <p:nvPr/>
        </p:nvSpPr>
        <p:spPr>
          <a:xfrm>
            <a:off x="5110103" y="897402"/>
            <a:ext cx="3749040" cy="923330"/>
          </a:xfrm>
          <a:prstGeom prst="rect">
            <a:avLst/>
          </a:prstGeom>
          <a:noFill/>
        </p:spPr>
        <p:txBody>
          <a:bodyPr wrap="square" rtlCol="0">
            <a:spAutoFit/>
          </a:bodyPr>
          <a:lstStyle/>
          <a:p>
            <a:pPr algn="ctr"/>
            <a:r>
              <a:rPr lang="en-US" dirty="0" smtClean="0"/>
              <a:t>Scalars and statically allocated arrays are </a:t>
            </a:r>
            <a:r>
              <a:rPr lang="en-US" smtClean="0"/>
              <a:t>moved onto the device by default before execution</a:t>
            </a:r>
            <a:endParaRPr lang="en-US"/>
          </a:p>
        </p:txBody>
      </p:sp>
      <p:sp>
        <p:nvSpPr>
          <p:cNvPr id="35" name="TextBox 34"/>
          <p:cNvSpPr txBox="1"/>
          <p:nvPr/>
        </p:nvSpPr>
        <p:spPr>
          <a:xfrm>
            <a:off x="5209105" y="5474670"/>
            <a:ext cx="3749040" cy="923330"/>
          </a:xfrm>
          <a:prstGeom prst="rect">
            <a:avLst/>
          </a:prstGeom>
          <a:noFill/>
        </p:spPr>
        <p:txBody>
          <a:bodyPr wrap="square" rtlCol="0">
            <a:spAutoFit/>
          </a:bodyPr>
          <a:lstStyle/>
          <a:p>
            <a:pPr algn="ctr"/>
            <a:r>
              <a:rPr lang="en-US" dirty="0" smtClean="0"/>
              <a:t>Only the statically allocated arrays are moved back to the host after the target region completes</a:t>
            </a:r>
            <a:endParaRPr lang="en-US" dirty="0"/>
          </a:p>
        </p:txBody>
      </p:sp>
    </p:spTree>
    <p:extLst>
      <p:ext uri="{BB962C8B-B14F-4D97-AF65-F5344CB8AC3E}">
        <p14:creationId xmlns:p14="http://schemas.microsoft.com/office/powerpoint/2010/main" val="111882708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455614" y="1201749"/>
            <a:ext cx="8451904" cy="2090092"/>
          </a:xfrm>
        </p:spPr>
        <p:txBody>
          <a:bodyPr/>
          <a:lstStyle/>
          <a:p>
            <a:r>
              <a:rPr lang="en-US" dirty="0" smtClean="0"/>
              <a:t>Use the provided serial </a:t>
            </a:r>
            <a:r>
              <a:rPr lang="en-US" dirty="0" err="1" smtClean="0"/>
              <a:t>vadd</a:t>
            </a:r>
            <a:r>
              <a:rPr lang="en-US" dirty="0" smtClean="0"/>
              <a:t> program which adds two vectors and tests the results.</a:t>
            </a:r>
          </a:p>
          <a:p>
            <a:r>
              <a:rPr lang="en-US" dirty="0" smtClean="0"/>
              <a:t>Use the target construct to run the code on a GPU.</a:t>
            </a:r>
          </a:p>
          <a:p>
            <a:r>
              <a:rPr lang="en-US" dirty="0" smtClean="0"/>
              <a:t>Experiment with the other </a:t>
            </a:r>
            <a:r>
              <a:rPr lang="en-US" dirty="0" smtClean="0"/>
              <a:t>OpenMP </a:t>
            </a:r>
            <a:r>
              <a:rPr lang="en-US" dirty="0" smtClean="0"/>
              <a:t>constructs if time.</a:t>
            </a:r>
          </a:p>
          <a:p>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28</a:t>
            </a:fld>
            <a:endParaRPr lang="en-US" dirty="0">
              <a:solidFill>
                <a:srgbClr val="000000"/>
              </a:solidFill>
              <a:latin typeface="Tahoma" pitchFamily="34" charset="0"/>
              <a:cs typeface="Arial" pitchFamily="34" charset="0"/>
            </a:endParaRPr>
          </a:p>
        </p:txBody>
      </p:sp>
      <p:sp>
        <p:nvSpPr>
          <p:cNvPr id="5" name="TextBox 4"/>
          <p:cNvSpPr txBox="1"/>
          <p:nvPr/>
        </p:nvSpPr>
        <p:spPr>
          <a:xfrm>
            <a:off x="1093470" y="3619500"/>
            <a:ext cx="5886450" cy="1754326"/>
          </a:xfrm>
          <a:prstGeom prst="rect">
            <a:avLst/>
          </a:prstGeom>
          <a:noFill/>
        </p:spPr>
        <p:txBody>
          <a:bodyPr wrap="square" rtlCol="0">
            <a:spAutoFit/>
          </a:bodyPr>
          <a:lstStyle/>
          <a:p>
            <a:r>
              <a:rPr lang="en-US" dirty="0" smtClean="0"/>
              <a:t>#pragma </a:t>
            </a:r>
            <a:r>
              <a:rPr lang="en-US" dirty="0" err="1" smtClean="0"/>
              <a:t>omp</a:t>
            </a:r>
            <a:r>
              <a:rPr lang="en-US" dirty="0" smtClean="0"/>
              <a:t> target</a:t>
            </a:r>
          </a:p>
          <a:p>
            <a:r>
              <a:rPr lang="en-US" dirty="0" smtClean="0"/>
              <a:t>#pragma </a:t>
            </a:r>
            <a:r>
              <a:rPr lang="en-US" dirty="0" err="1" smtClean="0"/>
              <a:t>omp</a:t>
            </a:r>
            <a:r>
              <a:rPr lang="en-US" dirty="0" smtClean="0"/>
              <a:t> parallel</a:t>
            </a:r>
          </a:p>
          <a:p>
            <a:r>
              <a:rPr lang="en-US" dirty="0" smtClean="0"/>
              <a:t>#pragma </a:t>
            </a:r>
            <a:r>
              <a:rPr lang="en-US" dirty="0" err="1" smtClean="0"/>
              <a:t>omp</a:t>
            </a:r>
            <a:r>
              <a:rPr lang="en-US" dirty="0" smtClean="0"/>
              <a:t> for</a:t>
            </a:r>
          </a:p>
          <a:p>
            <a:r>
              <a:rPr lang="en-US" dirty="0" smtClean="0"/>
              <a:t>#pragma </a:t>
            </a:r>
            <a:r>
              <a:rPr lang="en-US" dirty="0" err="1" smtClean="0"/>
              <a:t>omp</a:t>
            </a:r>
            <a:r>
              <a:rPr lang="en-US" dirty="0" smtClean="0"/>
              <a:t> for reduction(</a:t>
            </a:r>
            <a:r>
              <a:rPr lang="en-US" dirty="0" err="1" smtClean="0"/>
              <a:t>op:list</a:t>
            </a:r>
            <a:r>
              <a:rPr lang="en-US" dirty="0" smtClean="0"/>
              <a:t>)</a:t>
            </a:r>
          </a:p>
          <a:p>
            <a:r>
              <a:rPr lang="en-US" dirty="0" smtClean="0"/>
              <a:t>#pragma </a:t>
            </a:r>
            <a:r>
              <a:rPr lang="en-US" dirty="0" err="1" smtClean="0"/>
              <a:t>omp</a:t>
            </a:r>
            <a:r>
              <a:rPr lang="en-US" dirty="0" smtClean="0"/>
              <a:t> for private(list)</a:t>
            </a:r>
          </a:p>
          <a:p>
            <a:r>
              <a:rPr lang="en-US" dirty="0" smtClean="0"/>
              <a:t>#pragma </a:t>
            </a:r>
            <a:r>
              <a:rPr lang="en-US" dirty="0" err="1" smtClean="0"/>
              <a:t>omp</a:t>
            </a:r>
            <a:r>
              <a:rPr lang="en-US" dirty="0" smtClean="0"/>
              <a:t> target</a:t>
            </a:r>
            <a:endParaRPr lang="en-US" dirty="0"/>
          </a:p>
        </p:txBody>
      </p:sp>
    </p:spTree>
    <p:extLst>
      <p:ext uri="{BB962C8B-B14F-4D97-AF65-F5344CB8AC3E}">
        <p14:creationId xmlns:p14="http://schemas.microsoft.com/office/powerpoint/2010/main" val="82372751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Isambard (1/2)</a:t>
            </a:r>
            <a:endParaRPr lang="en-US" dirty="0"/>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29</a:t>
            </a:fld>
            <a:endParaRPr lang="en-US" altLang="zh-CN" sz="1400" dirty="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smtClean="0">
                <a:solidFill>
                  <a:srgbClr val="C00000"/>
                </a:solidFill>
                <a:latin typeface="Courier New" charset="0"/>
                <a:ea typeface="Courier New" charset="0"/>
                <a:cs typeface="Courier New" charset="0"/>
              </a:rPr>
              <a:t># Log in to the Isambard bastion node</a:t>
            </a:r>
          </a:p>
          <a:p>
            <a:r>
              <a:rPr lang="en-US" b="1" dirty="0" smtClean="0">
                <a:solidFill>
                  <a:srgbClr val="C00000"/>
                </a:solidFill>
                <a:latin typeface="Courier New" charset="0"/>
                <a:ea typeface="Courier New" charset="0"/>
                <a:cs typeface="Courier New" charset="0"/>
              </a:rPr>
              <a:t># This node acts as a gateway to the rest of the system</a:t>
            </a:r>
          </a:p>
          <a:p>
            <a:r>
              <a:rPr lang="en-US" b="1" dirty="0" smtClean="0">
                <a:solidFill>
                  <a:srgbClr val="C00000"/>
                </a:solidFill>
                <a:latin typeface="Courier New" charset="0"/>
                <a:ea typeface="Courier New" charset="0"/>
                <a:cs typeface="Courier New" charset="0"/>
              </a:rPr>
              <a:t># You will be assigned an </a:t>
            </a:r>
            <a:r>
              <a:rPr lang="en-US" b="1" i="1" dirty="0" smtClean="0">
                <a:solidFill>
                  <a:srgbClr val="00B0F0"/>
                </a:solidFill>
                <a:latin typeface="Courier New" charset="0"/>
                <a:ea typeface="Courier New" charset="0"/>
                <a:cs typeface="Courier New" charset="0"/>
              </a:rPr>
              <a:t>account ID (01, 02, </a:t>
            </a:r>
            <a:r>
              <a:rPr lang="mr-IN" b="1" i="1" dirty="0" smtClean="0">
                <a:solidFill>
                  <a:srgbClr val="00B0F0"/>
                </a:solidFill>
                <a:latin typeface="Courier New" charset="0"/>
                <a:ea typeface="Courier New" charset="0"/>
                <a:cs typeface="Courier New" charset="0"/>
              </a:rPr>
              <a:t>…</a:t>
            </a:r>
            <a:r>
              <a:rPr lang="en-US" b="1" i="1" dirty="0" smtClean="0">
                <a:solidFill>
                  <a:srgbClr val="00B0F0"/>
                </a:solidFill>
                <a:latin typeface="Courier New" charset="0"/>
                <a:ea typeface="Courier New" charset="0"/>
                <a:cs typeface="Courier New" charset="0"/>
              </a:rPr>
              <a:t>)</a:t>
            </a:r>
            <a:r>
              <a:rPr lang="en-US" b="1" dirty="0" smtClean="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a:t>
            </a:r>
            <a:r>
              <a:rPr lang="en-US" b="1" dirty="0" smtClean="0">
                <a:solidFill>
                  <a:srgbClr val="C00000"/>
                </a:solidFill>
                <a:latin typeface="Courier New" charset="0"/>
                <a:ea typeface="Courier New" charset="0"/>
                <a:cs typeface="Courier New" charset="0"/>
              </a:rPr>
              <a:t>Your password is </a:t>
            </a:r>
            <a:r>
              <a:rPr lang="en-US" b="1" dirty="0" smtClean="0">
                <a:solidFill>
                  <a:srgbClr val="00B050"/>
                </a:solidFill>
                <a:latin typeface="Courier New" charset="0"/>
                <a:ea typeface="Courier New" charset="0"/>
                <a:cs typeface="Courier New" charset="0"/>
              </a:rPr>
              <a:t>openmpSC17</a:t>
            </a:r>
            <a:endParaRPr lang="en-US" b="1" dirty="0">
              <a:solidFill>
                <a:srgbClr val="00B050"/>
              </a:solidFill>
              <a:latin typeface="Courier New" charset="0"/>
              <a:ea typeface="Courier New" charset="0"/>
              <a:cs typeface="Courier New" charset="0"/>
            </a:endParaRPr>
          </a:p>
          <a:p>
            <a:r>
              <a:rPr lang="en-US" b="1" dirty="0" err="1" smtClean="0">
                <a:latin typeface="Courier New" charset="0"/>
                <a:ea typeface="Courier New" charset="0"/>
                <a:cs typeface="Courier New" charset="0"/>
              </a:rPr>
              <a:t>ssh</a:t>
            </a:r>
            <a:r>
              <a:rPr lang="en-US" b="1" dirty="0" smtClean="0">
                <a:latin typeface="Courier New" charset="0"/>
                <a:ea typeface="Courier New" charset="0"/>
                <a:cs typeface="Courier New" charset="0"/>
              </a:rPr>
              <a:t> br-train</a:t>
            </a:r>
            <a:r>
              <a:rPr lang="en-US" b="1" i="1" dirty="0" smtClean="0">
                <a:solidFill>
                  <a:srgbClr val="00B0F0"/>
                </a:solidFill>
                <a:latin typeface="Courier New" charset="0"/>
                <a:ea typeface="Courier New" charset="0"/>
                <a:cs typeface="Courier New" charset="0"/>
              </a:rPr>
              <a:t>XX</a:t>
            </a:r>
            <a:r>
              <a:rPr lang="en-US" b="1" dirty="0" smtClean="0">
                <a:latin typeface="Courier New" charset="0"/>
                <a:ea typeface="Courier New" charset="0"/>
                <a:cs typeface="Courier New" charset="0"/>
              </a:rPr>
              <a:t>@isambard.gw4.ac.uk</a:t>
            </a:r>
          </a:p>
          <a:p>
            <a:endParaRPr lang="en-US" b="1" dirty="0" smtClean="0">
              <a:latin typeface="Courier New" charset="0"/>
              <a:ea typeface="Courier New" charset="0"/>
              <a:cs typeface="Courier New" charset="0"/>
            </a:endParaRPr>
          </a:p>
          <a:p>
            <a:r>
              <a:rPr lang="en-US" b="1" dirty="0" smtClean="0">
                <a:solidFill>
                  <a:srgbClr val="C00000"/>
                </a:solidFill>
                <a:latin typeface="Courier New" charset="0"/>
                <a:ea typeface="Courier New" charset="0"/>
                <a:cs typeface="Courier New" charset="0"/>
              </a:rPr>
              <a:t># Log in to Isambard Phase 1</a:t>
            </a:r>
          </a:p>
          <a:p>
            <a:r>
              <a:rPr lang="en-US" b="1" dirty="0" err="1" smtClean="0">
                <a:latin typeface="Courier New" charset="0"/>
                <a:ea typeface="Courier New" charset="0"/>
                <a:cs typeface="Courier New" charset="0"/>
              </a:rPr>
              <a:t>ssh</a:t>
            </a:r>
            <a:r>
              <a:rPr lang="en-US" b="1" dirty="0" smtClean="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smtClean="0">
                <a:solidFill>
                  <a:srgbClr val="C00000"/>
                </a:solidFill>
                <a:latin typeface="Courier New" charset="0"/>
                <a:ea typeface="Courier New" charset="0"/>
                <a:cs typeface="Courier New" charset="0"/>
              </a:rPr>
              <a:t># Change to directory containing exercises</a:t>
            </a:r>
          </a:p>
          <a:p>
            <a:r>
              <a:rPr lang="en-US" b="1" dirty="0" smtClean="0">
                <a:latin typeface="Courier New" charset="0"/>
                <a:ea typeface="Courier New" charset="0"/>
                <a:cs typeface="Courier New" charset="0"/>
              </a:rPr>
              <a:t>cd sc17-tutorial</a:t>
            </a:r>
          </a:p>
          <a:p>
            <a:endParaRPr lang="en-US" b="1" dirty="0" smtClean="0">
              <a:latin typeface="Courier New" charset="0"/>
              <a:ea typeface="Courier New" charset="0"/>
              <a:cs typeface="Courier New" charset="0"/>
            </a:endParaRPr>
          </a:p>
          <a:p>
            <a:r>
              <a:rPr lang="en-US" b="1" dirty="0" smtClean="0">
                <a:solidFill>
                  <a:srgbClr val="C00000"/>
                </a:solidFill>
                <a:latin typeface="Courier New" charset="0"/>
                <a:ea typeface="Courier New" charset="0"/>
                <a:cs typeface="Courier New" charset="0"/>
              </a:rPr>
              <a:t># List files</a:t>
            </a:r>
          </a:p>
          <a:p>
            <a:r>
              <a:rPr lang="en-US" b="1" dirty="0" smtClean="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charset="0"/>
                <a:ea typeface="Courier New" charset="0"/>
                <a:cs typeface="Courier New" charset="0"/>
              </a:rPr>
              <a:t>[</a:t>
            </a:r>
            <a:r>
              <a:rPr lang="en-US" sz="1600" b="1" dirty="0" smtClean="0">
                <a:latin typeface="Courier New" charset="0"/>
                <a:ea typeface="Courier New" charset="0"/>
                <a:cs typeface="Courier New" charset="0"/>
              </a:rPr>
              <a:t>br-train01@login-01 sc17-tutorial]$ </a:t>
            </a:r>
            <a:r>
              <a:rPr lang="en-US" sz="1600" b="1" dirty="0">
                <a:latin typeface="Courier New" charset="0"/>
                <a:ea typeface="Courier New" charset="0"/>
                <a:cs typeface="Courier New" charset="0"/>
              </a:rPr>
              <a:t>ls</a:t>
            </a:r>
          </a:p>
          <a:p>
            <a:r>
              <a:rPr lang="en-US" sz="1600" b="1" dirty="0" err="1">
                <a:latin typeface="Courier New" charset="0"/>
                <a:ea typeface="Courier New" charset="0"/>
                <a:cs typeface="Courier New" charset="0"/>
              </a:rPr>
              <a:t>jac_solv.c</a:t>
            </a:r>
            <a:r>
              <a:rPr lang="en-US" sz="1600" b="1" dirty="0">
                <a:latin typeface="Courier New" charset="0"/>
                <a:ea typeface="Courier New" charset="0"/>
                <a:cs typeface="Courier New" charset="0"/>
              </a:rPr>
              <a:t>  </a:t>
            </a:r>
            <a:r>
              <a:rPr lang="en-US" sz="1600" b="1" dirty="0" smtClean="0">
                <a:latin typeface="Courier New" charset="0"/>
                <a:ea typeface="Courier New" charset="0"/>
                <a:cs typeface="Courier New" charset="0"/>
              </a:rPr>
              <a:t>   </a:t>
            </a:r>
            <a:r>
              <a:rPr lang="en-US" sz="1600" b="1" dirty="0" err="1" smtClean="0">
                <a:latin typeface="Courier New" charset="0"/>
                <a:ea typeface="Courier New" charset="0"/>
                <a:cs typeface="Courier New" charset="0"/>
              </a:rPr>
              <a:t>makefile</a:t>
            </a:r>
            <a:r>
              <a:rPr lang="en-US" sz="1600" b="1" dirty="0">
                <a:latin typeface="Courier New" charset="0"/>
                <a:ea typeface="Courier New" charset="0"/>
                <a:cs typeface="Courier New" charset="0"/>
              </a:rPr>
              <a:t>  </a:t>
            </a:r>
            <a:r>
              <a:rPr lang="en-US" sz="1600" b="1" dirty="0" smtClean="0">
                <a:latin typeface="Courier New" charset="0"/>
                <a:ea typeface="Courier New" charset="0"/>
                <a:cs typeface="Courier New" charset="0"/>
              </a:rPr>
              <a:t>   </a:t>
            </a:r>
            <a:r>
              <a:rPr lang="en-US" sz="1600" b="1" dirty="0" err="1" smtClean="0">
                <a:latin typeface="Courier New" charset="0"/>
                <a:ea typeface="Courier New" charset="0"/>
                <a:cs typeface="Courier New" charset="0"/>
              </a:rPr>
              <a:t>mm_utils.h</a:t>
            </a:r>
            <a:r>
              <a:rPr lang="en-US" sz="1600" b="1" dirty="0">
                <a:latin typeface="Courier New" charset="0"/>
                <a:ea typeface="Courier New" charset="0"/>
                <a:cs typeface="Courier New" charset="0"/>
              </a:rPr>
              <a:t>  </a:t>
            </a:r>
            <a:r>
              <a:rPr lang="en-US" sz="1600" b="1" dirty="0" err="1" smtClean="0">
                <a:latin typeface="Courier New" charset="0"/>
                <a:ea typeface="Courier New" charset="0"/>
                <a:cs typeface="Courier New" charset="0"/>
              </a:rPr>
              <a:t>submit_jac_solv</a:t>
            </a:r>
            <a:r>
              <a:rPr lang="en-US" sz="1600" b="1" dirty="0" smtClean="0">
                <a:latin typeface="Courier New" charset="0"/>
                <a:ea typeface="Courier New" charset="0"/>
                <a:cs typeface="Courier New" charset="0"/>
              </a:rPr>
              <a:t>   </a:t>
            </a:r>
            <a:r>
              <a:rPr lang="en-US" sz="1600" b="1" dirty="0" err="1" smtClean="0">
                <a:latin typeface="Courier New" charset="0"/>
                <a:ea typeface="Courier New" charset="0"/>
                <a:cs typeface="Courier New" charset="0"/>
              </a:rPr>
              <a:t>vadd.c</a:t>
            </a:r>
            <a:endParaRPr lang="en-US" sz="1600" b="1" dirty="0">
              <a:latin typeface="Courier New" charset="0"/>
              <a:ea typeface="Courier New" charset="0"/>
              <a:cs typeface="Courier New" charset="0"/>
            </a:endParaRPr>
          </a:p>
          <a:p>
            <a:r>
              <a:rPr lang="en-US" sz="1600" b="1" dirty="0" err="1">
                <a:latin typeface="Courier New" charset="0"/>
                <a:ea typeface="Courier New" charset="0"/>
                <a:cs typeface="Courier New" charset="0"/>
              </a:rPr>
              <a:t>make.def</a:t>
            </a:r>
            <a:r>
              <a:rPr lang="en-US" sz="1600" b="1" dirty="0">
                <a:latin typeface="Courier New" charset="0"/>
                <a:ea typeface="Courier New" charset="0"/>
                <a:cs typeface="Courier New" charset="0"/>
              </a:rPr>
              <a:t>    </a:t>
            </a:r>
            <a:r>
              <a:rPr lang="en-US" sz="1600" b="1" dirty="0" smtClean="0">
                <a:latin typeface="Courier New" charset="0"/>
                <a:ea typeface="Courier New" charset="0"/>
                <a:cs typeface="Courier New" charset="0"/>
              </a:rPr>
              <a:t>   </a:t>
            </a:r>
            <a:r>
              <a:rPr lang="en-US" sz="1600" b="1" dirty="0" err="1" smtClean="0">
                <a:latin typeface="Courier New" charset="0"/>
                <a:ea typeface="Courier New" charset="0"/>
                <a:cs typeface="Courier New" charset="0"/>
              </a:rPr>
              <a:t>makefile</a:t>
            </a:r>
            <a:r>
              <a:rPr lang="en-US" sz="1600" b="1" dirty="0">
                <a:latin typeface="Courier New" charset="0"/>
                <a:ea typeface="Courier New" charset="0"/>
                <a:cs typeface="Courier New" charset="0"/>
              </a:rPr>
              <a:t>   </a:t>
            </a:r>
            <a:r>
              <a:rPr lang="en-US" sz="1600" b="1" dirty="0" smtClean="0">
                <a:latin typeface="Courier New" charset="0"/>
                <a:ea typeface="Courier New" charset="0"/>
                <a:cs typeface="Courier New" charset="0"/>
              </a:rPr>
              <a:t>  </a:t>
            </a:r>
            <a:r>
              <a:rPr lang="en-US" sz="1600" b="1" dirty="0" err="1" smtClean="0">
                <a:latin typeface="Courier New" charset="0"/>
                <a:ea typeface="Courier New" charset="0"/>
                <a:cs typeface="Courier New" charset="0"/>
              </a:rPr>
              <a:t>pi.c</a:t>
            </a:r>
            <a:r>
              <a:rPr lang="en-US" sz="1600" b="1" dirty="0" smtClean="0">
                <a:latin typeface="Courier New" charset="0"/>
                <a:ea typeface="Courier New" charset="0"/>
                <a:cs typeface="Courier New" charset="0"/>
              </a:rPr>
              <a:t>   </a:t>
            </a:r>
            <a:r>
              <a:rPr lang="en-US" sz="1600" b="1" dirty="0" smtClean="0">
                <a:solidFill>
                  <a:srgbClr val="0070C0"/>
                </a:solidFill>
                <a:latin typeface="Courier New" charset="0"/>
                <a:ea typeface="Courier New" charset="0"/>
                <a:cs typeface="Courier New" charset="0"/>
              </a:rPr>
              <a:t> </a:t>
            </a:r>
            <a:r>
              <a:rPr lang="en-US" sz="1600" b="1" dirty="0">
                <a:latin typeface="Courier New" charset="0"/>
                <a:ea typeface="Courier New" charset="0"/>
                <a:cs typeface="Courier New" charset="0"/>
              </a:rPr>
              <a:t>  </a:t>
            </a:r>
            <a:r>
              <a:rPr lang="en-US" sz="1600" b="1" dirty="0" smtClean="0">
                <a:latin typeface="Courier New" charset="0"/>
                <a:ea typeface="Courier New" charset="0"/>
                <a:cs typeface="Courier New" charset="0"/>
              </a:rPr>
              <a:t>  </a:t>
            </a:r>
            <a:r>
              <a:rPr lang="en-US" sz="1600" b="1" dirty="0" err="1" smtClean="0">
                <a:latin typeface="Courier New" charset="0"/>
                <a:ea typeface="Courier New" charset="0"/>
                <a:cs typeface="Courier New" charset="0"/>
              </a:rPr>
              <a:t>submit_pi</a:t>
            </a:r>
            <a:endParaRPr lang="en-US" sz="1600" b="1" dirty="0" smtClean="0">
              <a:latin typeface="Courier New" charset="0"/>
              <a:ea typeface="Courier New" charset="0"/>
              <a:cs typeface="Courier New" charset="0"/>
            </a:endParaRPr>
          </a:p>
          <a:p>
            <a:r>
              <a:rPr lang="en-US" sz="1600" b="1" dirty="0" err="1" smtClean="0">
                <a:solidFill>
                  <a:srgbClr val="0070C0"/>
                </a:solidFill>
                <a:latin typeface="Courier New" charset="0"/>
                <a:ea typeface="Courier New" charset="0"/>
                <a:cs typeface="Courier New" charset="0"/>
              </a:rPr>
              <a:t>Make_def_files</a:t>
            </a:r>
            <a:r>
              <a:rPr lang="en-US" sz="1600" b="1" dirty="0" smtClean="0">
                <a:solidFill>
                  <a:srgbClr val="0070C0"/>
                </a:solidFill>
                <a:latin typeface="Courier New" charset="0"/>
                <a:ea typeface="Courier New" charset="0"/>
                <a:cs typeface="Courier New" charset="0"/>
              </a:rPr>
              <a:t> </a:t>
            </a:r>
            <a:r>
              <a:rPr lang="en-US" sz="1600" b="1" dirty="0" err="1" smtClean="0">
                <a:latin typeface="Courier New" charset="0"/>
                <a:ea typeface="Courier New" charset="0"/>
                <a:cs typeface="Courier New" charset="0"/>
              </a:rPr>
              <a:t>mm_utils.c</a:t>
            </a:r>
            <a:r>
              <a:rPr lang="en-US" sz="1600" b="1" dirty="0" smtClean="0">
                <a:latin typeface="Courier New" charset="0"/>
                <a:ea typeface="Courier New" charset="0"/>
                <a:cs typeface="Courier New" charset="0"/>
              </a:rPr>
              <a:t>   </a:t>
            </a:r>
            <a:r>
              <a:rPr lang="en-US" sz="1600" b="1" dirty="0" smtClean="0">
                <a:solidFill>
                  <a:srgbClr val="0070C0"/>
                </a:solidFill>
                <a:latin typeface="Courier New" charset="0"/>
                <a:ea typeface="Courier New" charset="0"/>
                <a:cs typeface="Courier New" charset="0"/>
              </a:rPr>
              <a:t>Solutions   </a:t>
            </a:r>
            <a:r>
              <a:rPr lang="en-US" sz="1600" b="1" dirty="0" err="1" smtClean="0">
                <a:latin typeface="Courier New" charset="0"/>
                <a:ea typeface="Courier New" charset="0"/>
                <a:cs typeface="Courier New" charset="0"/>
              </a:rPr>
              <a:t>submit_vadd</a:t>
            </a:r>
            <a:endParaRPr lang="en-US" sz="1600" b="1" dirty="0">
              <a:latin typeface="Courier New" charset="0"/>
              <a:ea typeface="Courier New" charset="0"/>
              <a:cs typeface="Courier New" charset="0"/>
            </a:endParaRPr>
          </a:p>
        </p:txBody>
      </p:sp>
      <p:sp>
        <p:nvSpPr>
          <p:cNvPr id="4" name="Rectangle 3"/>
          <p:cNvSpPr/>
          <p:nvPr/>
        </p:nvSpPr>
        <p:spPr bwMode="auto">
          <a:xfrm>
            <a:off x="5488940" y="5194300"/>
            <a:ext cx="2006600" cy="72390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7" name="Rectangle 6"/>
          <p:cNvSpPr/>
          <p:nvPr/>
        </p:nvSpPr>
        <p:spPr bwMode="auto">
          <a:xfrm>
            <a:off x="647700" y="5194300"/>
            <a:ext cx="1371599"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
        <p:nvSpPr>
          <p:cNvPr id="8" name="TextBox 7"/>
          <p:cNvSpPr txBox="1"/>
          <p:nvPr/>
        </p:nvSpPr>
        <p:spPr>
          <a:xfrm>
            <a:off x="5981700" y="4192479"/>
            <a:ext cx="2552700" cy="369332"/>
          </a:xfrm>
          <a:prstGeom prst="rect">
            <a:avLst/>
          </a:prstGeom>
          <a:noFill/>
          <a:ln w="19050">
            <a:solidFill>
              <a:srgbClr val="FF0000"/>
            </a:solidFill>
          </a:ln>
        </p:spPr>
        <p:txBody>
          <a:bodyPr wrap="square" rtlCol="0">
            <a:spAutoFit/>
          </a:bodyPr>
          <a:lstStyle/>
          <a:p>
            <a:r>
              <a:rPr lang="en-US" dirty="0" smtClean="0"/>
              <a:t>Job </a:t>
            </a:r>
            <a:r>
              <a:rPr lang="en-US" smtClean="0"/>
              <a:t>submission scripts</a:t>
            </a:r>
            <a:endParaRPr lang="en-US" dirty="0"/>
          </a:p>
        </p:txBody>
      </p:sp>
      <p:sp>
        <p:nvSpPr>
          <p:cNvPr id="9" name="TextBox 8"/>
          <p:cNvSpPr txBox="1"/>
          <p:nvPr/>
        </p:nvSpPr>
        <p:spPr>
          <a:xfrm>
            <a:off x="1504949" y="5917481"/>
            <a:ext cx="1790700" cy="646331"/>
          </a:xfrm>
          <a:prstGeom prst="rect">
            <a:avLst/>
          </a:prstGeom>
          <a:noFill/>
          <a:ln w="19050">
            <a:solidFill>
              <a:srgbClr val="FF0000"/>
            </a:solidFill>
          </a:ln>
        </p:spPr>
        <p:txBody>
          <a:bodyPr wrap="square" rtlCol="0">
            <a:spAutoFit/>
          </a:bodyPr>
          <a:lstStyle/>
          <a:p>
            <a:r>
              <a:rPr lang="en-US" smtClean="0"/>
              <a:t>Jacobi exercise starting code</a:t>
            </a:r>
            <a:endParaRPr lang="en-US" dirty="0"/>
          </a:p>
        </p:txBody>
      </p:sp>
      <p:sp>
        <p:nvSpPr>
          <p:cNvPr id="10" name="TextBox 9"/>
          <p:cNvSpPr txBox="1"/>
          <p:nvPr/>
        </p:nvSpPr>
        <p:spPr>
          <a:xfrm>
            <a:off x="3891649" y="6064724"/>
            <a:ext cx="1597291" cy="646331"/>
          </a:xfrm>
          <a:prstGeom prst="rect">
            <a:avLst/>
          </a:prstGeom>
          <a:noFill/>
          <a:ln w="19050">
            <a:solidFill>
              <a:srgbClr val="FF0000"/>
            </a:solidFill>
          </a:ln>
        </p:spPr>
        <p:txBody>
          <a:bodyPr wrap="square" rtlCol="0">
            <a:spAutoFit/>
          </a:bodyPr>
          <a:lstStyle/>
          <a:p>
            <a:r>
              <a:rPr lang="en-US" dirty="0" smtClean="0"/>
              <a:t>Pi exercise starting code</a:t>
            </a:r>
            <a:endParaRPr lang="en-US" dirty="0"/>
          </a:p>
        </p:txBody>
      </p:sp>
      <p:sp>
        <p:nvSpPr>
          <p:cNvPr id="11" name="Rectangle 10"/>
          <p:cNvSpPr/>
          <p:nvPr/>
        </p:nvSpPr>
        <p:spPr bwMode="auto">
          <a:xfrm>
            <a:off x="4029709" y="5441590"/>
            <a:ext cx="749300"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cxnSp>
        <p:nvCxnSpPr>
          <p:cNvPr id="20" name="Straight Connector 19"/>
          <p:cNvCxnSpPr>
            <a:endCxn id="4" idx="0"/>
          </p:cNvCxnSpPr>
          <p:nvPr/>
        </p:nvCxnSpPr>
        <p:spPr bwMode="auto">
          <a:xfrm flipH="1">
            <a:off x="6492240" y="4561811"/>
            <a:ext cx="746760" cy="632489"/>
          </a:xfrm>
          <a:prstGeom prst="line">
            <a:avLst/>
          </a:prstGeom>
          <a:noFill/>
          <a:ln w="19050" cap="flat" cmpd="sng" algn="ctr">
            <a:solidFill>
              <a:srgbClr val="FF0000"/>
            </a:solidFill>
            <a:prstDash val="solid"/>
            <a:round/>
            <a:headEnd type="none" w="med" len="med"/>
            <a:tailEnd type="none" w="med" len="med"/>
          </a:ln>
          <a:effectLst/>
        </p:spPr>
      </p:cxnSp>
      <p:cxnSp>
        <p:nvCxnSpPr>
          <p:cNvPr id="23" name="Straight Connector 22"/>
          <p:cNvCxnSpPr>
            <a:endCxn id="9" idx="0"/>
          </p:cNvCxnSpPr>
          <p:nvPr/>
        </p:nvCxnSpPr>
        <p:spPr bwMode="auto">
          <a:xfrm>
            <a:off x="1778000" y="5448300"/>
            <a:ext cx="622299" cy="469181"/>
          </a:xfrm>
          <a:prstGeom prst="line">
            <a:avLst/>
          </a:prstGeom>
          <a:noFill/>
          <a:ln w="19050" cap="flat" cmpd="sng" algn="ctr">
            <a:solidFill>
              <a:srgbClr val="FF0000"/>
            </a:solidFill>
            <a:prstDash val="solid"/>
            <a:round/>
            <a:headEnd type="none" w="med" len="med"/>
            <a:tailEnd type="none" w="med" len="med"/>
          </a:ln>
          <a:effectLst/>
        </p:spPr>
      </p:cxnSp>
      <p:cxnSp>
        <p:nvCxnSpPr>
          <p:cNvPr id="28" name="Straight Connector 27"/>
          <p:cNvCxnSpPr>
            <a:stCxn id="10" idx="0"/>
            <a:endCxn id="11" idx="2"/>
          </p:cNvCxnSpPr>
          <p:nvPr/>
        </p:nvCxnSpPr>
        <p:spPr bwMode="auto">
          <a:xfrm flipH="1" flipV="1">
            <a:off x="4404359" y="5695590"/>
            <a:ext cx="285936" cy="369134"/>
          </a:xfrm>
          <a:prstGeom prst="line">
            <a:avLst/>
          </a:prstGeom>
          <a:noFill/>
          <a:ln w="19050" cap="flat" cmpd="sng" algn="ctr">
            <a:solidFill>
              <a:srgbClr val="FF0000"/>
            </a:solidFill>
            <a:prstDash val="solid"/>
            <a:round/>
            <a:headEnd type="none" w="med" len="med"/>
            <a:tailEnd type="none" w="med" len="med"/>
          </a:ln>
          <a:effectLst/>
        </p:spPr>
      </p:cxnSp>
      <p:sp>
        <p:nvSpPr>
          <p:cNvPr id="25" name="TextBox 24"/>
          <p:cNvSpPr txBox="1"/>
          <p:nvPr/>
        </p:nvSpPr>
        <p:spPr>
          <a:xfrm>
            <a:off x="6825706" y="6064724"/>
            <a:ext cx="1815374" cy="646331"/>
          </a:xfrm>
          <a:prstGeom prst="rect">
            <a:avLst/>
          </a:prstGeom>
          <a:noFill/>
          <a:ln w="19050">
            <a:solidFill>
              <a:srgbClr val="FF0000"/>
            </a:solidFill>
          </a:ln>
        </p:spPr>
        <p:txBody>
          <a:bodyPr wrap="square" rtlCol="0">
            <a:spAutoFit/>
          </a:bodyPr>
          <a:lstStyle/>
          <a:p>
            <a:r>
              <a:rPr lang="en-US" dirty="0" err="1" smtClean="0"/>
              <a:t>vadd</a:t>
            </a:r>
            <a:r>
              <a:rPr lang="en-US" dirty="0" smtClean="0"/>
              <a:t>  exercise starting code</a:t>
            </a:r>
            <a:endParaRPr lang="en-US" dirty="0"/>
          </a:p>
        </p:txBody>
      </p:sp>
      <p:cxnSp>
        <p:nvCxnSpPr>
          <p:cNvPr id="26" name="Straight Connector 25"/>
          <p:cNvCxnSpPr>
            <a:stCxn id="25" idx="0"/>
          </p:cNvCxnSpPr>
          <p:nvPr/>
        </p:nvCxnSpPr>
        <p:spPr bwMode="auto">
          <a:xfrm flipV="1">
            <a:off x="7733393" y="5505430"/>
            <a:ext cx="426543" cy="559294"/>
          </a:xfrm>
          <a:prstGeom prst="line">
            <a:avLst/>
          </a:prstGeom>
          <a:noFill/>
          <a:ln w="19050" cap="flat" cmpd="sng" algn="ctr">
            <a:solidFill>
              <a:srgbClr val="FF0000"/>
            </a:solidFill>
            <a:prstDash val="solid"/>
            <a:round/>
            <a:headEnd type="none" w="med" len="med"/>
            <a:tailEnd type="none" w="med" len="med"/>
          </a:ln>
          <a:effectLst/>
        </p:spPr>
      </p:cxnSp>
      <p:sp>
        <p:nvSpPr>
          <p:cNvPr id="30" name="Rectangle 29"/>
          <p:cNvSpPr/>
          <p:nvPr/>
        </p:nvSpPr>
        <p:spPr bwMode="auto">
          <a:xfrm>
            <a:off x="7733392" y="5199874"/>
            <a:ext cx="907687" cy="30555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Tree>
    <p:extLst>
      <p:ext uri="{BB962C8B-B14F-4D97-AF65-F5344CB8AC3E}">
        <p14:creationId xmlns:p14="http://schemas.microsoft.com/office/powerpoint/2010/main" val="1018807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E3C3F39-228A-4E51-9BBD-7787819C31C7}" type="slidenum">
              <a:rPr lang="zh-CN" altLang="en-US"/>
              <a:pPr>
                <a:defRPr/>
              </a:pPr>
              <a:t>3</a:t>
            </a:fld>
            <a:endParaRPr lang="en-US" altLang="zh-CN"/>
          </a:p>
        </p:txBody>
      </p:sp>
      <p:sp>
        <p:nvSpPr>
          <p:cNvPr id="10243" name="Rectangle 2"/>
          <p:cNvSpPr>
            <a:spLocks noGrp="1" noChangeArrowheads="1"/>
          </p:cNvSpPr>
          <p:nvPr>
            <p:ph type="title"/>
          </p:nvPr>
        </p:nvSpPr>
        <p:spPr/>
        <p:txBody>
          <a:bodyPr/>
          <a:lstStyle/>
          <a:p>
            <a:pPr eaLnBrk="1" hangingPunct="1"/>
            <a:r>
              <a:rPr lang="en-US" dirty="0" smtClean="0"/>
              <a:t>Preliminaries: Part 1</a:t>
            </a:r>
          </a:p>
        </p:txBody>
      </p:sp>
      <p:sp>
        <p:nvSpPr>
          <p:cNvPr id="10244" name="Rectangle 3"/>
          <p:cNvSpPr>
            <a:spLocks noGrp="1" noChangeArrowheads="1"/>
          </p:cNvSpPr>
          <p:nvPr>
            <p:ph type="body" idx="1"/>
          </p:nvPr>
        </p:nvSpPr>
        <p:spPr/>
        <p:txBody>
          <a:bodyPr/>
          <a:lstStyle/>
          <a:p>
            <a:pPr eaLnBrk="1" hangingPunct="1"/>
            <a:r>
              <a:rPr lang="en-US" sz="2800" dirty="0" smtClean="0"/>
              <a:t>Disclosures</a:t>
            </a:r>
          </a:p>
          <a:p>
            <a:pPr lvl="1" eaLnBrk="1" hangingPunct="1"/>
            <a:r>
              <a:rPr lang="en-US" sz="2400" dirty="0" smtClean="0"/>
              <a:t>The views expressed in this tutorial are those of the people delivering the tutorial. </a:t>
            </a:r>
          </a:p>
          <a:p>
            <a:pPr lvl="2" eaLnBrk="1" hangingPunct="1"/>
            <a:r>
              <a:rPr lang="en-US" sz="2000" dirty="0" smtClean="0"/>
              <a:t>We are </a:t>
            </a:r>
            <a:r>
              <a:rPr lang="en-US" sz="2000" u="sng" dirty="0" smtClean="0"/>
              <a:t>not</a:t>
            </a:r>
            <a:r>
              <a:rPr lang="en-US" sz="2000" dirty="0" smtClean="0"/>
              <a:t> speaking for our employers.</a:t>
            </a:r>
          </a:p>
          <a:p>
            <a:pPr lvl="2" eaLnBrk="1" hangingPunct="1"/>
            <a:r>
              <a:rPr lang="en-US" sz="2000" dirty="0" smtClean="0"/>
              <a:t>We are </a:t>
            </a:r>
            <a:r>
              <a:rPr lang="en-US" sz="2000" u="sng" dirty="0" smtClean="0"/>
              <a:t>not</a:t>
            </a:r>
            <a:r>
              <a:rPr lang="en-US" sz="2000" dirty="0" smtClean="0"/>
              <a:t> speaking for the </a:t>
            </a:r>
            <a:r>
              <a:rPr lang="en-US" sz="2000" dirty="0" err="1" smtClean="0"/>
              <a:t>OpenMP</a:t>
            </a:r>
            <a:r>
              <a:rPr lang="en-US" sz="2000" dirty="0" smtClean="0"/>
              <a:t> ARB</a:t>
            </a:r>
          </a:p>
          <a:p>
            <a:pPr eaLnBrk="1" hangingPunct="1"/>
            <a:r>
              <a:rPr lang="en-US" sz="2800" dirty="0" smtClean="0"/>
              <a:t>We take these tutorials VERY seriously:</a:t>
            </a:r>
          </a:p>
          <a:p>
            <a:pPr lvl="1" eaLnBrk="1" hangingPunct="1"/>
            <a:r>
              <a:rPr lang="en-US" sz="2400" dirty="0" smtClean="0"/>
              <a:t>Help us improve … tell us how you would make this tutorial better.</a:t>
            </a:r>
          </a:p>
          <a:p>
            <a:pPr lvl="2" eaLnBrk="1" hangingPunct="1"/>
            <a:endParaRPr lang="en-US" sz="2000" dirty="0" smtClean="0"/>
          </a:p>
        </p:txBody>
      </p:sp>
    </p:spTree>
    <p:extLst>
      <p:ext uri="{BB962C8B-B14F-4D97-AF65-F5344CB8AC3E}">
        <p14:creationId xmlns:p14="http://schemas.microsoft.com/office/powerpoint/2010/main" val="211194782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Isambard (2/2)</a:t>
            </a:r>
            <a:endParaRPr lang="en-US" dirty="0"/>
          </a:p>
        </p:txBody>
      </p:sp>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30</a:t>
            </a:fld>
            <a:endParaRPr lang="en-US" altLang="zh-CN" sz="1200" dirty="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smtClean="0">
                <a:solidFill>
                  <a:srgbClr val="C00000"/>
                </a:solidFill>
                <a:latin typeface="Courier New" charset="0"/>
                <a:ea typeface="Courier New" charset="0"/>
                <a:cs typeface="Courier New" charset="0"/>
              </a:rPr>
              <a:t># Build exercises</a:t>
            </a:r>
          </a:p>
          <a:p>
            <a:r>
              <a:rPr lang="en-US" b="1" dirty="0" smtClean="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smtClean="0">
                <a:solidFill>
                  <a:srgbClr val="C00000"/>
                </a:solidFill>
                <a:latin typeface="Courier New" charset="0"/>
                <a:ea typeface="Courier New" charset="0"/>
                <a:cs typeface="Courier New" charset="0"/>
              </a:rPr>
              <a:t># Submit job</a:t>
            </a:r>
          </a:p>
          <a:p>
            <a:r>
              <a:rPr lang="en-US" b="1" dirty="0" err="1" smtClean="0">
                <a:latin typeface="Courier New" charset="0"/>
                <a:ea typeface="Courier New" charset="0"/>
                <a:cs typeface="Courier New" charset="0"/>
              </a:rPr>
              <a:t>qsub</a:t>
            </a:r>
            <a:r>
              <a:rPr lang="en-US" b="1" dirty="0" smtClean="0">
                <a:latin typeface="Courier New" charset="0"/>
                <a:ea typeface="Courier New" charset="0"/>
                <a:cs typeface="Courier New" charset="0"/>
              </a:rPr>
              <a:t> </a:t>
            </a:r>
            <a:r>
              <a:rPr lang="en-US" b="1" dirty="0" err="1" smtClean="0">
                <a:latin typeface="Courier New" charset="0"/>
                <a:ea typeface="Courier New" charset="0"/>
                <a:cs typeface="Courier New" charset="0"/>
              </a:rPr>
              <a:t>submit_vadd</a:t>
            </a:r>
            <a:endParaRPr lang="en-US" b="1" dirty="0" smtClean="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a:t>
            </a:r>
            <a:r>
              <a:rPr lang="en-US" b="1" dirty="0" smtClean="0">
                <a:solidFill>
                  <a:srgbClr val="C00000"/>
                </a:solidFill>
                <a:latin typeface="Courier New" charset="0"/>
                <a:ea typeface="Courier New" charset="0"/>
                <a:cs typeface="Courier New" charset="0"/>
              </a:rPr>
              <a:t>Check job status</a:t>
            </a:r>
            <a:endParaRPr lang="en-US" b="1" dirty="0">
              <a:solidFill>
                <a:srgbClr val="C00000"/>
              </a:solidFill>
              <a:latin typeface="Courier New" charset="0"/>
              <a:ea typeface="Courier New" charset="0"/>
              <a:cs typeface="Courier New" charset="0"/>
            </a:endParaRPr>
          </a:p>
          <a:p>
            <a:r>
              <a:rPr lang="en-US" b="1" dirty="0" err="1" smtClean="0">
                <a:latin typeface="Courier New" charset="0"/>
                <a:ea typeface="Courier New" charset="0"/>
                <a:cs typeface="Courier New" charset="0"/>
              </a:rPr>
              <a:t>qstat</a:t>
            </a:r>
            <a:r>
              <a:rPr lang="en-US" b="1" dirty="0" smtClean="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smtClean="0">
                <a:latin typeface="Courier New" charset="0"/>
                <a:ea typeface="Courier New" charset="0"/>
                <a:cs typeface="Courier New" charset="0"/>
              </a:rPr>
              <a:t>u $USER</a:t>
            </a:r>
          </a:p>
          <a:p>
            <a:r>
              <a:rPr lang="en-GB" sz="1500" b="1" dirty="0" smtClean="0">
                <a:latin typeface="Courier New" charset="0"/>
                <a:ea typeface="Courier New" charset="0"/>
                <a:cs typeface="Courier New" charset="0"/>
              </a:rPr>
              <a:t>                                                                             </a:t>
            </a:r>
            <a:r>
              <a:rPr lang="mr-IN" sz="1500" b="1" dirty="0" smtClean="0">
                <a:latin typeface="Courier New" charset="0"/>
                <a:ea typeface="Courier New" charset="0"/>
                <a:cs typeface="Courier New" charset="0"/>
              </a:rPr>
              <a:t> </a:t>
            </a:r>
            <a:r>
              <a:rPr lang="en-GB" sz="1500" b="1" dirty="0" smtClean="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smtClean="0">
              <a:latin typeface="Courier New" charset="0"/>
              <a:ea typeface="Courier New" charset="0"/>
              <a:cs typeface="Courier New" charset="0"/>
            </a:endParaRPr>
          </a:p>
          <a:p>
            <a:endParaRPr lang="en-US" b="1" dirty="0" smtClean="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smtClean="0">
                <a:solidFill>
                  <a:srgbClr val="C00000"/>
                </a:solidFill>
                <a:latin typeface="Courier New" charset="0"/>
                <a:ea typeface="Courier New" charset="0"/>
                <a:cs typeface="Courier New" charset="0"/>
              </a:rPr>
              <a:t># Check output from job</a:t>
            </a:r>
          </a:p>
          <a:p>
            <a:r>
              <a:rPr lang="en-US" b="1" dirty="0" smtClean="0">
                <a:solidFill>
                  <a:srgbClr val="C00000"/>
                </a:solidFill>
                <a:latin typeface="Courier New" charset="0"/>
                <a:ea typeface="Courier New" charset="0"/>
                <a:cs typeface="Courier New" charset="0"/>
              </a:rPr>
              <a:t># Output file will have the job identifier in name</a:t>
            </a:r>
          </a:p>
          <a:p>
            <a:r>
              <a:rPr lang="en-US" b="1" dirty="0" smtClean="0">
                <a:solidFill>
                  <a:srgbClr val="C00000"/>
                </a:solidFill>
                <a:latin typeface="Courier New" charset="0"/>
                <a:ea typeface="Courier New" charset="0"/>
                <a:cs typeface="Courier New" charset="0"/>
              </a:rPr>
              <a:t># This will be different each time you run a job</a:t>
            </a:r>
          </a:p>
          <a:p>
            <a:r>
              <a:rPr lang="en-US" b="1" dirty="0" smtClean="0">
                <a:latin typeface="Courier New" charset="0"/>
                <a:ea typeface="Courier New" charset="0"/>
                <a:cs typeface="Courier New" charset="0"/>
              </a:rPr>
              <a:t>cat </a:t>
            </a:r>
            <a:r>
              <a:rPr lang="en-US" b="1" dirty="0" err="1" smtClean="0">
                <a:latin typeface="Courier New" charset="0"/>
                <a:ea typeface="Courier New" charset="0"/>
                <a:cs typeface="Courier New" charset="0"/>
              </a:rPr>
              <a:t>vadd.o</a:t>
            </a:r>
            <a:r>
              <a:rPr lang="en-US" b="1" i="1" dirty="0" err="1" smtClean="0">
                <a:solidFill>
                  <a:srgbClr val="00B050"/>
                </a:solidFill>
                <a:latin typeface="Courier New" charset="0"/>
                <a:ea typeface="Courier New" charset="0"/>
                <a:cs typeface="Courier New" charset="0"/>
              </a:rPr>
              <a:t>XXXX</a:t>
            </a:r>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4" name="TextBox 3"/>
          <p:cNvSpPr txBox="1"/>
          <p:nvPr/>
        </p:nvSpPr>
        <p:spPr>
          <a:xfrm>
            <a:off x="6197600" y="1600925"/>
            <a:ext cx="2705100" cy="1754326"/>
          </a:xfrm>
          <a:prstGeom prst="rect">
            <a:avLst/>
          </a:prstGeom>
          <a:noFill/>
          <a:ln w="19050">
            <a:solidFill>
              <a:srgbClr val="FF0000"/>
            </a:solidFill>
          </a:ln>
        </p:spPr>
        <p:txBody>
          <a:bodyPr wrap="square" rtlCol="0">
            <a:spAutoFit/>
          </a:bodyPr>
          <a:lstStyle/>
          <a:p>
            <a:r>
              <a:rPr lang="en-US" dirty="0" smtClean="0"/>
              <a:t>Job status:</a:t>
            </a:r>
          </a:p>
          <a:p>
            <a:r>
              <a:rPr lang="en-US" dirty="0" smtClean="0"/>
              <a:t>  </a:t>
            </a:r>
            <a:r>
              <a:rPr lang="en-US" b="1" dirty="0" smtClean="0">
                <a:solidFill>
                  <a:srgbClr val="00B0F0"/>
                </a:solidFill>
              </a:rPr>
              <a:t>Q</a:t>
            </a:r>
            <a:r>
              <a:rPr lang="en-US" dirty="0" smtClean="0"/>
              <a:t> = </a:t>
            </a:r>
            <a:r>
              <a:rPr lang="en-US" b="1" dirty="0" smtClean="0"/>
              <a:t>Q</a:t>
            </a:r>
            <a:r>
              <a:rPr lang="en-US" dirty="0" smtClean="0"/>
              <a:t>ueued</a:t>
            </a:r>
          </a:p>
          <a:p>
            <a:r>
              <a:rPr lang="en-US" dirty="0" smtClean="0"/>
              <a:t>  </a:t>
            </a:r>
            <a:r>
              <a:rPr lang="en-US" b="1" dirty="0" smtClean="0">
                <a:solidFill>
                  <a:srgbClr val="00B0F0"/>
                </a:solidFill>
              </a:rPr>
              <a:t>R</a:t>
            </a:r>
            <a:r>
              <a:rPr lang="en-US" dirty="0" smtClean="0"/>
              <a:t> = </a:t>
            </a:r>
            <a:r>
              <a:rPr lang="en-US" b="1" dirty="0" smtClean="0"/>
              <a:t>R</a:t>
            </a:r>
            <a:r>
              <a:rPr lang="en-US" dirty="0" smtClean="0"/>
              <a:t>unning</a:t>
            </a:r>
          </a:p>
          <a:p>
            <a:r>
              <a:rPr lang="en-US" dirty="0" smtClean="0"/>
              <a:t>  </a:t>
            </a:r>
            <a:r>
              <a:rPr lang="en-US" b="1" dirty="0" smtClean="0">
                <a:solidFill>
                  <a:srgbClr val="00B0F0"/>
                </a:solidFill>
              </a:rPr>
              <a:t>C</a:t>
            </a:r>
            <a:r>
              <a:rPr lang="en-US" dirty="0" smtClean="0"/>
              <a:t> = </a:t>
            </a:r>
            <a:r>
              <a:rPr lang="en-US" b="1" dirty="0" smtClean="0"/>
              <a:t>C</a:t>
            </a:r>
            <a:r>
              <a:rPr lang="en-US" dirty="0" smtClean="0"/>
              <a:t>omplete</a:t>
            </a:r>
          </a:p>
          <a:p>
            <a:r>
              <a:rPr lang="en-US" dirty="0" smtClean="0"/>
              <a:t>(job will disappear shortly after completion)</a:t>
            </a:r>
            <a:endParaRPr lang="en-US" dirty="0"/>
          </a:p>
        </p:txBody>
      </p:sp>
      <p:sp>
        <p:nvSpPr>
          <p:cNvPr id="7" name="TextBox 6"/>
          <p:cNvSpPr txBox="1"/>
          <p:nvPr/>
        </p:nvSpPr>
        <p:spPr>
          <a:xfrm>
            <a:off x="109959" y="3945940"/>
            <a:ext cx="8991564"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en-GB" sz="1400" b="1" dirty="0" smtClean="0">
                <a:latin typeface="Courier New" charset="0"/>
                <a:ea typeface="Courier New" charset="0"/>
                <a:cs typeface="Courier New" charset="0"/>
              </a:rPr>
              <a:t>                                                           </a:t>
            </a:r>
            <a:r>
              <a:rPr lang="mr-IN" sz="1400" b="1" dirty="0" err="1" smtClean="0">
                <a:latin typeface="Courier New" charset="0"/>
                <a:ea typeface="Courier New" charset="0"/>
                <a:cs typeface="Courier New" charset="0"/>
              </a:rPr>
              <a:t>Req'd</a:t>
            </a:r>
            <a:r>
              <a:rPr lang="mr-IN" sz="1400" b="1" dirty="0" smtClean="0">
                <a:latin typeface="Courier New" charset="0"/>
                <a:ea typeface="Courier New" charset="0"/>
                <a:cs typeface="Courier New" charset="0"/>
              </a:rPr>
              <a:t> </a:t>
            </a:r>
            <a:r>
              <a:rPr lang="en-GB" sz="1400" b="1" dirty="0" smtClean="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smtClean="0">
                <a:latin typeface="Courier New" charset="0"/>
                <a:ea typeface="Courier New" charset="0"/>
                <a:cs typeface="Courier New" charset="0"/>
              </a:rPr>
              <a:t>br</a:t>
            </a:r>
            <a:r>
              <a:rPr lang="mr-IN" sz="1400" b="1" dirty="0" smtClean="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smtClean="0">
                <a:latin typeface="Courier New" charset="0"/>
                <a:ea typeface="Courier New" charset="0"/>
                <a:cs typeface="Courier New" charset="0"/>
              </a:rPr>
              <a:t> </a:t>
            </a:r>
            <a:r>
              <a:rPr lang="mr-IN" sz="1400" b="1" dirty="0" err="1" smtClean="0">
                <a:latin typeface="Courier New" charset="0"/>
                <a:ea typeface="Courier New" charset="0"/>
                <a:cs typeface="Courier New" charset="0"/>
              </a:rPr>
              <a:t>pascalq</a:t>
            </a:r>
            <a:r>
              <a:rPr lang="mr-IN" sz="1400" b="1" dirty="0" smtClean="0">
                <a:latin typeface="Courier New" charset="0"/>
                <a:ea typeface="Courier New" charset="0"/>
                <a:cs typeface="Courier New" charset="0"/>
              </a:rPr>
              <a:t>  </a:t>
            </a:r>
            <a:r>
              <a:rPr lang="en-US" sz="1400" b="1" dirty="0" err="1" smtClean="0">
                <a:latin typeface="Courier New" charset="0"/>
                <a:ea typeface="Courier New" charset="0"/>
                <a:cs typeface="Courier New" charset="0"/>
              </a:rPr>
              <a:t>vadd</a:t>
            </a:r>
            <a:r>
              <a:rPr lang="mr-IN" sz="1400" b="1" dirty="0" smtClean="0">
                <a:latin typeface="Courier New" charset="0"/>
                <a:ea typeface="Courier New" charset="0"/>
                <a:cs typeface="Courier New" charset="0"/>
              </a:rPr>
              <a:t>       </a:t>
            </a:r>
            <a:r>
              <a:rPr lang="mr-IN" sz="1400" b="1" dirty="0">
                <a:latin typeface="Courier New" charset="0"/>
                <a:ea typeface="Courier New" charset="0"/>
                <a:cs typeface="Courier New" charset="0"/>
              </a:rPr>
              <a:t>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1744330"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Tree>
    <p:extLst>
      <p:ext uri="{BB962C8B-B14F-4D97-AF65-F5344CB8AC3E}">
        <p14:creationId xmlns:p14="http://schemas.microsoft.com/office/powerpoint/2010/main" val="1203980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0" y="52823"/>
            <a:ext cx="8745657" cy="553208"/>
          </a:xfrm>
        </p:spPr>
        <p:txBody>
          <a:bodyPr/>
          <a:lstStyle/>
          <a:p>
            <a:r>
              <a:rPr lang="en-US" dirty="0" err="1" smtClean="0"/>
              <a:t>OpenMP</a:t>
            </a:r>
            <a:r>
              <a:rPr lang="en-US" dirty="0" smtClean="0"/>
              <a:t> target directive: the </a:t>
            </a:r>
            <a:r>
              <a:rPr lang="en-US" dirty="0" err="1" smtClean="0"/>
              <a:t>nowait</a:t>
            </a:r>
            <a:r>
              <a:rPr lang="en-US" dirty="0" smtClean="0"/>
              <a:t> clause</a:t>
            </a:r>
            <a:endParaRPr lang="en-US" dirty="0"/>
          </a:p>
        </p:txBody>
      </p:sp>
      <p:sp>
        <p:nvSpPr>
          <p:cNvPr id="4" name="Slide Number Placeholder 3"/>
          <p:cNvSpPr>
            <a:spLocks noGrp="1"/>
          </p:cNvSpPr>
          <p:nvPr>
            <p:ph type="sldNum" sz="quarter" idx="10"/>
          </p:nvPr>
        </p:nvSpPr>
        <p:spPr>
          <a:xfrm>
            <a:off x="8343754"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31</a:t>
            </a:fld>
            <a:endParaRPr lang="en-US" dirty="0">
              <a:solidFill>
                <a:srgbClr val="000000"/>
              </a:solidFill>
              <a:latin typeface="Tahoma" pitchFamily="34" charset="0"/>
              <a:cs typeface="Arial" pitchFamily="34" charset="0"/>
            </a:endParaRPr>
          </a:p>
        </p:txBody>
      </p:sp>
      <p:sp>
        <p:nvSpPr>
          <p:cNvPr id="6" name="Line 7"/>
          <p:cNvSpPr>
            <a:spLocks noChangeShapeType="1"/>
          </p:cNvSpPr>
          <p:nvPr/>
        </p:nvSpPr>
        <p:spPr bwMode="auto">
          <a:xfrm>
            <a:off x="963341" y="5775093"/>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14" name="Line 15"/>
          <p:cNvSpPr>
            <a:spLocks noChangeShapeType="1"/>
          </p:cNvSpPr>
          <p:nvPr/>
        </p:nvSpPr>
        <p:spPr bwMode="auto">
          <a:xfrm>
            <a:off x="2257071" y="5786316"/>
            <a:ext cx="636084" cy="60041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8" name="Line 19"/>
          <p:cNvSpPr>
            <a:spLocks noChangeShapeType="1"/>
          </p:cNvSpPr>
          <p:nvPr/>
        </p:nvSpPr>
        <p:spPr bwMode="auto">
          <a:xfrm flipV="1">
            <a:off x="4499559" y="5810742"/>
            <a:ext cx="882086" cy="575984"/>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9" name="Line 20"/>
          <p:cNvSpPr>
            <a:spLocks noChangeShapeType="1"/>
          </p:cNvSpPr>
          <p:nvPr/>
        </p:nvSpPr>
        <p:spPr bwMode="auto">
          <a:xfrm>
            <a:off x="5381645" y="5786316"/>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pic>
        <p:nvPicPr>
          <p:cNvPr id="40" name="Picture 39" descr="fermi-block.png"/>
          <p:cNvPicPr>
            <a:picLocks noChangeAspect="1"/>
          </p:cNvPicPr>
          <p:nvPr/>
        </p:nvPicPr>
        <p:blipFill>
          <a:blip r:embed="rId2"/>
          <a:stretch>
            <a:fillRect/>
          </a:stretch>
        </p:blipFill>
        <p:spPr>
          <a:xfrm>
            <a:off x="2967011" y="6112001"/>
            <a:ext cx="1543305" cy="610246"/>
          </a:xfrm>
          <a:prstGeom prst="rect">
            <a:avLst/>
          </a:prstGeom>
        </p:spPr>
      </p:pic>
      <p:sp>
        <p:nvSpPr>
          <p:cNvPr id="52" name="Content Placeholder 2"/>
          <p:cNvSpPr>
            <a:spLocks noGrp="1"/>
          </p:cNvSpPr>
          <p:nvPr>
            <p:ph idx="1"/>
          </p:nvPr>
        </p:nvSpPr>
        <p:spPr>
          <a:xfrm>
            <a:off x="4980015" y="760119"/>
            <a:ext cx="3990272" cy="1051441"/>
          </a:xfrm>
          <a:ln>
            <a:solidFill>
              <a:srgbClr val="002060"/>
            </a:solidFill>
          </a:ln>
        </p:spPr>
        <p:txBody>
          <a:bodyPr>
            <a:normAutofit lnSpcReduction="10000"/>
          </a:bodyPr>
          <a:lstStyle/>
          <a:p>
            <a:r>
              <a:rPr lang="en-US" sz="2400" dirty="0" smtClean="0"/>
              <a:t>Make the target task (running on the host)  execute as a deferred task</a:t>
            </a:r>
          </a:p>
        </p:txBody>
      </p:sp>
      <p:sp>
        <p:nvSpPr>
          <p:cNvPr id="53" name="TextBox 52"/>
          <p:cNvSpPr txBox="1"/>
          <p:nvPr/>
        </p:nvSpPr>
        <p:spPr>
          <a:xfrm>
            <a:off x="820389" y="907290"/>
            <a:ext cx="3629474" cy="3477875"/>
          </a:xfrm>
          <a:prstGeom prst="rect">
            <a:avLst/>
          </a:prstGeom>
          <a:noFill/>
        </p:spPr>
        <p:txBody>
          <a:bodyPr wrap="square" rtlCol="0">
            <a:spAutoFit/>
          </a:bodyPr>
          <a:lstStyle/>
          <a:p>
            <a:r>
              <a:rPr lang="en-US" sz="2000" dirty="0" smtClean="0"/>
              <a:t>#pragma </a:t>
            </a:r>
            <a:r>
              <a:rPr lang="en-US" sz="2000" dirty="0" err="1" smtClean="0"/>
              <a:t>omp</a:t>
            </a:r>
            <a:r>
              <a:rPr lang="en-US" sz="2000" dirty="0" smtClean="0"/>
              <a:t> target </a:t>
            </a:r>
            <a:r>
              <a:rPr lang="en-US" sz="2000" dirty="0" err="1" smtClean="0"/>
              <a:t>nowait</a:t>
            </a:r>
            <a:endParaRPr lang="en-US" sz="2000" dirty="0" smtClean="0"/>
          </a:p>
          <a:p>
            <a:r>
              <a:rPr lang="en-US" sz="2000" dirty="0" smtClean="0"/>
              <a:t>{</a:t>
            </a:r>
            <a:endParaRPr lang="en-US" sz="2000" dirty="0"/>
          </a:p>
          <a:p>
            <a:r>
              <a:rPr lang="en-US" sz="2000" dirty="0" smtClean="0"/>
              <a:t>// code defines a target region</a:t>
            </a:r>
          </a:p>
          <a:p>
            <a:r>
              <a:rPr lang="en-US" sz="2000" dirty="0" smtClean="0"/>
              <a:t>}</a:t>
            </a:r>
          </a:p>
          <a:p>
            <a:endParaRPr lang="en-US" sz="2000" dirty="0" smtClean="0"/>
          </a:p>
          <a:p>
            <a:r>
              <a:rPr lang="en-US" sz="2000" dirty="0" smtClean="0"/>
              <a:t>#pragma </a:t>
            </a:r>
            <a:r>
              <a:rPr lang="en-US" sz="2000" dirty="0" err="1" smtClean="0"/>
              <a:t>omp</a:t>
            </a:r>
            <a:r>
              <a:rPr lang="en-US" sz="2000" dirty="0" smtClean="0"/>
              <a:t> parallel for</a:t>
            </a:r>
          </a:p>
          <a:p>
            <a:r>
              <a:rPr lang="en-US" sz="2000" dirty="0" smtClean="0"/>
              <a:t>for(</a:t>
            </a:r>
            <a:r>
              <a:rPr lang="en-US" sz="2000" dirty="0" err="1" smtClean="0"/>
              <a:t>int</a:t>
            </a:r>
            <a:r>
              <a:rPr lang="en-US" sz="2000" dirty="0" smtClean="0"/>
              <a:t> </a:t>
            </a:r>
            <a:r>
              <a:rPr lang="en-US" sz="2000" dirty="0" err="1" smtClean="0"/>
              <a:t>i</a:t>
            </a:r>
            <a:r>
              <a:rPr lang="en-US" sz="2000" dirty="0" smtClean="0"/>
              <a:t>=0;i&lt;</a:t>
            </a:r>
            <a:r>
              <a:rPr lang="en-US" sz="2000" dirty="0" err="1" smtClean="0"/>
              <a:t>N;i</a:t>
            </a:r>
            <a:r>
              <a:rPr lang="en-US" sz="2000" dirty="0" smtClean="0"/>
              <a:t>++) {</a:t>
            </a:r>
          </a:p>
          <a:p>
            <a:r>
              <a:rPr lang="en-US" sz="2000" dirty="0"/>
              <a:t> </a:t>
            </a:r>
            <a:r>
              <a:rPr lang="en-US" sz="2000" dirty="0" smtClean="0"/>
              <a:t>    </a:t>
            </a:r>
            <a:r>
              <a:rPr lang="en-US" sz="2000" dirty="0" err="1" smtClean="0"/>
              <a:t>big_stuff</a:t>
            </a:r>
            <a:r>
              <a:rPr lang="en-US" sz="2000" dirty="0" smtClean="0"/>
              <a:t>(</a:t>
            </a:r>
            <a:r>
              <a:rPr lang="en-US" sz="2000" dirty="0" err="1" smtClean="0"/>
              <a:t>i</a:t>
            </a:r>
            <a:r>
              <a:rPr lang="en-US" sz="2000" dirty="0" smtClean="0"/>
              <a:t>);</a:t>
            </a:r>
          </a:p>
          <a:p>
            <a:r>
              <a:rPr lang="en-US" sz="2000" dirty="0" smtClean="0"/>
              <a:t>}</a:t>
            </a:r>
          </a:p>
          <a:p>
            <a:endParaRPr lang="en-US" sz="2000" dirty="0" smtClean="0"/>
          </a:p>
          <a:p>
            <a:r>
              <a:rPr lang="en-US" sz="2000" dirty="0" smtClean="0"/>
              <a:t>#pragma </a:t>
            </a:r>
            <a:r>
              <a:rPr lang="en-US" sz="2000" dirty="0" err="1" smtClean="0"/>
              <a:t>omp</a:t>
            </a:r>
            <a:r>
              <a:rPr lang="en-US" sz="2000" dirty="0" smtClean="0"/>
              <a:t> </a:t>
            </a:r>
            <a:r>
              <a:rPr lang="en-US" sz="2000" dirty="0" err="1" smtClean="0"/>
              <a:t>taskwait</a:t>
            </a:r>
            <a:endParaRPr lang="en-US" sz="2000" dirty="0"/>
          </a:p>
        </p:txBody>
      </p:sp>
      <p:sp>
        <p:nvSpPr>
          <p:cNvPr id="33" name="Line 7"/>
          <p:cNvSpPr>
            <a:spLocks noChangeShapeType="1"/>
          </p:cNvSpPr>
          <p:nvPr/>
        </p:nvSpPr>
        <p:spPr bwMode="auto">
          <a:xfrm flipV="1">
            <a:off x="2807861" y="5429017"/>
            <a:ext cx="308491" cy="3175"/>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34" name="Line 8"/>
          <p:cNvSpPr>
            <a:spLocks noChangeShapeType="1"/>
          </p:cNvSpPr>
          <p:nvPr/>
        </p:nvSpPr>
        <p:spPr bwMode="auto">
          <a:xfrm>
            <a:off x="3503703" y="4997218"/>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35" name="Line 9"/>
          <p:cNvSpPr>
            <a:spLocks noChangeShapeType="1"/>
          </p:cNvSpPr>
          <p:nvPr/>
        </p:nvSpPr>
        <p:spPr bwMode="auto">
          <a:xfrm>
            <a:off x="3503703" y="525598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36" name="Line 10"/>
          <p:cNvSpPr>
            <a:spLocks noChangeShapeType="1"/>
          </p:cNvSpPr>
          <p:nvPr/>
        </p:nvSpPr>
        <p:spPr bwMode="auto">
          <a:xfrm>
            <a:off x="3503703" y="551633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39" name="Line 11"/>
          <p:cNvSpPr>
            <a:spLocks noChangeShapeType="1"/>
          </p:cNvSpPr>
          <p:nvPr/>
        </p:nvSpPr>
        <p:spPr bwMode="auto">
          <a:xfrm>
            <a:off x="3503703" y="577509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41" name="Line 12"/>
          <p:cNvSpPr>
            <a:spLocks noChangeShapeType="1"/>
          </p:cNvSpPr>
          <p:nvPr/>
        </p:nvSpPr>
        <p:spPr bwMode="auto">
          <a:xfrm flipV="1">
            <a:off x="3119528" y="500039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43" name="Line 13"/>
          <p:cNvSpPr>
            <a:spLocks noChangeShapeType="1"/>
          </p:cNvSpPr>
          <p:nvPr/>
        </p:nvSpPr>
        <p:spPr bwMode="auto">
          <a:xfrm flipV="1">
            <a:off x="3119528" y="525915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44" name="Line 14"/>
          <p:cNvSpPr>
            <a:spLocks noChangeShapeType="1"/>
          </p:cNvSpPr>
          <p:nvPr/>
        </p:nvSpPr>
        <p:spPr bwMode="auto">
          <a:xfrm>
            <a:off x="3122703" y="543536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46" name="Line 15"/>
          <p:cNvSpPr>
            <a:spLocks noChangeShapeType="1"/>
          </p:cNvSpPr>
          <p:nvPr/>
        </p:nvSpPr>
        <p:spPr bwMode="auto">
          <a:xfrm>
            <a:off x="3122703" y="543536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49" name="Line 16"/>
          <p:cNvSpPr>
            <a:spLocks noChangeShapeType="1"/>
          </p:cNvSpPr>
          <p:nvPr/>
        </p:nvSpPr>
        <p:spPr bwMode="auto">
          <a:xfrm>
            <a:off x="4265703" y="500356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50" name="Line 17"/>
          <p:cNvSpPr>
            <a:spLocks noChangeShapeType="1"/>
          </p:cNvSpPr>
          <p:nvPr/>
        </p:nvSpPr>
        <p:spPr bwMode="auto">
          <a:xfrm>
            <a:off x="4265703" y="526233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51" name="Line 18"/>
          <p:cNvSpPr>
            <a:spLocks noChangeShapeType="1"/>
          </p:cNvSpPr>
          <p:nvPr/>
        </p:nvSpPr>
        <p:spPr bwMode="auto">
          <a:xfrm flipV="1">
            <a:off x="4262528" y="543219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54" name="Line 19"/>
          <p:cNvSpPr>
            <a:spLocks noChangeShapeType="1"/>
          </p:cNvSpPr>
          <p:nvPr/>
        </p:nvSpPr>
        <p:spPr bwMode="auto">
          <a:xfrm flipV="1">
            <a:off x="4262528" y="543219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55" name="Line 20"/>
          <p:cNvSpPr>
            <a:spLocks noChangeShapeType="1"/>
          </p:cNvSpPr>
          <p:nvPr/>
        </p:nvSpPr>
        <p:spPr bwMode="auto">
          <a:xfrm>
            <a:off x="4646703" y="5429017"/>
            <a:ext cx="124393" cy="3175"/>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65" name="Line 15"/>
          <p:cNvSpPr>
            <a:spLocks noChangeShapeType="1"/>
          </p:cNvSpPr>
          <p:nvPr/>
        </p:nvSpPr>
        <p:spPr bwMode="auto">
          <a:xfrm flipV="1">
            <a:off x="2252640" y="5425842"/>
            <a:ext cx="555221" cy="360473"/>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66" name="Line 15"/>
          <p:cNvSpPr>
            <a:spLocks noChangeShapeType="1"/>
          </p:cNvSpPr>
          <p:nvPr/>
        </p:nvSpPr>
        <p:spPr bwMode="auto">
          <a:xfrm flipH="1" flipV="1">
            <a:off x="4777445" y="5432192"/>
            <a:ext cx="604199" cy="32969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67" name="Content Placeholder 2"/>
          <p:cNvSpPr txBox="1">
            <a:spLocks/>
          </p:cNvSpPr>
          <p:nvPr/>
        </p:nvSpPr>
        <p:spPr bwMode="auto">
          <a:xfrm>
            <a:off x="4980015" y="2528071"/>
            <a:ext cx="3990272" cy="1051441"/>
          </a:xfrm>
          <a:prstGeom prst="rect">
            <a:avLst/>
          </a:prstGeom>
          <a:noFill/>
          <a:ln w="9525">
            <a:solidFill>
              <a:srgbClr val="002060"/>
            </a:solidFill>
            <a:miter lim="800000"/>
            <a:headEnd/>
            <a:tailEnd/>
          </a:ln>
        </p:spPr>
        <p:txBody>
          <a:bodyPr vert="horz" wrap="square" lIns="0" tIns="0" rIns="0" bIns="0" numCol="1" anchor="t" anchorCtr="0" compatLnSpc="1">
            <a:prstTxWarp prst="textNoShape">
              <a:avLst/>
            </a:prstTxWarp>
            <a:normAutofit lnSpcReduction="10000"/>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smtClean="0"/>
              <a:t>The thread’s implicit task can define other (potentially parallel) work.</a:t>
            </a:r>
          </a:p>
        </p:txBody>
      </p:sp>
      <p:sp>
        <p:nvSpPr>
          <p:cNvPr id="68" name="Content Placeholder 2"/>
          <p:cNvSpPr txBox="1">
            <a:spLocks/>
          </p:cNvSpPr>
          <p:nvPr/>
        </p:nvSpPr>
        <p:spPr bwMode="auto">
          <a:xfrm>
            <a:off x="4939009" y="4018364"/>
            <a:ext cx="3990272" cy="1051441"/>
          </a:xfrm>
          <a:prstGeom prst="rect">
            <a:avLst/>
          </a:prstGeom>
          <a:noFill/>
          <a:ln w="9525">
            <a:solidFill>
              <a:srgbClr val="002060"/>
            </a:solidFill>
            <a:miter lim="800000"/>
            <a:headEnd/>
            <a:tailEnd/>
          </a:ln>
        </p:spPr>
        <p:txBody>
          <a:bodyPr vert="horz" wrap="square" lIns="0" tIns="0" rIns="0" bIns="0" numCol="1" anchor="t" anchorCtr="0" compatLnSpc="1">
            <a:prstTxWarp prst="textNoShape">
              <a:avLst/>
            </a:prstTxWarp>
            <a:normAutofit lnSpcReduction="10000"/>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smtClean="0"/>
              <a:t>The implicit task running on the host waits for the target region to complete.</a:t>
            </a:r>
          </a:p>
        </p:txBody>
      </p:sp>
      <p:cxnSp>
        <p:nvCxnSpPr>
          <p:cNvPr id="5" name="Straight Arrow Connector 4"/>
          <p:cNvCxnSpPr/>
          <p:nvPr/>
        </p:nvCxnSpPr>
        <p:spPr bwMode="auto">
          <a:xfrm flipH="1">
            <a:off x="3644900" y="4152900"/>
            <a:ext cx="1126196" cy="25400"/>
          </a:xfrm>
          <a:prstGeom prst="straightConnector1">
            <a:avLst/>
          </a:prstGeom>
          <a:noFill/>
          <a:ln w="19050" cap="flat" cmpd="sng" algn="ctr">
            <a:solidFill>
              <a:srgbClr val="002060"/>
            </a:solidFill>
            <a:prstDash val="solid"/>
            <a:round/>
            <a:headEnd type="none" w="med" len="med"/>
            <a:tailEnd type="triangle"/>
          </a:ln>
          <a:effectLst/>
        </p:spPr>
      </p:cxnSp>
      <p:cxnSp>
        <p:nvCxnSpPr>
          <p:cNvPr id="31" name="Straight Arrow Connector 30"/>
          <p:cNvCxnSpPr/>
          <p:nvPr/>
        </p:nvCxnSpPr>
        <p:spPr bwMode="auto">
          <a:xfrm flipH="1">
            <a:off x="3811678" y="2658978"/>
            <a:ext cx="1126196" cy="25400"/>
          </a:xfrm>
          <a:prstGeom prst="straightConnector1">
            <a:avLst/>
          </a:prstGeom>
          <a:noFill/>
          <a:ln w="19050" cap="flat" cmpd="sng" algn="ctr">
            <a:solidFill>
              <a:srgbClr val="002060"/>
            </a:solidFill>
            <a:prstDash val="solid"/>
            <a:round/>
            <a:headEnd type="none" w="med" len="med"/>
            <a:tailEnd type="triangle"/>
          </a:ln>
          <a:effectLst/>
        </p:spPr>
      </p:cxnSp>
      <p:cxnSp>
        <p:nvCxnSpPr>
          <p:cNvPr id="32" name="Straight Arrow Connector 31"/>
          <p:cNvCxnSpPr/>
          <p:nvPr/>
        </p:nvCxnSpPr>
        <p:spPr bwMode="auto">
          <a:xfrm flipH="1">
            <a:off x="4265703" y="889961"/>
            <a:ext cx="714312" cy="235181"/>
          </a:xfrm>
          <a:prstGeom prst="straightConnector1">
            <a:avLst/>
          </a:prstGeom>
          <a:noFill/>
          <a:ln w="19050" cap="flat" cmpd="sng" algn="ctr">
            <a:solidFill>
              <a:srgbClr val="002060"/>
            </a:solidFill>
            <a:prstDash val="solid"/>
            <a:round/>
            <a:headEnd type="none" w="med" len="med"/>
            <a:tailEnd type="triangle"/>
          </a:ln>
          <a:effectLst/>
        </p:spPr>
      </p:cxnSp>
      <p:sp>
        <p:nvSpPr>
          <p:cNvPr id="8" name="Oval 7"/>
          <p:cNvSpPr/>
          <p:nvPr/>
        </p:nvSpPr>
        <p:spPr bwMode="auto">
          <a:xfrm>
            <a:off x="3179322" y="914652"/>
            <a:ext cx="960058" cy="435755"/>
          </a:xfrm>
          <a:prstGeom prst="ellipse">
            <a:avLst/>
          </a:prstGeom>
          <a:no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96" charset="0"/>
            </a:endParaRPr>
          </a:p>
        </p:txBody>
      </p:sp>
    </p:spTree>
    <p:extLst>
      <p:ext uri="{BB962C8B-B14F-4D97-AF65-F5344CB8AC3E}">
        <p14:creationId xmlns:p14="http://schemas.microsoft.com/office/powerpoint/2010/main" val="16647504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clauses with target</a:t>
            </a:r>
            <a:endParaRPr lang="en-US" dirty="0"/>
          </a:p>
        </p:txBody>
      </p:sp>
      <p:sp>
        <p:nvSpPr>
          <p:cNvPr id="3" name="Content Placeholder 2"/>
          <p:cNvSpPr>
            <a:spLocks noGrp="1"/>
          </p:cNvSpPr>
          <p:nvPr>
            <p:ph idx="1"/>
          </p:nvPr>
        </p:nvSpPr>
        <p:spPr>
          <a:xfrm>
            <a:off x="285697" y="815976"/>
            <a:ext cx="8629703" cy="5776912"/>
          </a:xfrm>
        </p:spPr>
        <p:txBody>
          <a:bodyPr/>
          <a:lstStyle/>
          <a:p>
            <a:pPr marL="0" indent="0">
              <a:spcBef>
                <a:spcPct val="0"/>
              </a:spcBef>
              <a:buNone/>
            </a:pPr>
            <a:r>
              <a:rPr lang="en-US" altLang="en-US" b="1" dirty="0">
                <a:latin typeface="Arial" charset="0"/>
              </a:rPr>
              <a:t>#pragma </a:t>
            </a:r>
            <a:r>
              <a:rPr lang="en-US" altLang="en-US" b="1" dirty="0" err="1">
                <a:latin typeface="Arial" charset="0"/>
              </a:rPr>
              <a:t>omp</a:t>
            </a:r>
            <a:r>
              <a:rPr lang="en-US" altLang="en-US" b="1" dirty="0">
                <a:latin typeface="Arial" charset="0"/>
              </a:rPr>
              <a:t> target [clause[[,]clause</a:t>
            </a:r>
            <a:r>
              <a:rPr lang="en-US" altLang="en-US" b="1" dirty="0" smtClean="0">
                <a:latin typeface="Arial" charset="0"/>
              </a:rPr>
              <a:t>]...]  </a:t>
            </a:r>
          </a:p>
          <a:p>
            <a:pPr marL="0" indent="0">
              <a:spcBef>
                <a:spcPct val="0"/>
              </a:spcBef>
              <a:buNone/>
            </a:pPr>
            <a:r>
              <a:rPr lang="en-US" altLang="en-US" b="1" dirty="0" smtClean="0">
                <a:latin typeface="Arial" charset="0"/>
              </a:rPr>
              <a:t>structured-block </a:t>
            </a:r>
          </a:p>
          <a:p>
            <a:pPr marL="0" indent="0">
              <a:spcBef>
                <a:spcPct val="0"/>
              </a:spcBef>
              <a:buNone/>
            </a:pPr>
            <a:endParaRPr lang="en-US" altLang="en-US" dirty="0">
              <a:latin typeface="Arial" charset="0"/>
            </a:endParaRPr>
          </a:p>
          <a:p>
            <a:pPr marL="350838" lvl="1" indent="0">
              <a:spcBef>
                <a:spcPct val="0"/>
              </a:spcBef>
              <a:buNone/>
            </a:pPr>
            <a:r>
              <a:rPr lang="en-US" altLang="en-US" b="1" dirty="0" smtClean="0">
                <a:latin typeface="Arial" charset="0"/>
              </a:rPr>
              <a:t>if(scalar-expression</a:t>
            </a:r>
            <a:r>
              <a:rPr lang="en-US" altLang="en-US" b="1" dirty="0">
                <a:latin typeface="Arial" charset="0"/>
              </a:rPr>
              <a:t>) </a:t>
            </a:r>
          </a:p>
          <a:p>
            <a:pPr marL="1031875" lvl="2" indent="-342900">
              <a:spcBef>
                <a:spcPct val="0"/>
              </a:spcBef>
            </a:pPr>
            <a:r>
              <a:rPr lang="en-US" altLang="en-US" dirty="0" smtClean="0">
                <a:latin typeface="Arial" charset="0"/>
              </a:rPr>
              <a:t>If the scalar-expression evaluates to false then the target region is executed by the host device in the host data environment.</a:t>
            </a:r>
          </a:p>
          <a:p>
            <a:pPr marL="350838" lvl="1" indent="0">
              <a:spcBef>
                <a:spcPct val="0"/>
              </a:spcBef>
              <a:buNone/>
            </a:pPr>
            <a:r>
              <a:rPr lang="en-US" altLang="en-US" b="1" dirty="0" smtClean="0">
                <a:latin typeface="Arial" charset="0"/>
              </a:rPr>
              <a:t>device(integer-expression)</a:t>
            </a:r>
          </a:p>
          <a:p>
            <a:pPr marL="1031875" lvl="2" indent="-342900">
              <a:spcBef>
                <a:spcPct val="0"/>
              </a:spcBef>
            </a:pPr>
            <a:r>
              <a:rPr lang="en-US" altLang="en-US" dirty="0" smtClean="0">
                <a:latin typeface="Arial" charset="0"/>
              </a:rPr>
              <a:t>The value of the integer-expression selects the device when a device other than the default device is desired</a:t>
            </a:r>
          </a:p>
          <a:p>
            <a:pPr marL="350838" lvl="1" indent="0">
              <a:spcBef>
                <a:spcPct val="0"/>
              </a:spcBef>
              <a:buNone/>
            </a:pPr>
            <a:r>
              <a:rPr lang="en-US" altLang="en-US" b="1" dirty="0" smtClean="0">
                <a:solidFill>
                  <a:srgbClr val="000000"/>
                </a:solidFill>
                <a:latin typeface="Arial" charset="0"/>
              </a:rPr>
              <a:t>private(list)  </a:t>
            </a:r>
            <a:r>
              <a:rPr lang="en-US" altLang="en-US" b="1" dirty="0" err="1" smtClean="0">
                <a:solidFill>
                  <a:srgbClr val="000000"/>
                </a:solidFill>
                <a:latin typeface="Arial" charset="0"/>
              </a:rPr>
              <a:t>firstprivate</a:t>
            </a:r>
            <a:r>
              <a:rPr lang="en-US" altLang="en-US" b="1" dirty="0" smtClean="0">
                <a:solidFill>
                  <a:srgbClr val="000000"/>
                </a:solidFill>
                <a:latin typeface="Arial" charset="0"/>
              </a:rPr>
              <a:t>(list</a:t>
            </a:r>
            <a:r>
              <a:rPr lang="en-US" altLang="en-US" b="1" dirty="0">
                <a:solidFill>
                  <a:srgbClr val="000000"/>
                </a:solidFill>
                <a:latin typeface="Arial" charset="0"/>
              </a:rPr>
              <a:t>) </a:t>
            </a:r>
            <a:endParaRPr lang="en-US" altLang="en-US" b="1" dirty="0" smtClean="0">
              <a:solidFill>
                <a:srgbClr val="000000"/>
              </a:solidFill>
              <a:latin typeface="Arial" charset="0"/>
            </a:endParaRPr>
          </a:p>
          <a:p>
            <a:pPr marL="1031875" lvl="2" indent="-342900">
              <a:spcBef>
                <a:spcPct val="0"/>
              </a:spcBef>
            </a:pPr>
            <a:r>
              <a:rPr lang="en-US" altLang="en-US" dirty="0" smtClean="0">
                <a:solidFill>
                  <a:srgbClr val="000000"/>
                </a:solidFill>
                <a:latin typeface="Arial" charset="0"/>
              </a:rPr>
              <a:t>creates variables with the same name as those in the list on the device.  In the case of </a:t>
            </a:r>
            <a:r>
              <a:rPr lang="en-US" altLang="en-US" dirty="0" err="1" smtClean="0">
                <a:solidFill>
                  <a:srgbClr val="000000"/>
                </a:solidFill>
                <a:latin typeface="Arial" charset="0"/>
              </a:rPr>
              <a:t>firstprivate</a:t>
            </a:r>
            <a:r>
              <a:rPr lang="en-US" altLang="en-US" dirty="0" smtClean="0">
                <a:solidFill>
                  <a:srgbClr val="000000"/>
                </a:solidFill>
                <a:latin typeface="Arial" charset="0"/>
              </a:rPr>
              <a:t>, the value of the original variable on the host is copied into the private variable created on the device.</a:t>
            </a:r>
          </a:p>
          <a:p>
            <a:pPr marL="350838" lvl="1" indent="0">
              <a:spcBef>
                <a:spcPct val="0"/>
              </a:spcBef>
              <a:buNone/>
            </a:pPr>
            <a:r>
              <a:rPr lang="en-US" altLang="en-US" b="1" dirty="0" smtClean="0">
                <a:latin typeface="Arial" charset="0"/>
              </a:rPr>
              <a:t>map(map-type: </a:t>
            </a:r>
            <a:r>
              <a:rPr lang="en-US" altLang="en-US" b="1" dirty="0">
                <a:latin typeface="Arial" charset="0"/>
              </a:rPr>
              <a:t>list) </a:t>
            </a:r>
            <a:endParaRPr lang="en-US" altLang="en-US" b="1" dirty="0" smtClean="0">
              <a:latin typeface="Arial" charset="0"/>
            </a:endParaRPr>
          </a:p>
          <a:p>
            <a:pPr marL="974725" lvl="2" indent="-285750">
              <a:spcBef>
                <a:spcPct val="0"/>
              </a:spcBef>
            </a:pPr>
            <a:r>
              <a:rPr lang="en-US" altLang="en-US" dirty="0" smtClean="0">
                <a:latin typeface="Arial" charset="0"/>
              </a:rPr>
              <a:t>map-type may be </a:t>
            </a:r>
            <a:r>
              <a:rPr lang="en-US" altLang="en-US" b="1" i="1" dirty="0" smtClean="0">
                <a:latin typeface="Arial" charset="0"/>
              </a:rPr>
              <a:t>to</a:t>
            </a:r>
            <a:r>
              <a:rPr lang="en-US" altLang="en-US" dirty="0" smtClean="0">
                <a:latin typeface="Arial" charset="0"/>
              </a:rPr>
              <a:t>, </a:t>
            </a:r>
            <a:r>
              <a:rPr lang="en-US" altLang="en-US" b="1" i="1" dirty="0" smtClean="0">
                <a:latin typeface="Arial" charset="0"/>
              </a:rPr>
              <a:t>from</a:t>
            </a:r>
            <a:r>
              <a:rPr lang="en-US" altLang="en-US" dirty="0" smtClean="0">
                <a:latin typeface="Arial" charset="0"/>
              </a:rPr>
              <a:t>, </a:t>
            </a:r>
            <a:r>
              <a:rPr lang="en-US" altLang="en-US" b="1" i="1" dirty="0" err="1" smtClean="0">
                <a:latin typeface="Arial" charset="0"/>
              </a:rPr>
              <a:t>tofrom</a:t>
            </a:r>
            <a:r>
              <a:rPr lang="en-US" altLang="en-US" dirty="0" smtClean="0">
                <a:latin typeface="Arial" charset="0"/>
              </a:rPr>
              <a:t>, or </a:t>
            </a:r>
            <a:r>
              <a:rPr lang="en-US" altLang="en-US" b="1" i="1" dirty="0" err="1" smtClean="0">
                <a:latin typeface="Arial" charset="0"/>
              </a:rPr>
              <a:t>alloc</a:t>
            </a:r>
            <a:r>
              <a:rPr lang="en-US" altLang="en-US" dirty="0" smtClean="0">
                <a:latin typeface="Arial" charset="0"/>
              </a:rPr>
              <a:t>.  The clause defines how the variables in list are moved between the host and the device. </a:t>
            </a:r>
          </a:p>
          <a:p>
            <a:pPr marL="350838" lvl="1" indent="0">
              <a:spcBef>
                <a:spcPct val="0"/>
              </a:spcBef>
              <a:buNone/>
            </a:pPr>
            <a:r>
              <a:rPr lang="en-US" altLang="en-US" b="1" dirty="0" err="1" smtClean="0">
                <a:solidFill>
                  <a:srgbClr val="000000"/>
                </a:solidFill>
                <a:latin typeface="Arial" charset="0"/>
              </a:rPr>
              <a:t>nowait</a:t>
            </a:r>
            <a:endParaRPr lang="en-US" altLang="en-US" b="1" dirty="0" smtClean="0">
              <a:solidFill>
                <a:srgbClr val="000000"/>
              </a:solidFill>
              <a:latin typeface="Arial" charset="0"/>
            </a:endParaRPr>
          </a:p>
          <a:p>
            <a:pPr marL="1031875" lvl="2" indent="-342900">
              <a:spcBef>
                <a:spcPct val="0"/>
              </a:spcBef>
            </a:pPr>
            <a:r>
              <a:rPr lang="en-US" altLang="en-US" dirty="0" smtClean="0">
                <a:solidFill>
                  <a:srgbClr val="000000"/>
                </a:solidFill>
                <a:latin typeface="Arial" charset="0"/>
              </a:rPr>
              <a:t>The target task is deferred which means the host can run code in parallel to the target region.</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32</a:t>
            </a:fld>
            <a:endParaRPr lang="en-US" dirty="0">
              <a:solidFill>
                <a:srgbClr val="000000"/>
              </a:solidFill>
              <a:latin typeface="Tahoma" pitchFamily="34" charset="0"/>
              <a:cs typeface="Arial" pitchFamily="34" charset="0"/>
            </a:endParaRPr>
          </a:p>
        </p:txBody>
      </p:sp>
      <p:pic>
        <p:nvPicPr>
          <p:cNvPr id="1031" name="Picture 7" descr="age112image90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26162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ge112image9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616200"/>
            <a:ext cx="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age112image94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616200"/>
            <a:ext cx="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ge112image102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26162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79426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smtClean="0"/>
              <a:t>Agenda</a:t>
            </a:r>
            <a:endParaRPr lang="en-US" dirty="0"/>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smtClean="0"/>
              <a:t>OpenMP</a:t>
            </a:r>
            <a:r>
              <a:rPr lang="en-US" dirty="0" smtClean="0"/>
              <a:t> </a:t>
            </a:r>
            <a:r>
              <a:rPr lang="en-US" dirty="0"/>
              <a:t>overview</a:t>
            </a:r>
          </a:p>
          <a:p>
            <a:pPr eaLnBrk="1" fontAlgn="t" hangingPunct="1"/>
            <a:r>
              <a:rPr lang="en-US" dirty="0"/>
              <a:t>The device model in </a:t>
            </a:r>
            <a:r>
              <a:rPr lang="en-US" dirty="0" err="1" smtClean="0"/>
              <a:t>OpenMP</a:t>
            </a:r>
            <a:endParaRPr lang="en-US" dirty="0" smtClean="0"/>
          </a:p>
          <a:p>
            <a:pPr eaLnBrk="1" fontAlgn="t" hangingPunct="1"/>
            <a:r>
              <a:rPr lang="en-US" dirty="0" smtClean="0"/>
              <a:t>Understanding execution on the GPU with </a:t>
            </a:r>
            <a:r>
              <a:rPr lang="en-US" dirty="0" err="1" smtClean="0"/>
              <a:t>nvprof</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78502" y="1734790"/>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1361773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8718232" cy="1036352"/>
          </a:xfrm>
        </p:spPr>
        <p:txBody>
          <a:bodyPr/>
          <a:lstStyle/>
          <a:p>
            <a:r>
              <a:rPr lang="en-US" dirty="0" smtClean="0"/>
              <a:t>How do we execute code on a GPU:</a:t>
            </a:r>
            <a:br>
              <a:rPr lang="en-US" dirty="0" smtClean="0"/>
            </a:br>
            <a:r>
              <a:rPr lang="en-US" dirty="0" smtClean="0"/>
              <a:t>The SIMT model </a:t>
            </a:r>
            <a:r>
              <a:rPr lang="en-US" sz="2000" dirty="0" smtClean="0"/>
              <a:t>(Single Instruction Multiple Thread)</a:t>
            </a:r>
            <a:endParaRPr lang="en-US" sz="2000" dirty="0"/>
          </a:p>
        </p:txBody>
      </p:sp>
      <p:sp>
        <p:nvSpPr>
          <p:cNvPr id="4" name="Slide Number Placeholder 3"/>
          <p:cNvSpPr>
            <a:spLocks noGrp="1"/>
          </p:cNvSpPr>
          <p:nvPr>
            <p:ph type="sldNum" sz="quarter" idx="10"/>
          </p:nvPr>
        </p:nvSpPr>
        <p:spPr>
          <a:xfrm>
            <a:off x="6999378" y="6491539"/>
            <a:ext cx="2133600" cy="238125"/>
          </a:xfrm>
        </p:spPr>
        <p:txBody>
          <a:bodyPr/>
          <a:lstStyle/>
          <a:p>
            <a:pPr algn="r"/>
            <a:fld id="{291927A1-B697-4405-91D0-9CAAC96474AC}" type="slidenum">
              <a:rPr lang="en-US" smtClean="0">
                <a:solidFill>
                  <a:srgbClr val="333399"/>
                </a:solidFill>
              </a:rPr>
              <a:pPr algn="r"/>
              <a:t>34</a:t>
            </a:fld>
            <a:endParaRPr lang="en-US" dirty="0">
              <a:solidFill>
                <a:srgbClr val="333399"/>
              </a:solidFill>
            </a:endParaRPr>
          </a:p>
        </p:txBody>
      </p:sp>
      <p:grpSp>
        <p:nvGrpSpPr>
          <p:cNvPr id="349" name="Group 348"/>
          <p:cNvGrpSpPr/>
          <p:nvPr/>
        </p:nvGrpSpPr>
        <p:grpSpPr>
          <a:xfrm>
            <a:off x="3993469" y="2856557"/>
            <a:ext cx="2628383" cy="2284578"/>
            <a:chOff x="990600" y="1371600"/>
            <a:chExt cx="2819400" cy="2590800"/>
          </a:xfrm>
        </p:grpSpPr>
        <p:grpSp>
          <p:nvGrpSpPr>
            <p:cNvPr id="350" name="Group 349"/>
            <p:cNvGrpSpPr/>
            <p:nvPr/>
          </p:nvGrpSpPr>
          <p:grpSpPr>
            <a:xfrm>
              <a:off x="990600" y="1371600"/>
              <a:ext cx="2819400" cy="533400"/>
              <a:chOff x="990600" y="1371600"/>
              <a:chExt cx="2819400" cy="533400"/>
            </a:xfrm>
          </p:grpSpPr>
          <p:grpSp>
            <p:nvGrpSpPr>
              <p:cNvPr id="594" name="Group 593"/>
              <p:cNvGrpSpPr/>
              <p:nvPr/>
            </p:nvGrpSpPr>
            <p:grpSpPr>
              <a:xfrm>
                <a:off x="990600" y="1371600"/>
                <a:ext cx="533400" cy="76200"/>
                <a:chOff x="990600" y="1371600"/>
                <a:chExt cx="533400" cy="76200"/>
              </a:xfrm>
            </p:grpSpPr>
            <p:sp>
              <p:nvSpPr>
                <p:cNvPr id="670" name="Oval 6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71" name="Oval 6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72" name="Oval 6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73" name="Oval 6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5" name="Group 594"/>
              <p:cNvGrpSpPr/>
              <p:nvPr/>
            </p:nvGrpSpPr>
            <p:grpSpPr>
              <a:xfrm>
                <a:off x="1752600" y="1371600"/>
                <a:ext cx="533400" cy="76200"/>
                <a:chOff x="990600" y="1371600"/>
                <a:chExt cx="533400" cy="76200"/>
              </a:xfrm>
            </p:grpSpPr>
            <p:sp>
              <p:nvSpPr>
                <p:cNvPr id="666" name="Oval 6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7" name="Oval 6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8" name="Oval 6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9" name="Oval 6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6" name="Group 595"/>
              <p:cNvGrpSpPr/>
              <p:nvPr/>
            </p:nvGrpSpPr>
            <p:grpSpPr>
              <a:xfrm>
                <a:off x="2514600" y="1371600"/>
                <a:ext cx="533400" cy="76200"/>
                <a:chOff x="990600" y="1371600"/>
                <a:chExt cx="533400" cy="76200"/>
              </a:xfrm>
            </p:grpSpPr>
            <p:sp>
              <p:nvSpPr>
                <p:cNvPr id="662" name="Oval 6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3" name="Oval 6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4" name="Oval 6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5" name="Oval 6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7" name="Group 596"/>
              <p:cNvGrpSpPr/>
              <p:nvPr/>
            </p:nvGrpSpPr>
            <p:grpSpPr>
              <a:xfrm>
                <a:off x="3276600" y="1371600"/>
                <a:ext cx="533400" cy="76200"/>
                <a:chOff x="990600" y="1371600"/>
                <a:chExt cx="533400" cy="76200"/>
              </a:xfrm>
            </p:grpSpPr>
            <p:sp>
              <p:nvSpPr>
                <p:cNvPr id="658" name="Oval 6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9" name="Oval 6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0" name="Oval 6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1" name="Oval 6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8" name="Group 597"/>
              <p:cNvGrpSpPr/>
              <p:nvPr/>
            </p:nvGrpSpPr>
            <p:grpSpPr>
              <a:xfrm>
                <a:off x="990600" y="1524000"/>
                <a:ext cx="533400" cy="76200"/>
                <a:chOff x="990600" y="1371600"/>
                <a:chExt cx="533400" cy="76200"/>
              </a:xfrm>
            </p:grpSpPr>
            <p:sp>
              <p:nvSpPr>
                <p:cNvPr id="654" name="Oval 6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5" name="Oval 6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6" name="Oval 6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7" name="Oval 6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9" name="Group 598"/>
              <p:cNvGrpSpPr/>
              <p:nvPr/>
            </p:nvGrpSpPr>
            <p:grpSpPr>
              <a:xfrm>
                <a:off x="1752600" y="1524000"/>
                <a:ext cx="533400" cy="76200"/>
                <a:chOff x="990600" y="1371600"/>
                <a:chExt cx="533400" cy="76200"/>
              </a:xfrm>
            </p:grpSpPr>
            <p:sp>
              <p:nvSpPr>
                <p:cNvPr id="650" name="Oval 6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1" name="Oval 6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2" name="Oval 6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3" name="Oval 6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0" name="Group 599"/>
              <p:cNvGrpSpPr/>
              <p:nvPr/>
            </p:nvGrpSpPr>
            <p:grpSpPr>
              <a:xfrm>
                <a:off x="2514600" y="1524000"/>
                <a:ext cx="533400" cy="76200"/>
                <a:chOff x="990600" y="1371600"/>
                <a:chExt cx="533400" cy="76200"/>
              </a:xfrm>
            </p:grpSpPr>
            <p:sp>
              <p:nvSpPr>
                <p:cNvPr id="646" name="Oval 6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7" name="Oval 6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8" name="Oval 6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9" name="Oval 6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1" name="Group 600"/>
              <p:cNvGrpSpPr/>
              <p:nvPr/>
            </p:nvGrpSpPr>
            <p:grpSpPr>
              <a:xfrm>
                <a:off x="3276600" y="1524000"/>
                <a:ext cx="533400" cy="76200"/>
                <a:chOff x="990600" y="1371600"/>
                <a:chExt cx="533400" cy="76200"/>
              </a:xfrm>
            </p:grpSpPr>
            <p:sp>
              <p:nvSpPr>
                <p:cNvPr id="642" name="Oval 6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3" name="Oval 6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4" name="Oval 6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5" name="Oval 6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2" name="Group 601"/>
              <p:cNvGrpSpPr/>
              <p:nvPr/>
            </p:nvGrpSpPr>
            <p:grpSpPr>
              <a:xfrm>
                <a:off x="990600" y="1676400"/>
                <a:ext cx="533400" cy="76200"/>
                <a:chOff x="990600" y="1371600"/>
                <a:chExt cx="533400" cy="76200"/>
              </a:xfrm>
            </p:grpSpPr>
            <p:sp>
              <p:nvSpPr>
                <p:cNvPr id="638" name="Oval 6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9" name="Oval 6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0" name="Oval 6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1" name="Oval 6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3" name="Group 602"/>
              <p:cNvGrpSpPr/>
              <p:nvPr/>
            </p:nvGrpSpPr>
            <p:grpSpPr>
              <a:xfrm>
                <a:off x="1752600" y="1676400"/>
                <a:ext cx="533400" cy="76200"/>
                <a:chOff x="990600" y="1371600"/>
                <a:chExt cx="533400" cy="76200"/>
              </a:xfrm>
            </p:grpSpPr>
            <p:sp>
              <p:nvSpPr>
                <p:cNvPr id="634" name="Oval 6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5" name="Oval 6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6" name="Oval 6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7" name="Oval 6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4" name="Group 603"/>
              <p:cNvGrpSpPr/>
              <p:nvPr/>
            </p:nvGrpSpPr>
            <p:grpSpPr>
              <a:xfrm>
                <a:off x="2514600" y="1676400"/>
                <a:ext cx="533400" cy="76200"/>
                <a:chOff x="990600" y="1371600"/>
                <a:chExt cx="533400" cy="76200"/>
              </a:xfrm>
            </p:grpSpPr>
            <p:sp>
              <p:nvSpPr>
                <p:cNvPr id="630" name="Oval 6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1" name="Oval 6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2" name="Oval 6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3" name="Oval 6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5" name="Group 604"/>
              <p:cNvGrpSpPr/>
              <p:nvPr/>
            </p:nvGrpSpPr>
            <p:grpSpPr>
              <a:xfrm>
                <a:off x="3276600" y="1676400"/>
                <a:ext cx="533400" cy="76200"/>
                <a:chOff x="990600" y="1371600"/>
                <a:chExt cx="533400" cy="76200"/>
              </a:xfrm>
            </p:grpSpPr>
            <p:sp>
              <p:nvSpPr>
                <p:cNvPr id="626" name="Oval 6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7" name="Oval 6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8" name="Oval 6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9" name="Oval 6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6" name="Group 605"/>
              <p:cNvGrpSpPr/>
              <p:nvPr/>
            </p:nvGrpSpPr>
            <p:grpSpPr>
              <a:xfrm>
                <a:off x="990600" y="1828800"/>
                <a:ext cx="533400" cy="76200"/>
                <a:chOff x="990600" y="1371600"/>
                <a:chExt cx="533400" cy="76200"/>
              </a:xfrm>
            </p:grpSpPr>
            <p:sp>
              <p:nvSpPr>
                <p:cNvPr id="622" name="Oval 6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3" name="Oval 6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4" name="Oval 6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5" name="Oval 6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7" name="Group 606"/>
              <p:cNvGrpSpPr/>
              <p:nvPr/>
            </p:nvGrpSpPr>
            <p:grpSpPr>
              <a:xfrm>
                <a:off x="1752600" y="1828800"/>
                <a:ext cx="533400" cy="76200"/>
                <a:chOff x="990600" y="1371600"/>
                <a:chExt cx="533400" cy="76200"/>
              </a:xfrm>
            </p:grpSpPr>
            <p:sp>
              <p:nvSpPr>
                <p:cNvPr id="618" name="Oval 6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9" name="Oval 6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0" name="Oval 6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1" name="Oval 6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8" name="Group 607"/>
              <p:cNvGrpSpPr/>
              <p:nvPr/>
            </p:nvGrpSpPr>
            <p:grpSpPr>
              <a:xfrm>
                <a:off x="2514600" y="1828800"/>
                <a:ext cx="533400" cy="76200"/>
                <a:chOff x="990600" y="1371600"/>
                <a:chExt cx="533400" cy="76200"/>
              </a:xfrm>
            </p:grpSpPr>
            <p:sp>
              <p:nvSpPr>
                <p:cNvPr id="614" name="Oval 6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5" name="Oval 6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6" name="Oval 6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7" name="Oval 6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9" name="Group 608"/>
              <p:cNvGrpSpPr/>
              <p:nvPr/>
            </p:nvGrpSpPr>
            <p:grpSpPr>
              <a:xfrm>
                <a:off x="3276600" y="1828800"/>
                <a:ext cx="533400" cy="76200"/>
                <a:chOff x="990600" y="1371600"/>
                <a:chExt cx="533400" cy="76200"/>
              </a:xfrm>
            </p:grpSpPr>
            <p:sp>
              <p:nvSpPr>
                <p:cNvPr id="610" name="Oval 6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1" name="Oval 6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2" name="Oval 6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3" name="Oval 6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grpSp>
          <p:nvGrpSpPr>
            <p:cNvPr id="351" name="Group 350"/>
            <p:cNvGrpSpPr/>
            <p:nvPr/>
          </p:nvGrpSpPr>
          <p:grpSpPr>
            <a:xfrm>
              <a:off x="990600" y="2057400"/>
              <a:ext cx="2819400" cy="533400"/>
              <a:chOff x="990600" y="1371600"/>
              <a:chExt cx="2819400" cy="533400"/>
            </a:xfrm>
          </p:grpSpPr>
          <p:grpSp>
            <p:nvGrpSpPr>
              <p:cNvPr id="514" name="Group 513"/>
              <p:cNvGrpSpPr/>
              <p:nvPr/>
            </p:nvGrpSpPr>
            <p:grpSpPr>
              <a:xfrm>
                <a:off x="990600" y="1371600"/>
                <a:ext cx="533400" cy="76200"/>
                <a:chOff x="990600" y="1371600"/>
                <a:chExt cx="533400" cy="76200"/>
              </a:xfrm>
            </p:grpSpPr>
            <p:sp>
              <p:nvSpPr>
                <p:cNvPr id="590" name="Oval 5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91" name="Oval 5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92" name="Oval 5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93" name="Oval 5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5" name="Group 514"/>
              <p:cNvGrpSpPr/>
              <p:nvPr/>
            </p:nvGrpSpPr>
            <p:grpSpPr>
              <a:xfrm>
                <a:off x="1752600" y="1371600"/>
                <a:ext cx="533400" cy="76200"/>
                <a:chOff x="990600" y="1371600"/>
                <a:chExt cx="533400" cy="76200"/>
              </a:xfrm>
            </p:grpSpPr>
            <p:sp>
              <p:nvSpPr>
                <p:cNvPr id="586" name="Oval 5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7" name="Oval 5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8" name="Oval 5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9" name="Oval 5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6" name="Group 515"/>
              <p:cNvGrpSpPr/>
              <p:nvPr/>
            </p:nvGrpSpPr>
            <p:grpSpPr>
              <a:xfrm>
                <a:off x="2514600" y="1371600"/>
                <a:ext cx="533400" cy="76200"/>
                <a:chOff x="990600" y="1371600"/>
                <a:chExt cx="533400" cy="76200"/>
              </a:xfrm>
            </p:grpSpPr>
            <p:sp>
              <p:nvSpPr>
                <p:cNvPr id="582" name="Oval 5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3" name="Oval 5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4" name="Oval 5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5" name="Oval 5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7" name="Group 516"/>
              <p:cNvGrpSpPr/>
              <p:nvPr/>
            </p:nvGrpSpPr>
            <p:grpSpPr>
              <a:xfrm>
                <a:off x="3276600" y="1371600"/>
                <a:ext cx="533400" cy="76200"/>
                <a:chOff x="990600" y="1371600"/>
                <a:chExt cx="533400" cy="76200"/>
              </a:xfrm>
            </p:grpSpPr>
            <p:sp>
              <p:nvSpPr>
                <p:cNvPr id="578" name="Oval 5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9" name="Oval 5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0" name="Oval 5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1" name="Oval 5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8" name="Group 517"/>
              <p:cNvGrpSpPr/>
              <p:nvPr/>
            </p:nvGrpSpPr>
            <p:grpSpPr>
              <a:xfrm>
                <a:off x="990600" y="1524000"/>
                <a:ext cx="533400" cy="76200"/>
                <a:chOff x="990600" y="1371600"/>
                <a:chExt cx="533400" cy="76200"/>
              </a:xfrm>
            </p:grpSpPr>
            <p:sp>
              <p:nvSpPr>
                <p:cNvPr id="574" name="Oval 5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5" name="Oval 5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6" name="Oval 5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7" name="Oval 5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9" name="Group 518"/>
              <p:cNvGrpSpPr/>
              <p:nvPr/>
            </p:nvGrpSpPr>
            <p:grpSpPr>
              <a:xfrm>
                <a:off x="1752600" y="1524000"/>
                <a:ext cx="533400" cy="76200"/>
                <a:chOff x="990600" y="1371600"/>
                <a:chExt cx="533400" cy="76200"/>
              </a:xfrm>
            </p:grpSpPr>
            <p:sp>
              <p:nvSpPr>
                <p:cNvPr id="570" name="Oval 5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1" name="Oval 5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2" name="Oval 5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3" name="Oval 5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0" name="Group 519"/>
              <p:cNvGrpSpPr/>
              <p:nvPr/>
            </p:nvGrpSpPr>
            <p:grpSpPr>
              <a:xfrm>
                <a:off x="2514600" y="1524000"/>
                <a:ext cx="533400" cy="76200"/>
                <a:chOff x="990600" y="1371600"/>
                <a:chExt cx="533400" cy="76200"/>
              </a:xfrm>
            </p:grpSpPr>
            <p:sp>
              <p:nvSpPr>
                <p:cNvPr id="566" name="Oval 5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7" name="Oval 5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8" name="Oval 5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9" name="Oval 5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1" name="Group 520"/>
              <p:cNvGrpSpPr/>
              <p:nvPr/>
            </p:nvGrpSpPr>
            <p:grpSpPr>
              <a:xfrm>
                <a:off x="3276600" y="1524000"/>
                <a:ext cx="533400" cy="76200"/>
                <a:chOff x="990600" y="1371600"/>
                <a:chExt cx="533400" cy="76200"/>
              </a:xfrm>
            </p:grpSpPr>
            <p:sp>
              <p:nvSpPr>
                <p:cNvPr id="562" name="Oval 5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3" name="Oval 5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4" name="Oval 5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5" name="Oval 5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2" name="Group 521"/>
              <p:cNvGrpSpPr/>
              <p:nvPr/>
            </p:nvGrpSpPr>
            <p:grpSpPr>
              <a:xfrm>
                <a:off x="990600" y="1676400"/>
                <a:ext cx="533400" cy="76200"/>
                <a:chOff x="990600" y="1371600"/>
                <a:chExt cx="533400" cy="76200"/>
              </a:xfrm>
            </p:grpSpPr>
            <p:sp>
              <p:nvSpPr>
                <p:cNvPr id="558" name="Oval 5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9" name="Oval 5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0" name="Oval 5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1" name="Oval 5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3" name="Group 522"/>
              <p:cNvGrpSpPr/>
              <p:nvPr/>
            </p:nvGrpSpPr>
            <p:grpSpPr>
              <a:xfrm>
                <a:off x="1752600" y="1676400"/>
                <a:ext cx="533400" cy="76200"/>
                <a:chOff x="990600" y="1371600"/>
                <a:chExt cx="533400" cy="76200"/>
              </a:xfrm>
            </p:grpSpPr>
            <p:sp>
              <p:nvSpPr>
                <p:cNvPr id="554" name="Oval 5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5" name="Oval 5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6" name="Oval 5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7" name="Oval 5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4" name="Group 523"/>
              <p:cNvGrpSpPr/>
              <p:nvPr/>
            </p:nvGrpSpPr>
            <p:grpSpPr>
              <a:xfrm>
                <a:off x="2514600" y="1676400"/>
                <a:ext cx="533400" cy="76200"/>
                <a:chOff x="990600" y="1371600"/>
                <a:chExt cx="533400" cy="76200"/>
              </a:xfrm>
            </p:grpSpPr>
            <p:sp>
              <p:nvSpPr>
                <p:cNvPr id="550" name="Oval 5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1" name="Oval 5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2" name="Oval 5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3" name="Oval 5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5" name="Group 524"/>
              <p:cNvGrpSpPr/>
              <p:nvPr/>
            </p:nvGrpSpPr>
            <p:grpSpPr>
              <a:xfrm>
                <a:off x="3276600" y="1676400"/>
                <a:ext cx="533400" cy="76200"/>
                <a:chOff x="990600" y="1371600"/>
                <a:chExt cx="533400" cy="76200"/>
              </a:xfrm>
            </p:grpSpPr>
            <p:sp>
              <p:nvSpPr>
                <p:cNvPr id="546" name="Oval 5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7" name="Oval 5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8" name="Oval 5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9" name="Oval 5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6" name="Group 525"/>
              <p:cNvGrpSpPr/>
              <p:nvPr/>
            </p:nvGrpSpPr>
            <p:grpSpPr>
              <a:xfrm>
                <a:off x="990600" y="1828800"/>
                <a:ext cx="533400" cy="76200"/>
                <a:chOff x="990600" y="1371600"/>
                <a:chExt cx="533400" cy="76200"/>
              </a:xfrm>
            </p:grpSpPr>
            <p:sp>
              <p:nvSpPr>
                <p:cNvPr id="542" name="Oval 5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3" name="Oval 5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4" name="Oval 5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5" name="Oval 5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7" name="Group 526"/>
              <p:cNvGrpSpPr/>
              <p:nvPr/>
            </p:nvGrpSpPr>
            <p:grpSpPr>
              <a:xfrm>
                <a:off x="1752600" y="1828800"/>
                <a:ext cx="533400" cy="76200"/>
                <a:chOff x="990600" y="1371600"/>
                <a:chExt cx="533400" cy="76200"/>
              </a:xfrm>
            </p:grpSpPr>
            <p:sp>
              <p:nvSpPr>
                <p:cNvPr id="538" name="Oval 5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9" name="Oval 5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0" name="Oval 5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1" name="Oval 5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8" name="Group 527"/>
              <p:cNvGrpSpPr/>
              <p:nvPr/>
            </p:nvGrpSpPr>
            <p:grpSpPr>
              <a:xfrm>
                <a:off x="2514600" y="1828800"/>
                <a:ext cx="533400" cy="76200"/>
                <a:chOff x="990600" y="1371600"/>
                <a:chExt cx="533400" cy="76200"/>
              </a:xfrm>
            </p:grpSpPr>
            <p:sp>
              <p:nvSpPr>
                <p:cNvPr id="534" name="Oval 5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5" name="Oval 5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6" name="Oval 5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7" name="Oval 5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9" name="Group 528"/>
              <p:cNvGrpSpPr/>
              <p:nvPr/>
            </p:nvGrpSpPr>
            <p:grpSpPr>
              <a:xfrm>
                <a:off x="3276600" y="1828800"/>
                <a:ext cx="533400" cy="76200"/>
                <a:chOff x="990600" y="1371600"/>
                <a:chExt cx="533400" cy="76200"/>
              </a:xfrm>
            </p:grpSpPr>
            <p:sp>
              <p:nvSpPr>
                <p:cNvPr id="530" name="Oval 5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1" name="Oval 5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2" name="Oval 5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3" name="Oval 5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grpSp>
          <p:nvGrpSpPr>
            <p:cNvPr id="352" name="Group 351"/>
            <p:cNvGrpSpPr/>
            <p:nvPr/>
          </p:nvGrpSpPr>
          <p:grpSpPr>
            <a:xfrm>
              <a:off x="990600" y="2743200"/>
              <a:ext cx="2819400" cy="533400"/>
              <a:chOff x="990600" y="1371600"/>
              <a:chExt cx="2819400" cy="533400"/>
            </a:xfrm>
          </p:grpSpPr>
          <p:grpSp>
            <p:nvGrpSpPr>
              <p:cNvPr id="434" name="Group 433"/>
              <p:cNvGrpSpPr/>
              <p:nvPr/>
            </p:nvGrpSpPr>
            <p:grpSpPr>
              <a:xfrm>
                <a:off x="990600" y="1371600"/>
                <a:ext cx="533400" cy="76200"/>
                <a:chOff x="990600" y="1371600"/>
                <a:chExt cx="533400" cy="76200"/>
              </a:xfrm>
            </p:grpSpPr>
            <p:sp>
              <p:nvSpPr>
                <p:cNvPr id="510" name="Oval 5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11" name="Oval 5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12" name="Oval 5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13" name="Oval 5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5" name="Group 434"/>
              <p:cNvGrpSpPr/>
              <p:nvPr/>
            </p:nvGrpSpPr>
            <p:grpSpPr>
              <a:xfrm>
                <a:off x="1752600" y="1371600"/>
                <a:ext cx="533400" cy="76200"/>
                <a:chOff x="990600" y="1371600"/>
                <a:chExt cx="533400" cy="76200"/>
              </a:xfrm>
            </p:grpSpPr>
            <p:sp>
              <p:nvSpPr>
                <p:cNvPr id="506" name="Oval 5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7" name="Oval 5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8" name="Oval 5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9" name="Oval 5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6" name="Group 435"/>
              <p:cNvGrpSpPr/>
              <p:nvPr/>
            </p:nvGrpSpPr>
            <p:grpSpPr>
              <a:xfrm>
                <a:off x="2514600" y="1371600"/>
                <a:ext cx="533400" cy="76200"/>
                <a:chOff x="990600" y="1371600"/>
                <a:chExt cx="533400" cy="76200"/>
              </a:xfrm>
            </p:grpSpPr>
            <p:sp>
              <p:nvSpPr>
                <p:cNvPr id="502" name="Oval 5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3" name="Oval 5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4" name="Oval 5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5" name="Oval 5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7" name="Group 436"/>
              <p:cNvGrpSpPr/>
              <p:nvPr/>
            </p:nvGrpSpPr>
            <p:grpSpPr>
              <a:xfrm>
                <a:off x="3276600" y="1371600"/>
                <a:ext cx="533400" cy="76200"/>
                <a:chOff x="990600" y="1371600"/>
                <a:chExt cx="533400" cy="76200"/>
              </a:xfrm>
            </p:grpSpPr>
            <p:sp>
              <p:nvSpPr>
                <p:cNvPr id="498" name="Oval 4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9" name="Oval 4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0" name="Oval 4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1" name="Oval 5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8" name="Group 437"/>
              <p:cNvGrpSpPr/>
              <p:nvPr/>
            </p:nvGrpSpPr>
            <p:grpSpPr>
              <a:xfrm>
                <a:off x="990600" y="1524000"/>
                <a:ext cx="533400" cy="76200"/>
                <a:chOff x="990600" y="1371600"/>
                <a:chExt cx="533400" cy="76200"/>
              </a:xfrm>
            </p:grpSpPr>
            <p:sp>
              <p:nvSpPr>
                <p:cNvPr id="494" name="Oval 4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5" name="Oval 4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6" name="Oval 4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7" name="Oval 4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9" name="Group 438"/>
              <p:cNvGrpSpPr/>
              <p:nvPr/>
            </p:nvGrpSpPr>
            <p:grpSpPr>
              <a:xfrm>
                <a:off x="1752600" y="1524000"/>
                <a:ext cx="533400" cy="76200"/>
                <a:chOff x="990600" y="1371600"/>
                <a:chExt cx="533400" cy="76200"/>
              </a:xfrm>
            </p:grpSpPr>
            <p:sp>
              <p:nvSpPr>
                <p:cNvPr id="490" name="Oval 4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1" name="Oval 4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2" name="Oval 4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3" name="Oval 4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0" name="Group 439"/>
              <p:cNvGrpSpPr/>
              <p:nvPr/>
            </p:nvGrpSpPr>
            <p:grpSpPr>
              <a:xfrm>
                <a:off x="2514600" y="1524000"/>
                <a:ext cx="533400" cy="76200"/>
                <a:chOff x="990600" y="1371600"/>
                <a:chExt cx="533400" cy="76200"/>
              </a:xfrm>
            </p:grpSpPr>
            <p:sp>
              <p:nvSpPr>
                <p:cNvPr id="486" name="Oval 4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7" name="Oval 4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8" name="Oval 4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9" name="Oval 4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1" name="Group 440"/>
              <p:cNvGrpSpPr/>
              <p:nvPr/>
            </p:nvGrpSpPr>
            <p:grpSpPr>
              <a:xfrm>
                <a:off x="3276600" y="1524000"/>
                <a:ext cx="533400" cy="76200"/>
                <a:chOff x="990600" y="1371600"/>
                <a:chExt cx="533400" cy="76200"/>
              </a:xfrm>
            </p:grpSpPr>
            <p:sp>
              <p:nvSpPr>
                <p:cNvPr id="482" name="Oval 4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3" name="Oval 4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4" name="Oval 4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5" name="Oval 4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2" name="Group 441"/>
              <p:cNvGrpSpPr/>
              <p:nvPr/>
            </p:nvGrpSpPr>
            <p:grpSpPr>
              <a:xfrm>
                <a:off x="990600" y="1676400"/>
                <a:ext cx="533400" cy="76200"/>
                <a:chOff x="990600" y="1371600"/>
                <a:chExt cx="533400" cy="76200"/>
              </a:xfrm>
            </p:grpSpPr>
            <p:sp>
              <p:nvSpPr>
                <p:cNvPr id="478" name="Oval 4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9" name="Oval 4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0" name="Oval 4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1" name="Oval 4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3" name="Group 442"/>
              <p:cNvGrpSpPr/>
              <p:nvPr/>
            </p:nvGrpSpPr>
            <p:grpSpPr>
              <a:xfrm>
                <a:off x="1752600" y="1676400"/>
                <a:ext cx="533400" cy="76200"/>
                <a:chOff x="990600" y="1371600"/>
                <a:chExt cx="533400" cy="76200"/>
              </a:xfrm>
            </p:grpSpPr>
            <p:sp>
              <p:nvSpPr>
                <p:cNvPr id="474" name="Oval 4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5" name="Oval 4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6" name="Oval 4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7" name="Oval 4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4" name="Group 443"/>
              <p:cNvGrpSpPr/>
              <p:nvPr/>
            </p:nvGrpSpPr>
            <p:grpSpPr>
              <a:xfrm>
                <a:off x="2514600" y="1676400"/>
                <a:ext cx="533400" cy="76200"/>
                <a:chOff x="990600" y="1371600"/>
                <a:chExt cx="533400" cy="76200"/>
              </a:xfrm>
            </p:grpSpPr>
            <p:sp>
              <p:nvSpPr>
                <p:cNvPr id="470" name="Oval 4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1" name="Oval 4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2" name="Oval 4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3" name="Oval 4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5" name="Group 444"/>
              <p:cNvGrpSpPr/>
              <p:nvPr/>
            </p:nvGrpSpPr>
            <p:grpSpPr>
              <a:xfrm>
                <a:off x="3276600" y="1676400"/>
                <a:ext cx="533400" cy="76200"/>
                <a:chOff x="990600" y="1371600"/>
                <a:chExt cx="533400" cy="76200"/>
              </a:xfrm>
            </p:grpSpPr>
            <p:sp>
              <p:nvSpPr>
                <p:cNvPr id="466" name="Oval 4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7" name="Oval 4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8" name="Oval 4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9" name="Oval 4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6" name="Group 445"/>
              <p:cNvGrpSpPr/>
              <p:nvPr/>
            </p:nvGrpSpPr>
            <p:grpSpPr>
              <a:xfrm>
                <a:off x="990600" y="1828800"/>
                <a:ext cx="533400" cy="76200"/>
                <a:chOff x="990600" y="1371600"/>
                <a:chExt cx="533400" cy="76200"/>
              </a:xfrm>
            </p:grpSpPr>
            <p:sp>
              <p:nvSpPr>
                <p:cNvPr id="462" name="Oval 4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3" name="Oval 4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4" name="Oval 4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5" name="Oval 4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7" name="Group 446"/>
              <p:cNvGrpSpPr/>
              <p:nvPr/>
            </p:nvGrpSpPr>
            <p:grpSpPr>
              <a:xfrm>
                <a:off x="1752600" y="1828800"/>
                <a:ext cx="533400" cy="76200"/>
                <a:chOff x="990600" y="1371600"/>
                <a:chExt cx="533400" cy="76200"/>
              </a:xfrm>
            </p:grpSpPr>
            <p:sp>
              <p:nvSpPr>
                <p:cNvPr id="458" name="Oval 4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9" name="Oval 4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0" name="Oval 4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1" name="Oval 4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8" name="Group 447"/>
              <p:cNvGrpSpPr/>
              <p:nvPr/>
            </p:nvGrpSpPr>
            <p:grpSpPr>
              <a:xfrm>
                <a:off x="2514600" y="1828800"/>
                <a:ext cx="533400" cy="76200"/>
                <a:chOff x="990600" y="1371600"/>
                <a:chExt cx="533400" cy="76200"/>
              </a:xfrm>
            </p:grpSpPr>
            <p:sp>
              <p:nvSpPr>
                <p:cNvPr id="454" name="Oval 4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5" name="Oval 4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6" name="Oval 4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7" name="Oval 4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9" name="Group 448"/>
              <p:cNvGrpSpPr/>
              <p:nvPr/>
            </p:nvGrpSpPr>
            <p:grpSpPr>
              <a:xfrm>
                <a:off x="3276600" y="1828800"/>
                <a:ext cx="533400" cy="76200"/>
                <a:chOff x="990600" y="1371600"/>
                <a:chExt cx="533400" cy="76200"/>
              </a:xfrm>
            </p:grpSpPr>
            <p:sp>
              <p:nvSpPr>
                <p:cNvPr id="450" name="Oval 4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1" name="Oval 4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2" name="Oval 4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3" name="Oval 4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grpSp>
          <p:nvGrpSpPr>
            <p:cNvPr id="353" name="Group 352"/>
            <p:cNvGrpSpPr/>
            <p:nvPr/>
          </p:nvGrpSpPr>
          <p:grpSpPr>
            <a:xfrm>
              <a:off x="990600" y="3429000"/>
              <a:ext cx="2819400" cy="533400"/>
              <a:chOff x="990600" y="1371600"/>
              <a:chExt cx="2819400" cy="533400"/>
            </a:xfrm>
          </p:grpSpPr>
          <p:grpSp>
            <p:nvGrpSpPr>
              <p:cNvPr id="354" name="Group 353"/>
              <p:cNvGrpSpPr/>
              <p:nvPr/>
            </p:nvGrpSpPr>
            <p:grpSpPr>
              <a:xfrm>
                <a:off x="990600" y="1371600"/>
                <a:ext cx="533400" cy="76200"/>
                <a:chOff x="990600" y="1371600"/>
                <a:chExt cx="533400" cy="76200"/>
              </a:xfrm>
            </p:grpSpPr>
            <p:sp>
              <p:nvSpPr>
                <p:cNvPr id="430" name="Oval 4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31" name="Oval 4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32" name="Oval 4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33" name="Oval 4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5" name="Group 354"/>
              <p:cNvGrpSpPr/>
              <p:nvPr/>
            </p:nvGrpSpPr>
            <p:grpSpPr>
              <a:xfrm>
                <a:off x="1752600" y="1371600"/>
                <a:ext cx="533400" cy="76200"/>
                <a:chOff x="990600" y="1371600"/>
                <a:chExt cx="533400" cy="76200"/>
              </a:xfrm>
            </p:grpSpPr>
            <p:sp>
              <p:nvSpPr>
                <p:cNvPr id="426" name="Oval 4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7" name="Oval 4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8" name="Oval 4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9" name="Oval 4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6" name="Group 355"/>
              <p:cNvGrpSpPr/>
              <p:nvPr/>
            </p:nvGrpSpPr>
            <p:grpSpPr>
              <a:xfrm>
                <a:off x="2514600" y="1371600"/>
                <a:ext cx="533400" cy="76200"/>
                <a:chOff x="990600" y="1371600"/>
                <a:chExt cx="533400" cy="76200"/>
              </a:xfrm>
            </p:grpSpPr>
            <p:sp>
              <p:nvSpPr>
                <p:cNvPr id="422" name="Oval 4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3" name="Oval 4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4" name="Oval 4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5" name="Oval 4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7" name="Group 356"/>
              <p:cNvGrpSpPr/>
              <p:nvPr/>
            </p:nvGrpSpPr>
            <p:grpSpPr>
              <a:xfrm>
                <a:off x="3276600" y="1371600"/>
                <a:ext cx="533400" cy="76200"/>
                <a:chOff x="990600" y="1371600"/>
                <a:chExt cx="533400" cy="76200"/>
              </a:xfrm>
            </p:grpSpPr>
            <p:sp>
              <p:nvSpPr>
                <p:cNvPr id="418" name="Oval 4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9" name="Oval 4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0" name="Oval 4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1" name="Oval 4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8" name="Group 357"/>
              <p:cNvGrpSpPr/>
              <p:nvPr/>
            </p:nvGrpSpPr>
            <p:grpSpPr>
              <a:xfrm>
                <a:off x="990600" y="1524000"/>
                <a:ext cx="533400" cy="76200"/>
                <a:chOff x="990600" y="1371600"/>
                <a:chExt cx="533400" cy="76200"/>
              </a:xfrm>
            </p:grpSpPr>
            <p:sp>
              <p:nvSpPr>
                <p:cNvPr id="414" name="Oval 4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5" name="Oval 4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6" name="Oval 4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7" name="Oval 4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9" name="Group 358"/>
              <p:cNvGrpSpPr/>
              <p:nvPr/>
            </p:nvGrpSpPr>
            <p:grpSpPr>
              <a:xfrm>
                <a:off x="1752600" y="1524000"/>
                <a:ext cx="533400" cy="76200"/>
                <a:chOff x="990600" y="1371600"/>
                <a:chExt cx="533400" cy="76200"/>
              </a:xfrm>
            </p:grpSpPr>
            <p:sp>
              <p:nvSpPr>
                <p:cNvPr id="410" name="Oval 4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1" name="Oval 4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2" name="Oval 4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3" name="Oval 4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0" name="Group 359"/>
              <p:cNvGrpSpPr/>
              <p:nvPr/>
            </p:nvGrpSpPr>
            <p:grpSpPr>
              <a:xfrm>
                <a:off x="2514600" y="1524000"/>
                <a:ext cx="533400" cy="76200"/>
                <a:chOff x="990600" y="1371600"/>
                <a:chExt cx="533400" cy="76200"/>
              </a:xfrm>
            </p:grpSpPr>
            <p:sp>
              <p:nvSpPr>
                <p:cNvPr id="406" name="Oval 4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7" name="Oval 4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8" name="Oval 4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9" name="Oval 4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1" name="Group 360"/>
              <p:cNvGrpSpPr/>
              <p:nvPr/>
            </p:nvGrpSpPr>
            <p:grpSpPr>
              <a:xfrm>
                <a:off x="3276600" y="1524000"/>
                <a:ext cx="533400" cy="76200"/>
                <a:chOff x="990600" y="1371600"/>
                <a:chExt cx="533400" cy="76200"/>
              </a:xfrm>
            </p:grpSpPr>
            <p:sp>
              <p:nvSpPr>
                <p:cNvPr id="402" name="Oval 4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3" name="Oval 4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4" name="Oval 4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5" name="Oval 4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2" name="Group 361"/>
              <p:cNvGrpSpPr/>
              <p:nvPr/>
            </p:nvGrpSpPr>
            <p:grpSpPr>
              <a:xfrm>
                <a:off x="990600" y="1676400"/>
                <a:ext cx="533400" cy="76200"/>
                <a:chOff x="990600" y="1371600"/>
                <a:chExt cx="533400" cy="76200"/>
              </a:xfrm>
            </p:grpSpPr>
            <p:sp>
              <p:nvSpPr>
                <p:cNvPr id="398" name="Oval 3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9" name="Oval 3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0" name="Oval 3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1" name="Oval 4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3" name="Group 362"/>
              <p:cNvGrpSpPr/>
              <p:nvPr/>
            </p:nvGrpSpPr>
            <p:grpSpPr>
              <a:xfrm>
                <a:off x="1752600" y="1676400"/>
                <a:ext cx="533400" cy="76200"/>
                <a:chOff x="990600" y="1371600"/>
                <a:chExt cx="533400" cy="76200"/>
              </a:xfrm>
            </p:grpSpPr>
            <p:sp>
              <p:nvSpPr>
                <p:cNvPr id="394" name="Oval 3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5" name="Oval 3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6" name="Oval 3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7" name="Oval 3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4" name="Group 363"/>
              <p:cNvGrpSpPr/>
              <p:nvPr/>
            </p:nvGrpSpPr>
            <p:grpSpPr>
              <a:xfrm>
                <a:off x="2514600" y="1676400"/>
                <a:ext cx="533400" cy="76200"/>
                <a:chOff x="990600" y="1371600"/>
                <a:chExt cx="533400" cy="76200"/>
              </a:xfrm>
            </p:grpSpPr>
            <p:sp>
              <p:nvSpPr>
                <p:cNvPr id="390" name="Oval 3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1" name="Oval 3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2" name="Oval 3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3" name="Oval 3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5" name="Group 364"/>
              <p:cNvGrpSpPr/>
              <p:nvPr/>
            </p:nvGrpSpPr>
            <p:grpSpPr>
              <a:xfrm>
                <a:off x="3276600" y="1676400"/>
                <a:ext cx="533400" cy="76200"/>
                <a:chOff x="990600" y="1371600"/>
                <a:chExt cx="533400" cy="76200"/>
              </a:xfrm>
            </p:grpSpPr>
            <p:sp>
              <p:nvSpPr>
                <p:cNvPr id="386" name="Oval 3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7" name="Oval 3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8" name="Oval 3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9" name="Oval 3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6" name="Group 365"/>
              <p:cNvGrpSpPr/>
              <p:nvPr/>
            </p:nvGrpSpPr>
            <p:grpSpPr>
              <a:xfrm>
                <a:off x="990600" y="1828800"/>
                <a:ext cx="533400" cy="76200"/>
                <a:chOff x="990600" y="1371600"/>
                <a:chExt cx="533400" cy="76200"/>
              </a:xfrm>
            </p:grpSpPr>
            <p:sp>
              <p:nvSpPr>
                <p:cNvPr id="382" name="Oval 3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3" name="Oval 3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4" name="Oval 3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5" name="Oval 3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7" name="Group 366"/>
              <p:cNvGrpSpPr/>
              <p:nvPr/>
            </p:nvGrpSpPr>
            <p:grpSpPr>
              <a:xfrm>
                <a:off x="1752600" y="1828800"/>
                <a:ext cx="533400" cy="76200"/>
                <a:chOff x="990600" y="1371600"/>
                <a:chExt cx="533400" cy="76200"/>
              </a:xfrm>
            </p:grpSpPr>
            <p:sp>
              <p:nvSpPr>
                <p:cNvPr id="378" name="Oval 3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9" name="Oval 3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0" name="Oval 3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1" name="Oval 3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8" name="Group 367"/>
              <p:cNvGrpSpPr/>
              <p:nvPr/>
            </p:nvGrpSpPr>
            <p:grpSpPr>
              <a:xfrm>
                <a:off x="2514600" y="1828800"/>
                <a:ext cx="533400" cy="76200"/>
                <a:chOff x="990600" y="1371600"/>
                <a:chExt cx="533400" cy="76200"/>
              </a:xfrm>
            </p:grpSpPr>
            <p:sp>
              <p:nvSpPr>
                <p:cNvPr id="374" name="Oval 3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5" name="Oval 3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6" name="Oval 3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7" name="Oval 3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9" name="Group 368"/>
              <p:cNvGrpSpPr/>
              <p:nvPr/>
            </p:nvGrpSpPr>
            <p:grpSpPr>
              <a:xfrm>
                <a:off x="3276600" y="1828800"/>
                <a:ext cx="533400" cy="76200"/>
                <a:chOff x="990600" y="1371600"/>
                <a:chExt cx="533400" cy="76200"/>
              </a:xfrm>
            </p:grpSpPr>
            <p:sp>
              <p:nvSpPr>
                <p:cNvPr id="370" name="Oval 3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1" name="Oval 3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2" name="Oval 3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3" name="Oval 3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grpSp>
      <p:sp>
        <p:nvSpPr>
          <p:cNvPr id="674" name="TextBox 673"/>
          <p:cNvSpPr txBox="1"/>
          <p:nvPr/>
        </p:nvSpPr>
        <p:spPr>
          <a:xfrm>
            <a:off x="202085" y="2564458"/>
            <a:ext cx="3340378" cy="3170099"/>
          </a:xfrm>
          <a:prstGeom prst="rect">
            <a:avLst/>
          </a:prstGeom>
          <a:noFill/>
          <a:ln>
            <a:solidFill>
              <a:srgbClr val="0071C5"/>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extern void reduce(   __local  float*,   __global float*);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__kernel void pi(  </a:t>
            </a:r>
            <a:r>
              <a:rPr kumimoji="0" lang="en-US" sz="1000" b="0" i="0" u="none" strike="noStrike" kern="0" cap="none" spc="0" normalizeH="0" baseline="0" noProof="0" dirty="0" err="1" smtClean="0">
                <a:ln>
                  <a:noFill/>
                </a:ln>
                <a:solidFill>
                  <a:prstClr val="black"/>
                </a:solidFill>
                <a:effectLst/>
                <a:uLnTx/>
                <a:uFillTx/>
                <a:latin typeface="Intel Clear"/>
                <a:ea typeface=""/>
              </a:rPr>
              <a:t>const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niters, float  </a:t>
            </a:r>
            <a:r>
              <a:rPr kumimoji="0" lang="en-US" sz="1000" b="0" i="0" u="none" strike="noStrike" kern="0" cap="none" spc="0" normalizeH="0" baseline="0" noProof="0" dirty="0" err="1" smtClean="0">
                <a:ln>
                  <a:noFill/>
                </a:ln>
                <a:solidFill>
                  <a:prstClr val="black"/>
                </a:solidFill>
                <a:effectLst/>
                <a:uLnTx/>
                <a:uFillTx/>
                <a:latin typeface="Intel Clear"/>
                <a:ea typeface=""/>
              </a:rPr>
              <a:t>step_size</a:t>
            </a:r>
            <a:r>
              <a:rPr kumimoji="0" lang="en-US" sz="1000" b="0" i="0" u="none" strike="noStrike" kern="0" cap="none" spc="0" normalizeH="0" baseline="0" noProof="0" dirty="0" smtClean="0">
                <a:ln>
                  <a:noFill/>
                </a:ln>
                <a:solidFill>
                  <a:prstClr val="black"/>
                </a:solidFill>
                <a:effectLst/>
                <a:uLnTx/>
                <a:uFillTx/>
                <a:latin typeface="Intel Clear"/>
                <a:ea typeface=""/>
              </a:rPr>
              <a:t>,    </a:t>
            </a:r>
            <a:br>
              <a:rPr kumimoji="0" lang="en-US" sz="1000" b="0" i="0" u="none" strike="noStrike" kern="0" cap="none" spc="0" normalizeH="0" baseline="0" noProof="0" dirty="0" smtClean="0">
                <a:ln>
                  <a:noFill/>
                </a:ln>
                <a:solidFill>
                  <a:prstClr val="black"/>
                </a:solidFill>
                <a:effectLst/>
                <a:uLnTx/>
                <a:uFillTx/>
                <a:latin typeface="Intel Clear"/>
                <a:ea typeface=""/>
              </a:rPr>
            </a:br>
            <a:r>
              <a:rPr kumimoji="0" lang="en-US" sz="1000" b="0" i="0" u="none" strike="noStrike" kern="0" cap="none" spc="0" normalizeH="0" baseline="0" noProof="0" dirty="0" smtClean="0">
                <a:ln>
                  <a:noFill/>
                </a:ln>
                <a:solidFill>
                  <a:prstClr val="black"/>
                </a:solidFill>
                <a:effectLst/>
                <a:uLnTx/>
                <a:uFillTx/>
                <a:latin typeface="Intel Clear"/>
                <a:ea typeface=""/>
              </a:rPr>
              <a:t>         __local  float*  </a:t>
            </a:r>
            <a:r>
              <a:rPr kumimoji="0" lang="en-US" sz="1000" b="0" i="0" u="none" strike="noStrike" kern="0" cap="none" spc="0" normalizeH="0" baseline="0" noProof="0" dirty="0" err="1" smtClean="0">
                <a:ln>
                  <a:noFill/>
                </a:ln>
                <a:solidFill>
                  <a:prstClr val="black"/>
                </a:solidFill>
                <a:effectLst/>
                <a:uLnTx/>
                <a:uFillTx/>
                <a:latin typeface="Intel Clear"/>
                <a:ea typeface=""/>
              </a:rPr>
              <a:t>l_sums</a:t>
            </a:r>
            <a:r>
              <a:rPr kumimoji="0" lang="en-US" sz="1000" b="0" i="0" u="none" strike="noStrike" kern="0" cap="none" spc="0" normalizeH="0" baseline="0" noProof="0" dirty="0" smtClean="0">
                <a:ln>
                  <a:noFill/>
                </a:ln>
                <a:solidFill>
                  <a:prstClr val="black"/>
                </a:solidFill>
                <a:effectLst/>
                <a:uLnTx/>
                <a:uFillTx/>
                <a:latin typeface="Intel Clear"/>
                <a:ea typeface=""/>
              </a:rPr>
              <a:t>,  __global float*  </a:t>
            </a:r>
            <a:r>
              <a:rPr kumimoji="0" lang="en-US" sz="1000" b="0" i="0" u="none" strike="noStrike" kern="0" cap="none" spc="0" normalizeH="0" baseline="0" noProof="0" dirty="0" err="1" smtClean="0">
                <a:ln>
                  <a:noFill/>
                </a:ln>
                <a:solidFill>
                  <a:prstClr val="black"/>
                </a:solidFill>
                <a:effectLst/>
                <a:uLnTx/>
                <a:uFillTx/>
                <a:latin typeface="Intel Clear"/>
                <a:ea typeface=""/>
              </a:rPr>
              <a:t>p_sums</a:t>
            </a: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n_wrk_items</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get_local_size</a:t>
            </a:r>
            <a:r>
              <a:rPr kumimoji="0" lang="en-US" sz="1000" b="0" i="0" u="none" strike="noStrike" kern="0" cap="none" spc="0" normalizeH="0" baseline="0" noProof="0" dirty="0" smtClean="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loc_id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get_local_id</a:t>
            </a:r>
            <a:r>
              <a:rPr kumimoji="0" lang="en-US" sz="1000" b="0" i="0" u="none" strike="noStrike" kern="0" cap="none" spc="0" normalizeH="0" baseline="0" noProof="0" dirty="0" smtClean="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grp_id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get_group_id</a:t>
            </a:r>
            <a:r>
              <a:rPr kumimoji="0" lang="en-US" sz="1000" b="0" i="0" u="none" strike="noStrike" kern="0" cap="none" spc="0" normalizeH="0" baseline="0" noProof="0" dirty="0" smtClean="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float x, </a:t>
            </a:r>
            <a:r>
              <a:rPr kumimoji="0" lang="en-US" sz="1000" b="0" i="0" u="none" strike="noStrike" kern="0" cap="none" spc="0" normalizeH="0" baseline="0" noProof="0" dirty="0" err="1" smtClean="0">
                <a:ln>
                  <a:noFill/>
                </a:ln>
                <a:solidFill>
                  <a:prstClr val="black"/>
                </a:solidFill>
                <a:effectLst/>
                <a:uLnTx/>
                <a:uFillTx/>
                <a:latin typeface="Intel Clear"/>
                <a:ea typeface=""/>
              </a:rPr>
              <a:t>accum</a:t>
            </a:r>
            <a:r>
              <a:rPr kumimoji="0" lang="en-US" sz="1000" b="0" i="0" u="none" strike="noStrike" kern="0" cap="none" spc="0" normalizeH="0" baseline="0" noProof="0" dirty="0" smtClean="0">
                <a:ln>
                  <a:noFill/>
                </a:ln>
                <a:solidFill>
                  <a:prstClr val="black"/>
                </a:solidFill>
                <a:effectLst/>
                <a:uLnTx/>
                <a:uFillTx/>
                <a:latin typeface="Intel Clear"/>
                <a:ea typeface=""/>
              </a:rPr>
              <a:t> = 0.0f;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i,istart,iend</a:t>
            </a: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istart</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grp_id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n_wrk_items</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loc_id</a:t>
            </a:r>
            <a:r>
              <a:rPr kumimoji="0" lang="en-US" sz="1000" b="0" i="0" u="none" strike="noStrike" kern="0" cap="none" spc="0" normalizeH="0" baseline="0" noProof="0" dirty="0" smtClean="0">
                <a:ln>
                  <a:noFill/>
                </a:ln>
                <a:solidFill>
                  <a:prstClr val="black"/>
                </a:solidFill>
                <a:effectLst/>
                <a:uLnTx/>
                <a:uFillTx/>
                <a:latin typeface="Intel Clear"/>
                <a:ea typeface=""/>
              </a:rPr>
              <a:t>) * niters;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iend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istart+niters</a:t>
            </a: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for(i= </a:t>
            </a:r>
            <a:r>
              <a:rPr kumimoji="0" lang="en-US" sz="1000" b="0" i="0" u="none" strike="noStrike" kern="0" cap="none" spc="0" normalizeH="0" baseline="0" noProof="0" dirty="0" err="1" smtClean="0">
                <a:ln>
                  <a:noFill/>
                </a:ln>
                <a:solidFill>
                  <a:prstClr val="black"/>
                </a:solidFill>
                <a:effectLst/>
                <a:uLnTx/>
                <a:uFillTx/>
                <a:latin typeface="Intel Clear"/>
                <a:ea typeface=""/>
              </a:rPr>
              <a:t>istart</a:t>
            </a:r>
            <a:r>
              <a:rPr kumimoji="0" lang="en-US" sz="1000" b="0" i="0" u="none" strike="noStrike" kern="0" cap="none" spc="0" normalizeH="0" baseline="0" noProof="0" dirty="0" smtClean="0">
                <a:ln>
                  <a:noFill/>
                </a:ln>
                <a:solidFill>
                  <a:prstClr val="black"/>
                </a:solidFill>
                <a:effectLst/>
                <a:uLnTx/>
                <a:uFillTx/>
                <a:latin typeface="Intel Clear"/>
                <a:ea typeface=""/>
              </a:rPr>
              <a:t>; i&lt;</a:t>
            </a:r>
            <a:r>
              <a:rPr kumimoji="0" lang="en-US" sz="1000" b="0" i="0" u="none" strike="noStrike" kern="0" cap="none" spc="0" normalizeH="0" baseline="0" noProof="0" dirty="0" err="1" smtClean="0">
                <a:ln>
                  <a:noFill/>
                </a:ln>
                <a:solidFill>
                  <a:prstClr val="black"/>
                </a:solidFill>
                <a:effectLst/>
                <a:uLnTx/>
                <a:uFillTx/>
                <a:latin typeface="Intel Clear"/>
                <a:ea typeface=""/>
              </a:rPr>
              <a:t>iend</a:t>
            </a:r>
            <a:r>
              <a:rPr kumimoji="0" lang="en-US" sz="1000" b="0" i="0" u="none" strike="noStrike" kern="0" cap="none" spc="0" normalizeH="0" baseline="0" noProof="0" dirty="0" smtClean="0">
                <a:ln>
                  <a:noFill/>
                </a:ln>
                <a:solidFill>
                  <a:prstClr val="black"/>
                </a:solidFill>
                <a:effectLst/>
                <a:uLnTx/>
                <a:uFillTx/>
                <a:latin typeface="Intel Clear"/>
                <a:ea typeface=""/>
              </a:rPr>
              <a:t>; i++){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x = (i+0.5f)*</a:t>
            </a:r>
            <a:r>
              <a:rPr kumimoji="0" lang="en-US" sz="1000" b="0" i="0" u="none" strike="noStrike" kern="0" cap="none" spc="0" normalizeH="0" baseline="0" noProof="0" dirty="0" err="1" smtClean="0">
                <a:ln>
                  <a:noFill/>
                </a:ln>
                <a:solidFill>
                  <a:prstClr val="black"/>
                </a:solidFill>
                <a:effectLst/>
                <a:uLnTx/>
                <a:uFillTx/>
                <a:latin typeface="Intel Clear"/>
                <a:ea typeface=""/>
              </a:rPr>
              <a:t>step_size</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accum</a:t>
            </a:r>
            <a:r>
              <a:rPr kumimoji="0" lang="en-US" sz="1000" b="0" i="0" u="none" strike="noStrike" kern="0" cap="none" spc="0" normalizeH="0" baseline="0" noProof="0" dirty="0" smtClean="0">
                <a:ln>
                  <a:noFill/>
                </a:ln>
                <a:solidFill>
                  <a:prstClr val="black"/>
                </a:solidFill>
                <a:effectLst/>
                <a:uLnTx/>
                <a:uFillTx/>
                <a:latin typeface="Intel Clear"/>
                <a:ea typeface=""/>
              </a:rPr>
              <a:t> += 4.0f/(1.0f+x*x);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l_sums</a:t>
            </a:r>
            <a:r>
              <a:rPr kumimoji="0" lang="en-US" sz="1000" b="0" i="0" u="none" strike="noStrike" kern="0" cap="none" spc="0" normalizeH="0" baseline="0" noProof="0" dirty="0" smtClean="0">
                <a:ln>
                  <a:noFill/>
                </a:ln>
                <a:solidFill>
                  <a:prstClr val="black"/>
                </a:solidFill>
                <a:effectLst/>
                <a:uLnTx/>
                <a:uFillTx/>
                <a:latin typeface="Intel Clear"/>
                <a:ea typeface=""/>
              </a:rPr>
              <a:t>[</a:t>
            </a:r>
            <a:r>
              <a:rPr kumimoji="0" lang="en-US" sz="1000" b="0" i="0" u="none" strike="noStrike" kern="0" cap="none" spc="0" normalizeH="0" baseline="0" noProof="0" dirty="0" err="1" smtClean="0">
                <a:ln>
                  <a:noFill/>
                </a:ln>
                <a:solidFill>
                  <a:prstClr val="black"/>
                </a:solidFill>
                <a:effectLst/>
                <a:uLnTx/>
                <a:uFillTx/>
                <a:latin typeface="Intel Clear"/>
                <a:ea typeface=""/>
              </a:rPr>
              <a:t>local_id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accum</a:t>
            </a:r>
            <a:r>
              <a:rPr kumimoji="0" lang="en-US" sz="1000" b="0" i="0" u="none" strike="noStrike" kern="0" cap="none" spc="0" normalizeH="0" baseline="0" noProof="0" dirty="0" smtClean="0">
                <a:ln>
                  <a:noFill/>
                </a:ln>
                <a:solidFill>
                  <a:prstClr val="black"/>
                </a:solidFill>
                <a:effectLst/>
                <a:uLnTx/>
                <a:uFillTx/>
                <a:latin typeface="Intel Clear"/>
                <a:ea typeface=""/>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barrier(CLK_LOCAL_MEM_FENCE);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reduce(</a:t>
            </a:r>
            <a:r>
              <a:rPr kumimoji="0" lang="en-US" sz="1000" b="0" i="0" u="none" strike="noStrike" kern="0" cap="none" spc="0" normalizeH="0" baseline="0" noProof="0" dirty="0" err="1" smtClean="0">
                <a:ln>
                  <a:noFill/>
                </a:ln>
                <a:solidFill>
                  <a:prstClr val="black"/>
                </a:solidFill>
                <a:effectLst/>
                <a:uLnTx/>
                <a:uFillTx/>
                <a:latin typeface="Intel Clear"/>
                <a:ea typeface=""/>
              </a:rPr>
              <a:t>l_sums</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p_sums</a:t>
            </a: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a:t>
            </a:r>
          </a:p>
        </p:txBody>
      </p:sp>
      <p:sp>
        <p:nvSpPr>
          <p:cNvPr id="675" name="TextBox 674"/>
          <p:cNvSpPr txBox="1"/>
          <p:nvPr/>
        </p:nvSpPr>
        <p:spPr>
          <a:xfrm>
            <a:off x="166689" y="1750790"/>
            <a:ext cx="3748188" cy="553998"/>
          </a:xfrm>
          <a:prstGeom prst="rect">
            <a:avLst/>
          </a:prstGeom>
          <a:noFill/>
        </p:spPr>
        <p:txBody>
          <a:bodyPr vert="horz" wrap="square" lIns="0" tIns="0" rIns="0" bIns="0" rtlCol="0">
            <a:spAutoFit/>
          </a:bodyPr>
          <a:lstStyle/>
          <a:p>
            <a:pPr marL="342900" indent="-342900" defTabSz="457200" fontAlgn="auto">
              <a:spcBef>
                <a:spcPts val="0"/>
              </a:spcBef>
              <a:spcAft>
                <a:spcPts val="0"/>
              </a:spcAft>
              <a:buFont typeface="+mj-lt"/>
              <a:buAutoNum type="arabicPeriod"/>
            </a:pPr>
            <a:r>
              <a:rPr lang="en-US" sz="1800" dirty="0" smtClean="0">
                <a:solidFill>
                  <a:srgbClr val="003C71"/>
                </a:solidFill>
                <a:latin typeface="Intel Clear"/>
                <a:ea typeface=""/>
              </a:rPr>
              <a:t>Turn </a:t>
            </a:r>
            <a:r>
              <a:rPr lang="en-US" sz="1800" dirty="0">
                <a:solidFill>
                  <a:srgbClr val="003C71"/>
                </a:solidFill>
                <a:latin typeface="Intel Clear"/>
                <a:ea typeface=""/>
              </a:rPr>
              <a:t>source code into a </a:t>
            </a:r>
            <a:r>
              <a:rPr lang="en-US" sz="1800" dirty="0" smtClean="0">
                <a:solidFill>
                  <a:srgbClr val="003C71"/>
                </a:solidFill>
                <a:latin typeface="Intel Clear"/>
                <a:ea typeface=""/>
              </a:rPr>
              <a:t>scalar work-item</a:t>
            </a:r>
            <a:endParaRPr lang="en-US" sz="1800" dirty="0">
              <a:solidFill>
                <a:srgbClr val="003C71"/>
              </a:solidFill>
              <a:latin typeface="Intel Clear"/>
              <a:ea typeface=""/>
            </a:endParaRPr>
          </a:p>
        </p:txBody>
      </p:sp>
      <p:sp>
        <p:nvSpPr>
          <p:cNvPr id="676" name="TextBox 675"/>
          <p:cNvSpPr txBox="1"/>
          <p:nvPr/>
        </p:nvSpPr>
        <p:spPr>
          <a:xfrm>
            <a:off x="3837382" y="1728587"/>
            <a:ext cx="2687263" cy="830997"/>
          </a:xfrm>
          <a:prstGeom prst="rect">
            <a:avLst/>
          </a:prstGeom>
          <a:noFill/>
        </p:spPr>
        <p:txBody>
          <a:bodyPr vert="horz" wrap="square" lIns="0" tIns="0" rIns="0" bIns="0" rtlCol="0">
            <a:spAutoFit/>
          </a:bodyPr>
          <a:lstStyle/>
          <a:p>
            <a:pPr marL="342900" indent="-342900" algn="ctr" defTabSz="457200" fontAlgn="auto">
              <a:spcBef>
                <a:spcPts val="0"/>
              </a:spcBef>
              <a:spcAft>
                <a:spcPts val="0"/>
              </a:spcAft>
              <a:buFont typeface="+mj-lt"/>
              <a:buAutoNum type="arabicPeriod" startAt="2"/>
            </a:pPr>
            <a:r>
              <a:rPr lang="en-US" sz="1800" dirty="0" smtClean="0">
                <a:solidFill>
                  <a:srgbClr val="003C71"/>
                </a:solidFill>
                <a:latin typeface="Intel Clear"/>
                <a:ea typeface=""/>
              </a:rPr>
              <a:t>Map work-items onto </a:t>
            </a:r>
            <a:r>
              <a:rPr lang="en-US" sz="1800" dirty="0">
                <a:solidFill>
                  <a:srgbClr val="003C71"/>
                </a:solidFill>
                <a:latin typeface="Intel Clear"/>
                <a:ea typeface=""/>
              </a:rPr>
              <a:t>an an N dim index </a:t>
            </a:r>
            <a:r>
              <a:rPr lang="en-US" sz="1800" dirty="0" smtClean="0">
                <a:solidFill>
                  <a:srgbClr val="003C71"/>
                </a:solidFill>
                <a:latin typeface="Intel Clear"/>
                <a:ea typeface=""/>
              </a:rPr>
              <a:t>space. </a:t>
            </a:r>
            <a:endParaRPr lang="en-US" sz="1800" dirty="0">
              <a:solidFill>
                <a:srgbClr val="003C71"/>
              </a:solidFill>
              <a:latin typeface="Intel Clear"/>
              <a:ea typeface=""/>
            </a:endParaRPr>
          </a:p>
        </p:txBody>
      </p:sp>
      <p:pic>
        <p:nvPicPr>
          <p:cNvPr id="677" name="Picture 676"/>
          <p:cNvPicPr>
            <a:picLocks noChangeAspect="1"/>
          </p:cNvPicPr>
          <p:nvPr/>
        </p:nvPicPr>
        <p:blipFill>
          <a:blip r:embed="rId2"/>
          <a:stretch>
            <a:fillRect/>
          </a:stretch>
        </p:blipFill>
        <p:spPr>
          <a:xfrm>
            <a:off x="7082567" y="3346413"/>
            <a:ext cx="1988184" cy="1371846"/>
          </a:xfrm>
          <a:prstGeom prst="rect">
            <a:avLst/>
          </a:prstGeom>
        </p:spPr>
      </p:pic>
      <p:sp>
        <p:nvSpPr>
          <p:cNvPr id="678" name="TextBox 677"/>
          <p:cNvSpPr txBox="1"/>
          <p:nvPr/>
        </p:nvSpPr>
        <p:spPr>
          <a:xfrm>
            <a:off x="6746040" y="1836336"/>
            <a:ext cx="2296296" cy="1107996"/>
          </a:xfrm>
          <a:prstGeom prst="rect">
            <a:avLst/>
          </a:prstGeom>
          <a:noFill/>
        </p:spPr>
        <p:txBody>
          <a:bodyPr vert="horz" wrap="square" lIns="0" tIns="0" rIns="0" bIns="0" rtlCol="0">
            <a:spAutoFit/>
          </a:bodyPr>
          <a:lstStyle/>
          <a:p>
            <a:pPr marL="342900" indent="-342900" algn="ctr" defTabSz="457200" fontAlgn="auto">
              <a:spcBef>
                <a:spcPts val="0"/>
              </a:spcBef>
              <a:spcAft>
                <a:spcPts val="0"/>
              </a:spcAft>
              <a:buFont typeface="+mj-lt"/>
              <a:buAutoNum type="arabicPeriod" startAt="4"/>
            </a:pPr>
            <a:r>
              <a:rPr lang="en-US" sz="1800" smtClean="0">
                <a:solidFill>
                  <a:srgbClr val="003C71"/>
                </a:solidFill>
                <a:latin typeface="Intel Clear"/>
                <a:ea typeface=""/>
              </a:rPr>
              <a:t>Run </a:t>
            </a:r>
            <a:r>
              <a:rPr lang="en-US" sz="1800" dirty="0">
                <a:solidFill>
                  <a:srgbClr val="003C71"/>
                </a:solidFill>
                <a:latin typeface="Intel Clear"/>
                <a:ea typeface=""/>
              </a:rPr>
              <a:t>on hardware designed around the same SIMT execution model</a:t>
            </a:r>
          </a:p>
        </p:txBody>
      </p:sp>
      <p:sp>
        <p:nvSpPr>
          <p:cNvPr id="680" name="Right Arrow 679"/>
          <p:cNvSpPr/>
          <p:nvPr/>
        </p:nvSpPr>
        <p:spPr>
          <a:xfrm>
            <a:off x="3564602" y="3864459"/>
            <a:ext cx="332059" cy="226300"/>
          </a:xfrm>
          <a:prstGeom prst="rightArrow">
            <a:avLst/>
          </a:prstGeom>
          <a:solidFill>
            <a:srgbClr val="C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1" name="Right Arrow 680"/>
          <p:cNvSpPr/>
          <p:nvPr/>
        </p:nvSpPr>
        <p:spPr>
          <a:xfrm>
            <a:off x="6720022" y="3864459"/>
            <a:ext cx="332059" cy="226300"/>
          </a:xfrm>
          <a:prstGeom prst="rightArrow">
            <a:avLst/>
          </a:prstGeom>
          <a:solidFill>
            <a:srgbClr val="C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grpSp>
        <p:nvGrpSpPr>
          <p:cNvPr id="682" name="Group 681"/>
          <p:cNvGrpSpPr/>
          <p:nvPr/>
        </p:nvGrpSpPr>
        <p:grpSpPr>
          <a:xfrm>
            <a:off x="3914877" y="2776790"/>
            <a:ext cx="2805144" cy="3279994"/>
            <a:chOff x="3832576" y="1246081"/>
            <a:chExt cx="2805144" cy="3279994"/>
          </a:xfrm>
        </p:grpSpPr>
        <p:sp>
          <p:nvSpPr>
            <p:cNvPr id="683" name="TextBox 682"/>
            <p:cNvSpPr txBox="1"/>
            <p:nvPr/>
          </p:nvSpPr>
          <p:spPr>
            <a:xfrm>
              <a:off x="3982204" y="3695078"/>
              <a:ext cx="2655516" cy="830997"/>
            </a:xfrm>
            <a:prstGeom prst="rect">
              <a:avLst/>
            </a:prstGeom>
            <a:noFill/>
          </p:spPr>
          <p:txBody>
            <a:bodyPr vert="horz" wrap="square" lIns="0" tIns="0" rIns="0" bIns="0" rtlCol="0">
              <a:spAutoFit/>
            </a:bodyPr>
            <a:lstStyle/>
            <a:p>
              <a:pPr marL="342900" marR="0" lvl="0" indent="-342900" algn="ctr" defTabSz="457200" eaLnBrk="1" fontAlgn="auto" latinLnBrk="0" hangingPunct="1">
                <a:lnSpc>
                  <a:spcPct val="100000"/>
                </a:lnSpc>
                <a:spcBef>
                  <a:spcPts val="0"/>
                </a:spcBef>
                <a:spcAft>
                  <a:spcPts val="0"/>
                </a:spcAft>
                <a:buClrTx/>
                <a:buSzTx/>
                <a:buFont typeface="+mj-lt"/>
                <a:buAutoNum type="arabicPeriod" startAt="3"/>
                <a:tabLst/>
                <a:defRPr/>
              </a:pPr>
              <a:r>
                <a:rPr kumimoji="0" lang="en-US" sz="1800" b="0" i="0" u="none" strike="noStrike" kern="0" cap="none" spc="0" normalizeH="0" baseline="0" noProof="0" dirty="0" smtClean="0">
                  <a:ln>
                    <a:noFill/>
                  </a:ln>
                  <a:solidFill>
                    <a:srgbClr val="003C71"/>
                  </a:solidFill>
                  <a:effectLst/>
                  <a:uLnTx/>
                  <a:uFillTx/>
                  <a:latin typeface="Intel Clear"/>
                  <a:ea typeface=""/>
                </a:rPr>
                <a:t>Map data structures onto the same index space</a:t>
              </a:r>
            </a:p>
          </p:txBody>
        </p:sp>
        <p:sp>
          <p:nvSpPr>
            <p:cNvPr id="684" name="Rectangle 683"/>
            <p:cNvSpPr/>
            <p:nvPr/>
          </p:nvSpPr>
          <p:spPr>
            <a:xfrm>
              <a:off x="4570413" y="1845266"/>
              <a:ext cx="1309179" cy="1208830"/>
            </a:xfrm>
            <a:prstGeom prst="rect">
              <a:avLst/>
            </a:prstGeom>
            <a:solidFill>
              <a:srgbClr val="FFFF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5" name="Rectangle 684"/>
            <p:cNvSpPr/>
            <p:nvPr/>
          </p:nvSpPr>
          <p:spPr>
            <a:xfrm>
              <a:off x="3832576" y="1852165"/>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6" name="Rectangle 685"/>
            <p:cNvSpPr/>
            <p:nvPr/>
          </p:nvSpPr>
          <p:spPr>
            <a:xfrm>
              <a:off x="5950875" y="1841549"/>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7" name="Rectangle 686"/>
            <p:cNvSpPr/>
            <p:nvPr/>
          </p:nvSpPr>
          <p:spPr>
            <a:xfrm rot="16200000">
              <a:off x="4933196" y="2696063"/>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8" name="Rectangle 687"/>
            <p:cNvSpPr/>
            <p:nvPr/>
          </p:nvSpPr>
          <p:spPr>
            <a:xfrm rot="16200000">
              <a:off x="4931284" y="864121"/>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9" name="Rectangle 688"/>
            <p:cNvSpPr/>
            <p:nvPr/>
          </p:nvSpPr>
          <p:spPr>
            <a:xfrm rot="16200000">
              <a:off x="5988492" y="120846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90" name="Rectangle 689"/>
            <p:cNvSpPr/>
            <p:nvPr/>
          </p:nvSpPr>
          <p:spPr>
            <a:xfrm rot="16200000">
              <a:off x="6009092" y="305259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91" name="Rectangle 690"/>
            <p:cNvSpPr/>
            <p:nvPr/>
          </p:nvSpPr>
          <p:spPr>
            <a:xfrm rot="16200000">
              <a:off x="3876078" y="3040409"/>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92" name="Rectangle 691"/>
            <p:cNvSpPr/>
            <p:nvPr/>
          </p:nvSpPr>
          <p:spPr>
            <a:xfrm rot="16200000">
              <a:off x="3893024" y="1215870"/>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grpSp>
      <p:sp>
        <p:nvSpPr>
          <p:cNvPr id="3" name="TextBox 2"/>
          <p:cNvSpPr txBox="1"/>
          <p:nvPr/>
        </p:nvSpPr>
        <p:spPr>
          <a:xfrm>
            <a:off x="202085" y="5734557"/>
            <a:ext cx="3362517" cy="738664"/>
          </a:xfrm>
          <a:prstGeom prst="rect">
            <a:avLst/>
          </a:prstGeom>
          <a:noFill/>
        </p:spPr>
        <p:txBody>
          <a:bodyPr wrap="square" rtlCol="0">
            <a:spAutoFit/>
          </a:bodyPr>
          <a:lstStyle/>
          <a:p>
            <a:pPr algn="ctr"/>
            <a:r>
              <a:rPr lang="en-US" sz="1400" dirty="0" smtClean="0"/>
              <a:t>This is OpenCL kernel code </a:t>
            </a:r>
            <a:r>
              <a:rPr lang="mr-IN" sz="1400" dirty="0" smtClean="0"/>
              <a:t>…</a:t>
            </a:r>
            <a:r>
              <a:rPr lang="en-US" sz="1400" dirty="0" smtClean="0"/>
              <a:t> the sort of code the </a:t>
            </a:r>
            <a:r>
              <a:rPr lang="en-US" sz="1400" dirty="0" err="1" smtClean="0"/>
              <a:t>OpenMP</a:t>
            </a:r>
            <a:r>
              <a:rPr lang="en-US" sz="1400" dirty="0" smtClean="0"/>
              <a:t> compiler generates on your behalf</a:t>
            </a:r>
            <a:endParaRPr lang="en-US" sz="1400" dirty="0"/>
          </a:p>
        </p:txBody>
      </p:sp>
      <p:sp>
        <p:nvSpPr>
          <p:cNvPr id="348" name="TextBox 347"/>
          <p:cNvSpPr txBox="1"/>
          <p:nvPr/>
        </p:nvSpPr>
        <p:spPr>
          <a:xfrm>
            <a:off x="83873" y="6601718"/>
            <a:ext cx="3855720"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Tree>
    <p:extLst>
      <p:ext uri="{BB962C8B-B14F-4D97-AF65-F5344CB8AC3E}">
        <p14:creationId xmlns:p14="http://schemas.microsoft.com/office/powerpoint/2010/main" val="1854159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p:bldP spid="675" grpId="0"/>
      <p:bldP spid="676" grpId="0"/>
      <p:bldP spid="678" grpId="0"/>
      <p:bldP spid="680" grpId="0" animBg="1"/>
      <p:bldP spid="681"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8718232" cy="1036352"/>
          </a:xfrm>
        </p:spPr>
        <p:txBody>
          <a:bodyPr/>
          <a:lstStyle/>
          <a:p>
            <a:r>
              <a:rPr lang="en-US" dirty="0" smtClean="0"/>
              <a:t>How do we execute code on a GPU:</a:t>
            </a:r>
            <a:br>
              <a:rPr lang="en-US" dirty="0" smtClean="0"/>
            </a:br>
            <a:r>
              <a:rPr lang="en-US" dirty="0" smtClean="0"/>
              <a:t>OpenCL and CUDA nomenclature</a:t>
            </a:r>
            <a:endParaRPr lang="en-US" sz="2000" dirty="0"/>
          </a:p>
        </p:txBody>
      </p:sp>
      <p:sp>
        <p:nvSpPr>
          <p:cNvPr id="4" name="Slide Number Placeholder 3"/>
          <p:cNvSpPr>
            <a:spLocks noGrp="1"/>
          </p:cNvSpPr>
          <p:nvPr>
            <p:ph type="sldNum" sz="quarter" idx="10"/>
          </p:nvPr>
        </p:nvSpPr>
        <p:spPr>
          <a:xfrm>
            <a:off x="6999378" y="6491539"/>
            <a:ext cx="2133600" cy="238125"/>
          </a:xfrm>
        </p:spPr>
        <p:txBody>
          <a:bodyPr/>
          <a:lstStyle/>
          <a:p>
            <a:pPr algn="r"/>
            <a:fld id="{291927A1-B697-4405-91D0-9CAAC96474AC}" type="slidenum">
              <a:rPr lang="en-US" smtClean="0">
                <a:solidFill>
                  <a:srgbClr val="333399"/>
                </a:solidFill>
              </a:rPr>
              <a:pPr algn="r"/>
              <a:t>35</a:t>
            </a:fld>
            <a:endParaRPr lang="en-US" dirty="0">
              <a:solidFill>
                <a:srgbClr val="333399"/>
              </a:solidFill>
            </a:endParaRPr>
          </a:p>
        </p:txBody>
      </p:sp>
      <p:grpSp>
        <p:nvGrpSpPr>
          <p:cNvPr id="349" name="Group 348"/>
          <p:cNvGrpSpPr/>
          <p:nvPr/>
        </p:nvGrpSpPr>
        <p:grpSpPr>
          <a:xfrm>
            <a:off x="5593658" y="2659762"/>
            <a:ext cx="2628383" cy="2284578"/>
            <a:chOff x="990600" y="1371600"/>
            <a:chExt cx="2819400" cy="2590800"/>
          </a:xfrm>
        </p:grpSpPr>
        <p:grpSp>
          <p:nvGrpSpPr>
            <p:cNvPr id="350" name="Group 349"/>
            <p:cNvGrpSpPr/>
            <p:nvPr/>
          </p:nvGrpSpPr>
          <p:grpSpPr>
            <a:xfrm>
              <a:off x="990600" y="1371600"/>
              <a:ext cx="2819400" cy="533400"/>
              <a:chOff x="990600" y="1371600"/>
              <a:chExt cx="2819400" cy="533400"/>
            </a:xfrm>
          </p:grpSpPr>
          <p:grpSp>
            <p:nvGrpSpPr>
              <p:cNvPr id="594" name="Group 593"/>
              <p:cNvGrpSpPr/>
              <p:nvPr/>
            </p:nvGrpSpPr>
            <p:grpSpPr>
              <a:xfrm>
                <a:off x="990600" y="1371600"/>
                <a:ext cx="533400" cy="76200"/>
                <a:chOff x="990600" y="1371600"/>
                <a:chExt cx="533400" cy="76200"/>
              </a:xfrm>
            </p:grpSpPr>
            <p:sp>
              <p:nvSpPr>
                <p:cNvPr id="670" name="Oval 6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71" name="Oval 6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72" name="Oval 6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73" name="Oval 6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5" name="Group 594"/>
              <p:cNvGrpSpPr/>
              <p:nvPr/>
            </p:nvGrpSpPr>
            <p:grpSpPr>
              <a:xfrm>
                <a:off x="1752600" y="1371600"/>
                <a:ext cx="533400" cy="76200"/>
                <a:chOff x="990600" y="1371600"/>
                <a:chExt cx="533400" cy="76200"/>
              </a:xfrm>
            </p:grpSpPr>
            <p:sp>
              <p:nvSpPr>
                <p:cNvPr id="666" name="Oval 6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7" name="Oval 6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8" name="Oval 6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9" name="Oval 6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6" name="Group 595"/>
              <p:cNvGrpSpPr/>
              <p:nvPr/>
            </p:nvGrpSpPr>
            <p:grpSpPr>
              <a:xfrm>
                <a:off x="2514600" y="1371600"/>
                <a:ext cx="533400" cy="76200"/>
                <a:chOff x="990600" y="1371600"/>
                <a:chExt cx="533400" cy="76200"/>
              </a:xfrm>
            </p:grpSpPr>
            <p:sp>
              <p:nvSpPr>
                <p:cNvPr id="662" name="Oval 6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3" name="Oval 6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4" name="Oval 6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5" name="Oval 6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7" name="Group 596"/>
              <p:cNvGrpSpPr/>
              <p:nvPr/>
            </p:nvGrpSpPr>
            <p:grpSpPr>
              <a:xfrm>
                <a:off x="3276600" y="1371600"/>
                <a:ext cx="533400" cy="76200"/>
                <a:chOff x="990600" y="1371600"/>
                <a:chExt cx="533400" cy="76200"/>
              </a:xfrm>
            </p:grpSpPr>
            <p:sp>
              <p:nvSpPr>
                <p:cNvPr id="658" name="Oval 6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9" name="Oval 6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0" name="Oval 6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61" name="Oval 6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8" name="Group 597"/>
              <p:cNvGrpSpPr/>
              <p:nvPr/>
            </p:nvGrpSpPr>
            <p:grpSpPr>
              <a:xfrm>
                <a:off x="990600" y="1524000"/>
                <a:ext cx="533400" cy="76200"/>
                <a:chOff x="990600" y="1371600"/>
                <a:chExt cx="533400" cy="76200"/>
              </a:xfrm>
            </p:grpSpPr>
            <p:sp>
              <p:nvSpPr>
                <p:cNvPr id="654" name="Oval 6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5" name="Oval 6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6" name="Oval 6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7" name="Oval 6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99" name="Group 598"/>
              <p:cNvGrpSpPr/>
              <p:nvPr/>
            </p:nvGrpSpPr>
            <p:grpSpPr>
              <a:xfrm>
                <a:off x="1752600" y="1524000"/>
                <a:ext cx="533400" cy="76200"/>
                <a:chOff x="990600" y="1371600"/>
                <a:chExt cx="533400" cy="76200"/>
              </a:xfrm>
            </p:grpSpPr>
            <p:sp>
              <p:nvSpPr>
                <p:cNvPr id="650" name="Oval 6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1" name="Oval 6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2" name="Oval 6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53" name="Oval 6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0" name="Group 599"/>
              <p:cNvGrpSpPr/>
              <p:nvPr/>
            </p:nvGrpSpPr>
            <p:grpSpPr>
              <a:xfrm>
                <a:off x="2514600" y="1524000"/>
                <a:ext cx="533400" cy="76200"/>
                <a:chOff x="990600" y="1371600"/>
                <a:chExt cx="533400" cy="76200"/>
              </a:xfrm>
            </p:grpSpPr>
            <p:sp>
              <p:nvSpPr>
                <p:cNvPr id="646" name="Oval 6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7" name="Oval 6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8" name="Oval 6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9" name="Oval 6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1" name="Group 600"/>
              <p:cNvGrpSpPr/>
              <p:nvPr/>
            </p:nvGrpSpPr>
            <p:grpSpPr>
              <a:xfrm>
                <a:off x="3276600" y="1524000"/>
                <a:ext cx="533400" cy="76200"/>
                <a:chOff x="990600" y="1371600"/>
                <a:chExt cx="533400" cy="76200"/>
              </a:xfrm>
            </p:grpSpPr>
            <p:sp>
              <p:nvSpPr>
                <p:cNvPr id="642" name="Oval 6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3" name="Oval 6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4" name="Oval 6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5" name="Oval 6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2" name="Group 601"/>
              <p:cNvGrpSpPr/>
              <p:nvPr/>
            </p:nvGrpSpPr>
            <p:grpSpPr>
              <a:xfrm>
                <a:off x="990600" y="1676400"/>
                <a:ext cx="533400" cy="76200"/>
                <a:chOff x="990600" y="1371600"/>
                <a:chExt cx="533400" cy="76200"/>
              </a:xfrm>
            </p:grpSpPr>
            <p:sp>
              <p:nvSpPr>
                <p:cNvPr id="638" name="Oval 6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9" name="Oval 6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0" name="Oval 6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41" name="Oval 6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3" name="Group 602"/>
              <p:cNvGrpSpPr/>
              <p:nvPr/>
            </p:nvGrpSpPr>
            <p:grpSpPr>
              <a:xfrm>
                <a:off x="1752600" y="1676400"/>
                <a:ext cx="533400" cy="76200"/>
                <a:chOff x="990600" y="1371600"/>
                <a:chExt cx="533400" cy="76200"/>
              </a:xfrm>
            </p:grpSpPr>
            <p:sp>
              <p:nvSpPr>
                <p:cNvPr id="634" name="Oval 6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5" name="Oval 6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6" name="Oval 6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7" name="Oval 6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4" name="Group 603"/>
              <p:cNvGrpSpPr/>
              <p:nvPr/>
            </p:nvGrpSpPr>
            <p:grpSpPr>
              <a:xfrm>
                <a:off x="2514600" y="1676400"/>
                <a:ext cx="533400" cy="76200"/>
                <a:chOff x="990600" y="1371600"/>
                <a:chExt cx="533400" cy="76200"/>
              </a:xfrm>
            </p:grpSpPr>
            <p:sp>
              <p:nvSpPr>
                <p:cNvPr id="630" name="Oval 6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1" name="Oval 6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2" name="Oval 6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33" name="Oval 6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5" name="Group 604"/>
              <p:cNvGrpSpPr/>
              <p:nvPr/>
            </p:nvGrpSpPr>
            <p:grpSpPr>
              <a:xfrm>
                <a:off x="3276600" y="1676400"/>
                <a:ext cx="533400" cy="76200"/>
                <a:chOff x="990600" y="1371600"/>
                <a:chExt cx="533400" cy="76200"/>
              </a:xfrm>
            </p:grpSpPr>
            <p:sp>
              <p:nvSpPr>
                <p:cNvPr id="626" name="Oval 6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7" name="Oval 6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8" name="Oval 6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9" name="Oval 6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6" name="Group 605"/>
              <p:cNvGrpSpPr/>
              <p:nvPr/>
            </p:nvGrpSpPr>
            <p:grpSpPr>
              <a:xfrm>
                <a:off x="990600" y="1828800"/>
                <a:ext cx="533400" cy="76200"/>
                <a:chOff x="990600" y="1371600"/>
                <a:chExt cx="533400" cy="76200"/>
              </a:xfrm>
            </p:grpSpPr>
            <p:sp>
              <p:nvSpPr>
                <p:cNvPr id="622" name="Oval 6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3" name="Oval 6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4" name="Oval 6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5" name="Oval 6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7" name="Group 606"/>
              <p:cNvGrpSpPr/>
              <p:nvPr/>
            </p:nvGrpSpPr>
            <p:grpSpPr>
              <a:xfrm>
                <a:off x="1752600" y="1828800"/>
                <a:ext cx="533400" cy="76200"/>
                <a:chOff x="990600" y="1371600"/>
                <a:chExt cx="533400" cy="76200"/>
              </a:xfrm>
            </p:grpSpPr>
            <p:sp>
              <p:nvSpPr>
                <p:cNvPr id="618" name="Oval 6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9" name="Oval 6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0" name="Oval 6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21" name="Oval 6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8" name="Group 607"/>
              <p:cNvGrpSpPr/>
              <p:nvPr/>
            </p:nvGrpSpPr>
            <p:grpSpPr>
              <a:xfrm>
                <a:off x="2514600" y="1828800"/>
                <a:ext cx="533400" cy="76200"/>
                <a:chOff x="990600" y="1371600"/>
                <a:chExt cx="533400" cy="76200"/>
              </a:xfrm>
            </p:grpSpPr>
            <p:sp>
              <p:nvSpPr>
                <p:cNvPr id="614" name="Oval 6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5" name="Oval 6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6" name="Oval 6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7" name="Oval 6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609" name="Group 608"/>
              <p:cNvGrpSpPr/>
              <p:nvPr/>
            </p:nvGrpSpPr>
            <p:grpSpPr>
              <a:xfrm>
                <a:off x="3276600" y="1828800"/>
                <a:ext cx="533400" cy="76200"/>
                <a:chOff x="990600" y="1371600"/>
                <a:chExt cx="533400" cy="76200"/>
              </a:xfrm>
            </p:grpSpPr>
            <p:sp>
              <p:nvSpPr>
                <p:cNvPr id="610" name="Oval 6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1" name="Oval 6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2" name="Oval 6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613" name="Oval 6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grpSp>
          <p:nvGrpSpPr>
            <p:cNvPr id="351" name="Group 350"/>
            <p:cNvGrpSpPr/>
            <p:nvPr/>
          </p:nvGrpSpPr>
          <p:grpSpPr>
            <a:xfrm>
              <a:off x="990600" y="2057400"/>
              <a:ext cx="2819400" cy="533400"/>
              <a:chOff x="990600" y="1371600"/>
              <a:chExt cx="2819400" cy="533400"/>
            </a:xfrm>
          </p:grpSpPr>
          <p:grpSp>
            <p:nvGrpSpPr>
              <p:cNvPr id="514" name="Group 513"/>
              <p:cNvGrpSpPr/>
              <p:nvPr/>
            </p:nvGrpSpPr>
            <p:grpSpPr>
              <a:xfrm>
                <a:off x="990600" y="1371600"/>
                <a:ext cx="533400" cy="76200"/>
                <a:chOff x="990600" y="1371600"/>
                <a:chExt cx="533400" cy="76200"/>
              </a:xfrm>
            </p:grpSpPr>
            <p:sp>
              <p:nvSpPr>
                <p:cNvPr id="590" name="Oval 5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91" name="Oval 5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92" name="Oval 5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93" name="Oval 5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5" name="Group 514"/>
              <p:cNvGrpSpPr/>
              <p:nvPr/>
            </p:nvGrpSpPr>
            <p:grpSpPr>
              <a:xfrm>
                <a:off x="1752600" y="1371600"/>
                <a:ext cx="533400" cy="76200"/>
                <a:chOff x="990600" y="1371600"/>
                <a:chExt cx="533400" cy="76200"/>
              </a:xfrm>
            </p:grpSpPr>
            <p:sp>
              <p:nvSpPr>
                <p:cNvPr id="586" name="Oval 5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7" name="Oval 5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8" name="Oval 5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9" name="Oval 5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6" name="Group 515"/>
              <p:cNvGrpSpPr/>
              <p:nvPr/>
            </p:nvGrpSpPr>
            <p:grpSpPr>
              <a:xfrm>
                <a:off x="2514600" y="1371600"/>
                <a:ext cx="533400" cy="76200"/>
                <a:chOff x="990600" y="1371600"/>
                <a:chExt cx="533400" cy="76200"/>
              </a:xfrm>
            </p:grpSpPr>
            <p:sp>
              <p:nvSpPr>
                <p:cNvPr id="582" name="Oval 5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3" name="Oval 5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4" name="Oval 5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5" name="Oval 5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7" name="Group 516"/>
              <p:cNvGrpSpPr/>
              <p:nvPr/>
            </p:nvGrpSpPr>
            <p:grpSpPr>
              <a:xfrm>
                <a:off x="3276600" y="1371600"/>
                <a:ext cx="533400" cy="76200"/>
                <a:chOff x="990600" y="1371600"/>
                <a:chExt cx="533400" cy="76200"/>
              </a:xfrm>
            </p:grpSpPr>
            <p:sp>
              <p:nvSpPr>
                <p:cNvPr id="578" name="Oval 5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9" name="Oval 5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0" name="Oval 5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81" name="Oval 5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8" name="Group 517"/>
              <p:cNvGrpSpPr/>
              <p:nvPr/>
            </p:nvGrpSpPr>
            <p:grpSpPr>
              <a:xfrm>
                <a:off x="990600" y="1524000"/>
                <a:ext cx="533400" cy="76200"/>
                <a:chOff x="990600" y="1371600"/>
                <a:chExt cx="533400" cy="76200"/>
              </a:xfrm>
            </p:grpSpPr>
            <p:sp>
              <p:nvSpPr>
                <p:cNvPr id="574" name="Oval 5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5" name="Oval 5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6" name="Oval 5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7" name="Oval 5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19" name="Group 518"/>
              <p:cNvGrpSpPr/>
              <p:nvPr/>
            </p:nvGrpSpPr>
            <p:grpSpPr>
              <a:xfrm>
                <a:off x="1752600" y="1524000"/>
                <a:ext cx="533400" cy="76200"/>
                <a:chOff x="990600" y="1371600"/>
                <a:chExt cx="533400" cy="76200"/>
              </a:xfrm>
            </p:grpSpPr>
            <p:sp>
              <p:nvSpPr>
                <p:cNvPr id="570" name="Oval 5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1" name="Oval 5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2" name="Oval 5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73" name="Oval 5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0" name="Group 519"/>
              <p:cNvGrpSpPr/>
              <p:nvPr/>
            </p:nvGrpSpPr>
            <p:grpSpPr>
              <a:xfrm>
                <a:off x="2514600" y="1524000"/>
                <a:ext cx="533400" cy="76200"/>
                <a:chOff x="990600" y="1371600"/>
                <a:chExt cx="533400" cy="76200"/>
              </a:xfrm>
            </p:grpSpPr>
            <p:sp>
              <p:nvSpPr>
                <p:cNvPr id="566" name="Oval 5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7" name="Oval 5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8" name="Oval 5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9" name="Oval 5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1" name="Group 520"/>
              <p:cNvGrpSpPr/>
              <p:nvPr/>
            </p:nvGrpSpPr>
            <p:grpSpPr>
              <a:xfrm>
                <a:off x="3276600" y="1524000"/>
                <a:ext cx="533400" cy="76200"/>
                <a:chOff x="990600" y="1371600"/>
                <a:chExt cx="533400" cy="76200"/>
              </a:xfrm>
            </p:grpSpPr>
            <p:sp>
              <p:nvSpPr>
                <p:cNvPr id="562" name="Oval 5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3" name="Oval 5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4" name="Oval 5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5" name="Oval 5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2" name="Group 521"/>
              <p:cNvGrpSpPr/>
              <p:nvPr/>
            </p:nvGrpSpPr>
            <p:grpSpPr>
              <a:xfrm>
                <a:off x="990600" y="1676400"/>
                <a:ext cx="533400" cy="76200"/>
                <a:chOff x="990600" y="1371600"/>
                <a:chExt cx="533400" cy="76200"/>
              </a:xfrm>
            </p:grpSpPr>
            <p:sp>
              <p:nvSpPr>
                <p:cNvPr id="558" name="Oval 5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9" name="Oval 5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0" name="Oval 5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61" name="Oval 5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3" name="Group 522"/>
              <p:cNvGrpSpPr/>
              <p:nvPr/>
            </p:nvGrpSpPr>
            <p:grpSpPr>
              <a:xfrm>
                <a:off x="1752600" y="1676400"/>
                <a:ext cx="533400" cy="76200"/>
                <a:chOff x="990600" y="1371600"/>
                <a:chExt cx="533400" cy="76200"/>
              </a:xfrm>
            </p:grpSpPr>
            <p:sp>
              <p:nvSpPr>
                <p:cNvPr id="554" name="Oval 5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5" name="Oval 5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6" name="Oval 5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7" name="Oval 5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4" name="Group 523"/>
              <p:cNvGrpSpPr/>
              <p:nvPr/>
            </p:nvGrpSpPr>
            <p:grpSpPr>
              <a:xfrm>
                <a:off x="2514600" y="1676400"/>
                <a:ext cx="533400" cy="76200"/>
                <a:chOff x="990600" y="1371600"/>
                <a:chExt cx="533400" cy="76200"/>
              </a:xfrm>
            </p:grpSpPr>
            <p:sp>
              <p:nvSpPr>
                <p:cNvPr id="550" name="Oval 5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1" name="Oval 5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2" name="Oval 5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53" name="Oval 5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5" name="Group 524"/>
              <p:cNvGrpSpPr/>
              <p:nvPr/>
            </p:nvGrpSpPr>
            <p:grpSpPr>
              <a:xfrm>
                <a:off x="3276600" y="1676400"/>
                <a:ext cx="533400" cy="76200"/>
                <a:chOff x="990600" y="1371600"/>
                <a:chExt cx="533400" cy="76200"/>
              </a:xfrm>
            </p:grpSpPr>
            <p:sp>
              <p:nvSpPr>
                <p:cNvPr id="546" name="Oval 5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7" name="Oval 5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8" name="Oval 5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9" name="Oval 5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6" name="Group 525"/>
              <p:cNvGrpSpPr/>
              <p:nvPr/>
            </p:nvGrpSpPr>
            <p:grpSpPr>
              <a:xfrm>
                <a:off x="990600" y="1828800"/>
                <a:ext cx="533400" cy="76200"/>
                <a:chOff x="990600" y="1371600"/>
                <a:chExt cx="533400" cy="76200"/>
              </a:xfrm>
            </p:grpSpPr>
            <p:sp>
              <p:nvSpPr>
                <p:cNvPr id="542" name="Oval 5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3" name="Oval 5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4" name="Oval 5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5" name="Oval 5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7" name="Group 526"/>
              <p:cNvGrpSpPr/>
              <p:nvPr/>
            </p:nvGrpSpPr>
            <p:grpSpPr>
              <a:xfrm>
                <a:off x="1752600" y="1828800"/>
                <a:ext cx="533400" cy="76200"/>
                <a:chOff x="990600" y="1371600"/>
                <a:chExt cx="533400" cy="76200"/>
              </a:xfrm>
            </p:grpSpPr>
            <p:sp>
              <p:nvSpPr>
                <p:cNvPr id="538" name="Oval 5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9" name="Oval 5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0" name="Oval 5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41" name="Oval 5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8" name="Group 527"/>
              <p:cNvGrpSpPr/>
              <p:nvPr/>
            </p:nvGrpSpPr>
            <p:grpSpPr>
              <a:xfrm>
                <a:off x="2514600" y="1828800"/>
                <a:ext cx="533400" cy="76200"/>
                <a:chOff x="990600" y="1371600"/>
                <a:chExt cx="533400" cy="76200"/>
              </a:xfrm>
            </p:grpSpPr>
            <p:sp>
              <p:nvSpPr>
                <p:cNvPr id="534" name="Oval 5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5" name="Oval 5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6" name="Oval 5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7" name="Oval 5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529" name="Group 528"/>
              <p:cNvGrpSpPr/>
              <p:nvPr/>
            </p:nvGrpSpPr>
            <p:grpSpPr>
              <a:xfrm>
                <a:off x="3276600" y="1828800"/>
                <a:ext cx="533400" cy="76200"/>
                <a:chOff x="990600" y="1371600"/>
                <a:chExt cx="533400" cy="76200"/>
              </a:xfrm>
            </p:grpSpPr>
            <p:sp>
              <p:nvSpPr>
                <p:cNvPr id="530" name="Oval 5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1" name="Oval 5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2" name="Oval 5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33" name="Oval 5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grpSp>
          <p:nvGrpSpPr>
            <p:cNvPr id="352" name="Group 351"/>
            <p:cNvGrpSpPr/>
            <p:nvPr/>
          </p:nvGrpSpPr>
          <p:grpSpPr>
            <a:xfrm>
              <a:off x="990600" y="2743200"/>
              <a:ext cx="2819400" cy="533400"/>
              <a:chOff x="990600" y="1371600"/>
              <a:chExt cx="2819400" cy="533400"/>
            </a:xfrm>
          </p:grpSpPr>
          <p:grpSp>
            <p:nvGrpSpPr>
              <p:cNvPr id="434" name="Group 433"/>
              <p:cNvGrpSpPr/>
              <p:nvPr/>
            </p:nvGrpSpPr>
            <p:grpSpPr>
              <a:xfrm>
                <a:off x="990600" y="1371600"/>
                <a:ext cx="533400" cy="76200"/>
                <a:chOff x="990600" y="1371600"/>
                <a:chExt cx="533400" cy="76200"/>
              </a:xfrm>
            </p:grpSpPr>
            <p:sp>
              <p:nvSpPr>
                <p:cNvPr id="510" name="Oval 5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11" name="Oval 5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12" name="Oval 5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13" name="Oval 5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5" name="Group 434"/>
              <p:cNvGrpSpPr/>
              <p:nvPr/>
            </p:nvGrpSpPr>
            <p:grpSpPr>
              <a:xfrm>
                <a:off x="1752600" y="1371600"/>
                <a:ext cx="533400" cy="76200"/>
                <a:chOff x="990600" y="1371600"/>
                <a:chExt cx="533400" cy="76200"/>
              </a:xfrm>
            </p:grpSpPr>
            <p:sp>
              <p:nvSpPr>
                <p:cNvPr id="506" name="Oval 5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7" name="Oval 5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8" name="Oval 5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9" name="Oval 5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6" name="Group 435"/>
              <p:cNvGrpSpPr/>
              <p:nvPr/>
            </p:nvGrpSpPr>
            <p:grpSpPr>
              <a:xfrm>
                <a:off x="2514600" y="1371600"/>
                <a:ext cx="533400" cy="76200"/>
                <a:chOff x="990600" y="1371600"/>
                <a:chExt cx="533400" cy="76200"/>
              </a:xfrm>
            </p:grpSpPr>
            <p:sp>
              <p:nvSpPr>
                <p:cNvPr id="502" name="Oval 5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3" name="Oval 5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4" name="Oval 5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5" name="Oval 5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7" name="Group 436"/>
              <p:cNvGrpSpPr/>
              <p:nvPr/>
            </p:nvGrpSpPr>
            <p:grpSpPr>
              <a:xfrm>
                <a:off x="3276600" y="1371600"/>
                <a:ext cx="533400" cy="76200"/>
                <a:chOff x="990600" y="1371600"/>
                <a:chExt cx="533400" cy="76200"/>
              </a:xfrm>
            </p:grpSpPr>
            <p:sp>
              <p:nvSpPr>
                <p:cNvPr id="498" name="Oval 4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9" name="Oval 4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0" name="Oval 4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501" name="Oval 5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8" name="Group 437"/>
              <p:cNvGrpSpPr/>
              <p:nvPr/>
            </p:nvGrpSpPr>
            <p:grpSpPr>
              <a:xfrm>
                <a:off x="990600" y="1524000"/>
                <a:ext cx="533400" cy="76200"/>
                <a:chOff x="990600" y="1371600"/>
                <a:chExt cx="533400" cy="76200"/>
              </a:xfrm>
            </p:grpSpPr>
            <p:sp>
              <p:nvSpPr>
                <p:cNvPr id="494" name="Oval 4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5" name="Oval 4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6" name="Oval 4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7" name="Oval 4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39" name="Group 438"/>
              <p:cNvGrpSpPr/>
              <p:nvPr/>
            </p:nvGrpSpPr>
            <p:grpSpPr>
              <a:xfrm>
                <a:off x="1752600" y="1524000"/>
                <a:ext cx="533400" cy="76200"/>
                <a:chOff x="990600" y="1371600"/>
                <a:chExt cx="533400" cy="76200"/>
              </a:xfrm>
            </p:grpSpPr>
            <p:sp>
              <p:nvSpPr>
                <p:cNvPr id="490" name="Oval 4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1" name="Oval 4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2" name="Oval 4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93" name="Oval 4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0" name="Group 439"/>
              <p:cNvGrpSpPr/>
              <p:nvPr/>
            </p:nvGrpSpPr>
            <p:grpSpPr>
              <a:xfrm>
                <a:off x="2514600" y="1524000"/>
                <a:ext cx="533400" cy="76200"/>
                <a:chOff x="990600" y="1371600"/>
                <a:chExt cx="533400" cy="76200"/>
              </a:xfrm>
            </p:grpSpPr>
            <p:sp>
              <p:nvSpPr>
                <p:cNvPr id="486" name="Oval 4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7" name="Oval 4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8" name="Oval 4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9" name="Oval 4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1" name="Group 440"/>
              <p:cNvGrpSpPr/>
              <p:nvPr/>
            </p:nvGrpSpPr>
            <p:grpSpPr>
              <a:xfrm>
                <a:off x="3276600" y="1524000"/>
                <a:ext cx="533400" cy="76200"/>
                <a:chOff x="990600" y="1371600"/>
                <a:chExt cx="533400" cy="76200"/>
              </a:xfrm>
            </p:grpSpPr>
            <p:sp>
              <p:nvSpPr>
                <p:cNvPr id="482" name="Oval 4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3" name="Oval 4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4" name="Oval 4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5" name="Oval 4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2" name="Group 441"/>
              <p:cNvGrpSpPr/>
              <p:nvPr/>
            </p:nvGrpSpPr>
            <p:grpSpPr>
              <a:xfrm>
                <a:off x="990600" y="1676400"/>
                <a:ext cx="533400" cy="76200"/>
                <a:chOff x="990600" y="1371600"/>
                <a:chExt cx="533400" cy="76200"/>
              </a:xfrm>
            </p:grpSpPr>
            <p:sp>
              <p:nvSpPr>
                <p:cNvPr id="478" name="Oval 4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9" name="Oval 4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0" name="Oval 4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81" name="Oval 4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3" name="Group 442"/>
              <p:cNvGrpSpPr/>
              <p:nvPr/>
            </p:nvGrpSpPr>
            <p:grpSpPr>
              <a:xfrm>
                <a:off x="1752600" y="1676400"/>
                <a:ext cx="533400" cy="76200"/>
                <a:chOff x="990600" y="1371600"/>
                <a:chExt cx="533400" cy="76200"/>
              </a:xfrm>
            </p:grpSpPr>
            <p:sp>
              <p:nvSpPr>
                <p:cNvPr id="474" name="Oval 4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5" name="Oval 4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6" name="Oval 4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7" name="Oval 4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4" name="Group 443"/>
              <p:cNvGrpSpPr/>
              <p:nvPr/>
            </p:nvGrpSpPr>
            <p:grpSpPr>
              <a:xfrm>
                <a:off x="2514600" y="1676400"/>
                <a:ext cx="533400" cy="76200"/>
                <a:chOff x="990600" y="1371600"/>
                <a:chExt cx="533400" cy="76200"/>
              </a:xfrm>
            </p:grpSpPr>
            <p:sp>
              <p:nvSpPr>
                <p:cNvPr id="470" name="Oval 4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1" name="Oval 4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2" name="Oval 4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73" name="Oval 4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5" name="Group 444"/>
              <p:cNvGrpSpPr/>
              <p:nvPr/>
            </p:nvGrpSpPr>
            <p:grpSpPr>
              <a:xfrm>
                <a:off x="3276600" y="1676400"/>
                <a:ext cx="533400" cy="76200"/>
                <a:chOff x="990600" y="1371600"/>
                <a:chExt cx="533400" cy="76200"/>
              </a:xfrm>
            </p:grpSpPr>
            <p:sp>
              <p:nvSpPr>
                <p:cNvPr id="466" name="Oval 4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7" name="Oval 4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8" name="Oval 4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9" name="Oval 4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6" name="Group 445"/>
              <p:cNvGrpSpPr/>
              <p:nvPr/>
            </p:nvGrpSpPr>
            <p:grpSpPr>
              <a:xfrm>
                <a:off x="990600" y="1828800"/>
                <a:ext cx="533400" cy="76200"/>
                <a:chOff x="990600" y="1371600"/>
                <a:chExt cx="533400" cy="76200"/>
              </a:xfrm>
            </p:grpSpPr>
            <p:sp>
              <p:nvSpPr>
                <p:cNvPr id="462" name="Oval 4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3" name="Oval 4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4" name="Oval 4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5" name="Oval 4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7" name="Group 446"/>
              <p:cNvGrpSpPr/>
              <p:nvPr/>
            </p:nvGrpSpPr>
            <p:grpSpPr>
              <a:xfrm>
                <a:off x="1752600" y="1828800"/>
                <a:ext cx="533400" cy="76200"/>
                <a:chOff x="990600" y="1371600"/>
                <a:chExt cx="533400" cy="76200"/>
              </a:xfrm>
            </p:grpSpPr>
            <p:sp>
              <p:nvSpPr>
                <p:cNvPr id="458" name="Oval 4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9" name="Oval 4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0" name="Oval 4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61" name="Oval 4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8" name="Group 447"/>
              <p:cNvGrpSpPr/>
              <p:nvPr/>
            </p:nvGrpSpPr>
            <p:grpSpPr>
              <a:xfrm>
                <a:off x="2514600" y="1828800"/>
                <a:ext cx="533400" cy="76200"/>
                <a:chOff x="990600" y="1371600"/>
                <a:chExt cx="533400" cy="76200"/>
              </a:xfrm>
            </p:grpSpPr>
            <p:sp>
              <p:nvSpPr>
                <p:cNvPr id="454" name="Oval 4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5" name="Oval 4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6" name="Oval 4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7" name="Oval 4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449" name="Group 448"/>
              <p:cNvGrpSpPr/>
              <p:nvPr/>
            </p:nvGrpSpPr>
            <p:grpSpPr>
              <a:xfrm>
                <a:off x="3276600" y="1828800"/>
                <a:ext cx="533400" cy="76200"/>
                <a:chOff x="990600" y="1371600"/>
                <a:chExt cx="533400" cy="76200"/>
              </a:xfrm>
            </p:grpSpPr>
            <p:sp>
              <p:nvSpPr>
                <p:cNvPr id="450" name="Oval 4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1" name="Oval 4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2" name="Oval 4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53" name="Oval 4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grpSp>
          <p:nvGrpSpPr>
            <p:cNvPr id="353" name="Group 352"/>
            <p:cNvGrpSpPr/>
            <p:nvPr/>
          </p:nvGrpSpPr>
          <p:grpSpPr>
            <a:xfrm>
              <a:off x="990600" y="3429000"/>
              <a:ext cx="2819400" cy="533400"/>
              <a:chOff x="990600" y="1371600"/>
              <a:chExt cx="2819400" cy="533400"/>
            </a:xfrm>
          </p:grpSpPr>
          <p:grpSp>
            <p:nvGrpSpPr>
              <p:cNvPr id="354" name="Group 353"/>
              <p:cNvGrpSpPr/>
              <p:nvPr/>
            </p:nvGrpSpPr>
            <p:grpSpPr>
              <a:xfrm>
                <a:off x="990600" y="1371600"/>
                <a:ext cx="533400" cy="76200"/>
                <a:chOff x="990600" y="1371600"/>
                <a:chExt cx="533400" cy="76200"/>
              </a:xfrm>
            </p:grpSpPr>
            <p:sp>
              <p:nvSpPr>
                <p:cNvPr id="430" name="Oval 4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31" name="Oval 4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32" name="Oval 4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33" name="Oval 4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5" name="Group 354"/>
              <p:cNvGrpSpPr/>
              <p:nvPr/>
            </p:nvGrpSpPr>
            <p:grpSpPr>
              <a:xfrm>
                <a:off x="1752600" y="1371600"/>
                <a:ext cx="533400" cy="76200"/>
                <a:chOff x="990600" y="1371600"/>
                <a:chExt cx="533400" cy="76200"/>
              </a:xfrm>
            </p:grpSpPr>
            <p:sp>
              <p:nvSpPr>
                <p:cNvPr id="426" name="Oval 4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7" name="Oval 4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8" name="Oval 4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9" name="Oval 4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6" name="Group 355"/>
              <p:cNvGrpSpPr/>
              <p:nvPr/>
            </p:nvGrpSpPr>
            <p:grpSpPr>
              <a:xfrm>
                <a:off x="2514600" y="1371600"/>
                <a:ext cx="533400" cy="76200"/>
                <a:chOff x="990600" y="1371600"/>
                <a:chExt cx="533400" cy="76200"/>
              </a:xfrm>
            </p:grpSpPr>
            <p:sp>
              <p:nvSpPr>
                <p:cNvPr id="422" name="Oval 4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3" name="Oval 4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4" name="Oval 4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5" name="Oval 4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7" name="Group 356"/>
              <p:cNvGrpSpPr/>
              <p:nvPr/>
            </p:nvGrpSpPr>
            <p:grpSpPr>
              <a:xfrm>
                <a:off x="3276600" y="1371600"/>
                <a:ext cx="533400" cy="76200"/>
                <a:chOff x="990600" y="1371600"/>
                <a:chExt cx="533400" cy="76200"/>
              </a:xfrm>
            </p:grpSpPr>
            <p:sp>
              <p:nvSpPr>
                <p:cNvPr id="418" name="Oval 4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9" name="Oval 4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0" name="Oval 4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21" name="Oval 4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8" name="Group 357"/>
              <p:cNvGrpSpPr/>
              <p:nvPr/>
            </p:nvGrpSpPr>
            <p:grpSpPr>
              <a:xfrm>
                <a:off x="990600" y="1524000"/>
                <a:ext cx="533400" cy="76200"/>
                <a:chOff x="990600" y="1371600"/>
                <a:chExt cx="533400" cy="76200"/>
              </a:xfrm>
            </p:grpSpPr>
            <p:sp>
              <p:nvSpPr>
                <p:cNvPr id="414" name="Oval 4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5" name="Oval 4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6" name="Oval 4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7" name="Oval 4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59" name="Group 358"/>
              <p:cNvGrpSpPr/>
              <p:nvPr/>
            </p:nvGrpSpPr>
            <p:grpSpPr>
              <a:xfrm>
                <a:off x="1752600" y="1524000"/>
                <a:ext cx="533400" cy="76200"/>
                <a:chOff x="990600" y="1371600"/>
                <a:chExt cx="533400" cy="76200"/>
              </a:xfrm>
            </p:grpSpPr>
            <p:sp>
              <p:nvSpPr>
                <p:cNvPr id="410" name="Oval 4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1" name="Oval 4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2" name="Oval 4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13" name="Oval 4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0" name="Group 359"/>
              <p:cNvGrpSpPr/>
              <p:nvPr/>
            </p:nvGrpSpPr>
            <p:grpSpPr>
              <a:xfrm>
                <a:off x="2514600" y="1524000"/>
                <a:ext cx="533400" cy="76200"/>
                <a:chOff x="990600" y="1371600"/>
                <a:chExt cx="533400" cy="76200"/>
              </a:xfrm>
            </p:grpSpPr>
            <p:sp>
              <p:nvSpPr>
                <p:cNvPr id="406" name="Oval 4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7" name="Oval 4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8" name="Oval 4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9" name="Oval 4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1" name="Group 360"/>
              <p:cNvGrpSpPr/>
              <p:nvPr/>
            </p:nvGrpSpPr>
            <p:grpSpPr>
              <a:xfrm>
                <a:off x="3276600" y="1524000"/>
                <a:ext cx="533400" cy="76200"/>
                <a:chOff x="990600" y="1371600"/>
                <a:chExt cx="533400" cy="76200"/>
              </a:xfrm>
            </p:grpSpPr>
            <p:sp>
              <p:nvSpPr>
                <p:cNvPr id="402" name="Oval 4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3" name="Oval 4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4" name="Oval 4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5" name="Oval 4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2" name="Group 361"/>
              <p:cNvGrpSpPr/>
              <p:nvPr/>
            </p:nvGrpSpPr>
            <p:grpSpPr>
              <a:xfrm>
                <a:off x="990600" y="1676400"/>
                <a:ext cx="533400" cy="76200"/>
                <a:chOff x="990600" y="1371600"/>
                <a:chExt cx="533400" cy="76200"/>
              </a:xfrm>
            </p:grpSpPr>
            <p:sp>
              <p:nvSpPr>
                <p:cNvPr id="398" name="Oval 3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9" name="Oval 3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0" name="Oval 3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401" name="Oval 4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3" name="Group 362"/>
              <p:cNvGrpSpPr/>
              <p:nvPr/>
            </p:nvGrpSpPr>
            <p:grpSpPr>
              <a:xfrm>
                <a:off x="1752600" y="1676400"/>
                <a:ext cx="533400" cy="76200"/>
                <a:chOff x="990600" y="1371600"/>
                <a:chExt cx="533400" cy="76200"/>
              </a:xfrm>
            </p:grpSpPr>
            <p:sp>
              <p:nvSpPr>
                <p:cNvPr id="394" name="Oval 3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5" name="Oval 3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6" name="Oval 3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7" name="Oval 3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4" name="Group 363"/>
              <p:cNvGrpSpPr/>
              <p:nvPr/>
            </p:nvGrpSpPr>
            <p:grpSpPr>
              <a:xfrm>
                <a:off x="2514600" y="1676400"/>
                <a:ext cx="533400" cy="76200"/>
                <a:chOff x="990600" y="1371600"/>
                <a:chExt cx="533400" cy="76200"/>
              </a:xfrm>
            </p:grpSpPr>
            <p:sp>
              <p:nvSpPr>
                <p:cNvPr id="390" name="Oval 3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1" name="Oval 3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2" name="Oval 3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93" name="Oval 3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5" name="Group 364"/>
              <p:cNvGrpSpPr/>
              <p:nvPr/>
            </p:nvGrpSpPr>
            <p:grpSpPr>
              <a:xfrm>
                <a:off x="3276600" y="1676400"/>
                <a:ext cx="533400" cy="76200"/>
                <a:chOff x="990600" y="1371600"/>
                <a:chExt cx="533400" cy="76200"/>
              </a:xfrm>
            </p:grpSpPr>
            <p:sp>
              <p:nvSpPr>
                <p:cNvPr id="386" name="Oval 3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7" name="Oval 3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8" name="Oval 3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9" name="Oval 3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6" name="Group 365"/>
              <p:cNvGrpSpPr/>
              <p:nvPr/>
            </p:nvGrpSpPr>
            <p:grpSpPr>
              <a:xfrm>
                <a:off x="990600" y="1828800"/>
                <a:ext cx="533400" cy="76200"/>
                <a:chOff x="990600" y="1371600"/>
                <a:chExt cx="533400" cy="76200"/>
              </a:xfrm>
            </p:grpSpPr>
            <p:sp>
              <p:nvSpPr>
                <p:cNvPr id="382" name="Oval 3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3" name="Oval 3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4" name="Oval 3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5" name="Oval 3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7" name="Group 366"/>
              <p:cNvGrpSpPr/>
              <p:nvPr/>
            </p:nvGrpSpPr>
            <p:grpSpPr>
              <a:xfrm>
                <a:off x="1752600" y="1828800"/>
                <a:ext cx="533400" cy="76200"/>
                <a:chOff x="990600" y="1371600"/>
                <a:chExt cx="533400" cy="76200"/>
              </a:xfrm>
            </p:grpSpPr>
            <p:sp>
              <p:nvSpPr>
                <p:cNvPr id="378" name="Oval 3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9" name="Oval 3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0" name="Oval 3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81" name="Oval 3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8" name="Group 367"/>
              <p:cNvGrpSpPr/>
              <p:nvPr/>
            </p:nvGrpSpPr>
            <p:grpSpPr>
              <a:xfrm>
                <a:off x="2514600" y="1828800"/>
                <a:ext cx="533400" cy="76200"/>
                <a:chOff x="990600" y="1371600"/>
                <a:chExt cx="533400" cy="76200"/>
              </a:xfrm>
            </p:grpSpPr>
            <p:sp>
              <p:nvSpPr>
                <p:cNvPr id="374" name="Oval 3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5" name="Oval 3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6" name="Oval 3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7" name="Oval 3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nvGrpSpPr>
              <p:cNvPr id="369" name="Group 368"/>
              <p:cNvGrpSpPr/>
              <p:nvPr/>
            </p:nvGrpSpPr>
            <p:grpSpPr>
              <a:xfrm>
                <a:off x="3276600" y="1828800"/>
                <a:ext cx="533400" cy="76200"/>
                <a:chOff x="990600" y="1371600"/>
                <a:chExt cx="533400" cy="76200"/>
              </a:xfrm>
            </p:grpSpPr>
            <p:sp>
              <p:nvSpPr>
                <p:cNvPr id="370" name="Oval 3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1" name="Oval 3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2" name="Oval 3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sp>
              <p:nvSpPr>
                <p:cNvPr id="373" name="Oval 3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Intel Clear"/>
                    <a:ea typeface=""/>
                    <a:cs typeface=""/>
                  </a:endParaRPr>
                </a:p>
              </p:txBody>
            </p:sp>
          </p:grpSp>
        </p:grpSp>
      </p:grpSp>
      <p:sp>
        <p:nvSpPr>
          <p:cNvPr id="674" name="TextBox 673"/>
          <p:cNvSpPr txBox="1"/>
          <p:nvPr/>
        </p:nvSpPr>
        <p:spPr>
          <a:xfrm>
            <a:off x="295932" y="2338647"/>
            <a:ext cx="3340378" cy="3170099"/>
          </a:xfrm>
          <a:prstGeom prst="rect">
            <a:avLst/>
          </a:prstGeom>
          <a:noFill/>
          <a:ln>
            <a:solidFill>
              <a:srgbClr val="0071C5"/>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extern void reduce(   __local  float*,   __global float*);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__kernel void pi(  </a:t>
            </a:r>
            <a:r>
              <a:rPr kumimoji="0" lang="en-US" sz="1000" b="0" i="0" u="none" strike="noStrike" kern="0" cap="none" spc="0" normalizeH="0" baseline="0" noProof="0" dirty="0" err="1" smtClean="0">
                <a:ln>
                  <a:noFill/>
                </a:ln>
                <a:solidFill>
                  <a:prstClr val="black"/>
                </a:solidFill>
                <a:effectLst/>
                <a:uLnTx/>
                <a:uFillTx/>
                <a:latin typeface="Intel Clear"/>
                <a:ea typeface=""/>
              </a:rPr>
              <a:t>const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niters, float  </a:t>
            </a:r>
            <a:r>
              <a:rPr kumimoji="0" lang="en-US" sz="1000" b="0" i="0" u="none" strike="noStrike" kern="0" cap="none" spc="0" normalizeH="0" baseline="0" noProof="0" dirty="0" err="1" smtClean="0">
                <a:ln>
                  <a:noFill/>
                </a:ln>
                <a:solidFill>
                  <a:prstClr val="black"/>
                </a:solidFill>
                <a:effectLst/>
                <a:uLnTx/>
                <a:uFillTx/>
                <a:latin typeface="Intel Clear"/>
                <a:ea typeface=""/>
              </a:rPr>
              <a:t>step_size</a:t>
            </a:r>
            <a:r>
              <a:rPr kumimoji="0" lang="en-US" sz="1000" b="0" i="0" u="none" strike="noStrike" kern="0" cap="none" spc="0" normalizeH="0" baseline="0" noProof="0" dirty="0" smtClean="0">
                <a:ln>
                  <a:noFill/>
                </a:ln>
                <a:solidFill>
                  <a:prstClr val="black"/>
                </a:solidFill>
                <a:effectLst/>
                <a:uLnTx/>
                <a:uFillTx/>
                <a:latin typeface="Intel Clear"/>
                <a:ea typeface=""/>
              </a:rPr>
              <a:t>,    </a:t>
            </a:r>
            <a:br>
              <a:rPr kumimoji="0" lang="en-US" sz="1000" b="0" i="0" u="none" strike="noStrike" kern="0" cap="none" spc="0" normalizeH="0" baseline="0" noProof="0" dirty="0" smtClean="0">
                <a:ln>
                  <a:noFill/>
                </a:ln>
                <a:solidFill>
                  <a:prstClr val="black"/>
                </a:solidFill>
                <a:effectLst/>
                <a:uLnTx/>
                <a:uFillTx/>
                <a:latin typeface="Intel Clear"/>
                <a:ea typeface=""/>
              </a:rPr>
            </a:br>
            <a:r>
              <a:rPr kumimoji="0" lang="en-US" sz="1000" b="0" i="0" u="none" strike="noStrike" kern="0" cap="none" spc="0" normalizeH="0" baseline="0" noProof="0" dirty="0" smtClean="0">
                <a:ln>
                  <a:noFill/>
                </a:ln>
                <a:solidFill>
                  <a:prstClr val="black"/>
                </a:solidFill>
                <a:effectLst/>
                <a:uLnTx/>
                <a:uFillTx/>
                <a:latin typeface="Intel Clear"/>
                <a:ea typeface=""/>
              </a:rPr>
              <a:t>         __local  float*  </a:t>
            </a:r>
            <a:r>
              <a:rPr kumimoji="0" lang="en-US" sz="1000" b="0" i="0" u="none" strike="noStrike" kern="0" cap="none" spc="0" normalizeH="0" baseline="0" noProof="0" dirty="0" err="1" smtClean="0">
                <a:ln>
                  <a:noFill/>
                </a:ln>
                <a:solidFill>
                  <a:prstClr val="black"/>
                </a:solidFill>
                <a:effectLst/>
                <a:uLnTx/>
                <a:uFillTx/>
                <a:latin typeface="Intel Clear"/>
                <a:ea typeface=""/>
              </a:rPr>
              <a:t>l_sums</a:t>
            </a:r>
            <a:r>
              <a:rPr kumimoji="0" lang="en-US" sz="1000" b="0" i="0" u="none" strike="noStrike" kern="0" cap="none" spc="0" normalizeH="0" baseline="0" noProof="0" dirty="0" smtClean="0">
                <a:ln>
                  <a:noFill/>
                </a:ln>
                <a:solidFill>
                  <a:prstClr val="black"/>
                </a:solidFill>
                <a:effectLst/>
                <a:uLnTx/>
                <a:uFillTx/>
                <a:latin typeface="Intel Clear"/>
                <a:ea typeface=""/>
              </a:rPr>
              <a:t>,  __global float*  </a:t>
            </a:r>
            <a:r>
              <a:rPr kumimoji="0" lang="en-US" sz="1000" b="0" i="0" u="none" strike="noStrike" kern="0" cap="none" spc="0" normalizeH="0" baseline="0" noProof="0" dirty="0" err="1" smtClean="0">
                <a:ln>
                  <a:noFill/>
                </a:ln>
                <a:solidFill>
                  <a:prstClr val="black"/>
                </a:solidFill>
                <a:effectLst/>
                <a:uLnTx/>
                <a:uFillTx/>
                <a:latin typeface="Intel Clear"/>
                <a:ea typeface=""/>
              </a:rPr>
              <a:t>p_sums</a:t>
            </a: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n_wrk_items</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get_local_size</a:t>
            </a:r>
            <a:r>
              <a:rPr kumimoji="0" lang="en-US" sz="1000" b="0" i="0" u="none" strike="noStrike" kern="0" cap="none" spc="0" normalizeH="0" baseline="0" noProof="0" dirty="0" smtClean="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loc_id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get_local_id</a:t>
            </a:r>
            <a:r>
              <a:rPr kumimoji="0" lang="en-US" sz="1000" b="0" i="0" u="none" strike="noStrike" kern="0" cap="none" spc="0" normalizeH="0" baseline="0" noProof="0" dirty="0" smtClean="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grp_id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get_group_id</a:t>
            </a:r>
            <a:r>
              <a:rPr kumimoji="0" lang="en-US" sz="1000" b="0" i="0" u="none" strike="noStrike" kern="0" cap="none" spc="0" normalizeH="0" baseline="0" noProof="0" dirty="0" smtClean="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float x, </a:t>
            </a:r>
            <a:r>
              <a:rPr kumimoji="0" lang="en-US" sz="1000" b="0" i="0" u="none" strike="noStrike" kern="0" cap="none" spc="0" normalizeH="0" baseline="0" noProof="0" dirty="0" err="1" smtClean="0">
                <a:ln>
                  <a:noFill/>
                </a:ln>
                <a:solidFill>
                  <a:prstClr val="black"/>
                </a:solidFill>
                <a:effectLst/>
                <a:uLnTx/>
                <a:uFillTx/>
                <a:latin typeface="Intel Clear"/>
                <a:ea typeface=""/>
              </a:rPr>
              <a:t>accum</a:t>
            </a:r>
            <a:r>
              <a:rPr kumimoji="0" lang="en-US" sz="1000" b="0" i="0" u="none" strike="noStrike" kern="0" cap="none" spc="0" normalizeH="0" baseline="0" noProof="0" dirty="0" smtClean="0">
                <a:ln>
                  <a:noFill/>
                </a:ln>
                <a:solidFill>
                  <a:prstClr val="black"/>
                </a:solidFill>
                <a:effectLst/>
                <a:uLnTx/>
                <a:uFillTx/>
                <a:latin typeface="Intel Clear"/>
                <a:ea typeface=""/>
              </a:rPr>
              <a:t> = 0.0f;    </a:t>
            </a:r>
            <a:r>
              <a:rPr kumimoji="0" lang="en-US" sz="1000" b="0" i="0" u="none" strike="noStrike" kern="0" cap="none" spc="0" normalizeH="0" baseline="0" noProof="0" dirty="0" err="1" smtClean="0">
                <a:ln>
                  <a:noFill/>
                </a:ln>
                <a:solidFill>
                  <a:prstClr val="black"/>
                </a:solidFill>
                <a:effectLst/>
                <a:uLnTx/>
                <a:uFillTx/>
                <a:latin typeface="Intel Clear"/>
                <a:ea typeface=""/>
              </a:rPr>
              <a:t>int</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i,istart,iend</a:t>
            </a: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istart</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grp_id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n_wrk_items</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loc_id</a:t>
            </a:r>
            <a:r>
              <a:rPr kumimoji="0" lang="en-US" sz="1000" b="0" i="0" u="none" strike="noStrike" kern="0" cap="none" spc="0" normalizeH="0" baseline="0" noProof="0" dirty="0" smtClean="0">
                <a:ln>
                  <a:noFill/>
                </a:ln>
                <a:solidFill>
                  <a:prstClr val="black"/>
                </a:solidFill>
                <a:effectLst/>
                <a:uLnTx/>
                <a:uFillTx/>
                <a:latin typeface="Intel Clear"/>
                <a:ea typeface=""/>
              </a:rPr>
              <a:t>) * niters;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iend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istart+niters</a:t>
            </a: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for(i= </a:t>
            </a:r>
            <a:r>
              <a:rPr kumimoji="0" lang="en-US" sz="1000" b="0" i="0" u="none" strike="noStrike" kern="0" cap="none" spc="0" normalizeH="0" baseline="0" noProof="0" dirty="0" err="1" smtClean="0">
                <a:ln>
                  <a:noFill/>
                </a:ln>
                <a:solidFill>
                  <a:prstClr val="black"/>
                </a:solidFill>
                <a:effectLst/>
                <a:uLnTx/>
                <a:uFillTx/>
                <a:latin typeface="Intel Clear"/>
                <a:ea typeface=""/>
              </a:rPr>
              <a:t>istart</a:t>
            </a:r>
            <a:r>
              <a:rPr kumimoji="0" lang="en-US" sz="1000" b="0" i="0" u="none" strike="noStrike" kern="0" cap="none" spc="0" normalizeH="0" baseline="0" noProof="0" dirty="0" smtClean="0">
                <a:ln>
                  <a:noFill/>
                </a:ln>
                <a:solidFill>
                  <a:prstClr val="black"/>
                </a:solidFill>
                <a:effectLst/>
                <a:uLnTx/>
                <a:uFillTx/>
                <a:latin typeface="Intel Clear"/>
                <a:ea typeface=""/>
              </a:rPr>
              <a:t>; i&lt;</a:t>
            </a:r>
            <a:r>
              <a:rPr kumimoji="0" lang="en-US" sz="1000" b="0" i="0" u="none" strike="noStrike" kern="0" cap="none" spc="0" normalizeH="0" baseline="0" noProof="0" dirty="0" err="1" smtClean="0">
                <a:ln>
                  <a:noFill/>
                </a:ln>
                <a:solidFill>
                  <a:prstClr val="black"/>
                </a:solidFill>
                <a:effectLst/>
                <a:uLnTx/>
                <a:uFillTx/>
                <a:latin typeface="Intel Clear"/>
                <a:ea typeface=""/>
              </a:rPr>
              <a:t>iend</a:t>
            </a:r>
            <a:r>
              <a:rPr kumimoji="0" lang="en-US" sz="1000" b="0" i="0" u="none" strike="noStrike" kern="0" cap="none" spc="0" normalizeH="0" baseline="0" noProof="0" dirty="0" smtClean="0">
                <a:ln>
                  <a:noFill/>
                </a:ln>
                <a:solidFill>
                  <a:prstClr val="black"/>
                </a:solidFill>
                <a:effectLst/>
                <a:uLnTx/>
                <a:uFillTx/>
                <a:latin typeface="Intel Clear"/>
                <a:ea typeface=""/>
              </a:rPr>
              <a:t>; i++){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x = (i+0.5f)*</a:t>
            </a:r>
            <a:r>
              <a:rPr kumimoji="0" lang="en-US" sz="1000" b="0" i="0" u="none" strike="noStrike" kern="0" cap="none" spc="0" normalizeH="0" baseline="0" noProof="0" dirty="0" err="1" smtClean="0">
                <a:ln>
                  <a:noFill/>
                </a:ln>
                <a:solidFill>
                  <a:prstClr val="black"/>
                </a:solidFill>
                <a:effectLst/>
                <a:uLnTx/>
                <a:uFillTx/>
                <a:latin typeface="Intel Clear"/>
                <a:ea typeface=""/>
              </a:rPr>
              <a:t>step_size</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accum</a:t>
            </a:r>
            <a:r>
              <a:rPr kumimoji="0" lang="en-US" sz="1000" b="0" i="0" u="none" strike="noStrike" kern="0" cap="none" spc="0" normalizeH="0" baseline="0" noProof="0" dirty="0" smtClean="0">
                <a:ln>
                  <a:noFill/>
                </a:ln>
                <a:solidFill>
                  <a:prstClr val="black"/>
                </a:solidFill>
                <a:effectLst/>
                <a:uLnTx/>
                <a:uFillTx/>
                <a:latin typeface="Intel Clear"/>
                <a:ea typeface=""/>
              </a:rPr>
              <a:t> += 4.0f/(1.0f+x*x);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l_sums</a:t>
            </a:r>
            <a:r>
              <a:rPr kumimoji="0" lang="en-US" sz="1000" b="0" i="0" u="none" strike="noStrike" kern="0" cap="none" spc="0" normalizeH="0" baseline="0" noProof="0" dirty="0" smtClean="0">
                <a:ln>
                  <a:noFill/>
                </a:ln>
                <a:solidFill>
                  <a:prstClr val="black"/>
                </a:solidFill>
                <a:effectLst/>
                <a:uLnTx/>
                <a:uFillTx/>
                <a:latin typeface="Intel Clear"/>
                <a:ea typeface=""/>
              </a:rPr>
              <a:t>[</a:t>
            </a:r>
            <a:r>
              <a:rPr kumimoji="0" lang="en-US" sz="1000" b="0" i="0" u="none" strike="noStrike" kern="0" cap="none" spc="0" normalizeH="0" baseline="0" noProof="0" dirty="0" err="1" smtClean="0">
                <a:ln>
                  <a:noFill/>
                </a:ln>
                <a:solidFill>
                  <a:prstClr val="black"/>
                </a:solidFill>
                <a:effectLst/>
                <a:uLnTx/>
                <a:uFillTx/>
                <a:latin typeface="Intel Clear"/>
                <a:ea typeface=""/>
              </a:rPr>
              <a:t>local_id</a:t>
            </a:r>
            <a:r>
              <a:rPr kumimoji="0" lang="en-US" sz="1000" b="0" i="0" u="none" strike="noStrike" kern="0" cap="none" spc="0" normalizeH="0" baseline="0" noProof="0" dirty="0" smtClean="0">
                <a:ln>
                  <a:noFill/>
                </a:ln>
                <a:solidFill>
                  <a:prstClr val="black"/>
                </a:solidFill>
                <a:effectLst/>
                <a:uLnTx/>
                <a:uFillTx/>
                <a:latin typeface="Intel Clear"/>
                <a:ea typeface=""/>
              </a:rPr>
              <a:t>] = </a:t>
            </a:r>
            <a:r>
              <a:rPr kumimoji="0" lang="en-US" sz="1000" b="0" i="0" u="none" strike="noStrike" kern="0" cap="none" spc="0" normalizeH="0" baseline="0" noProof="0" dirty="0" err="1" smtClean="0">
                <a:ln>
                  <a:noFill/>
                </a:ln>
                <a:solidFill>
                  <a:prstClr val="black"/>
                </a:solidFill>
                <a:effectLst/>
                <a:uLnTx/>
                <a:uFillTx/>
                <a:latin typeface="Intel Clear"/>
                <a:ea typeface=""/>
              </a:rPr>
              <a:t>accum</a:t>
            </a:r>
            <a:r>
              <a:rPr kumimoji="0" lang="en-US" sz="1000" b="0" i="0" u="none" strike="noStrike" kern="0" cap="none" spc="0" normalizeH="0" baseline="0" noProof="0" dirty="0" smtClean="0">
                <a:ln>
                  <a:noFill/>
                </a:ln>
                <a:solidFill>
                  <a:prstClr val="black"/>
                </a:solidFill>
                <a:effectLst/>
                <a:uLnTx/>
                <a:uFillTx/>
                <a:latin typeface="Intel Clear"/>
                <a:ea typeface=""/>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barrier(CLK_LOCAL_MEM_FENCE);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   reduce(</a:t>
            </a:r>
            <a:r>
              <a:rPr kumimoji="0" lang="en-US" sz="1000" b="0" i="0" u="none" strike="noStrike" kern="0" cap="none" spc="0" normalizeH="0" baseline="0" noProof="0" dirty="0" err="1" smtClean="0">
                <a:ln>
                  <a:noFill/>
                </a:ln>
                <a:solidFill>
                  <a:prstClr val="black"/>
                </a:solidFill>
                <a:effectLst/>
                <a:uLnTx/>
                <a:uFillTx/>
                <a:latin typeface="Intel Clear"/>
                <a:ea typeface=""/>
              </a:rPr>
              <a:t>l_sums</a:t>
            </a:r>
            <a:r>
              <a:rPr kumimoji="0" lang="en-US" sz="1000" b="0" i="0" u="none" strike="noStrike" kern="0" cap="none" spc="0" normalizeH="0" baseline="0" noProof="0" dirty="0" smtClean="0">
                <a:ln>
                  <a:noFill/>
                </a:ln>
                <a:solidFill>
                  <a:prstClr val="black"/>
                </a:solidFill>
                <a:effectLst/>
                <a:uLnTx/>
                <a:uFillTx/>
                <a:latin typeface="Intel Clear"/>
                <a:ea typeface=""/>
              </a:rPr>
              <a:t>, </a:t>
            </a:r>
            <a:r>
              <a:rPr kumimoji="0" lang="en-US" sz="1000" b="0" i="0" u="none" strike="noStrike" kern="0" cap="none" spc="0" normalizeH="0" baseline="0" noProof="0" dirty="0" err="1" smtClean="0">
                <a:ln>
                  <a:noFill/>
                </a:ln>
                <a:solidFill>
                  <a:prstClr val="black"/>
                </a:solidFill>
                <a:effectLst/>
                <a:uLnTx/>
                <a:uFillTx/>
                <a:latin typeface="Intel Clear"/>
                <a:ea typeface=""/>
              </a:rPr>
              <a:t>p_sums</a:t>
            </a:r>
            <a:r>
              <a:rPr kumimoji="0" lang="en-US" sz="1000" b="0" i="0" u="none" strike="noStrike" kern="0" cap="none" spc="0" normalizeH="0" baseline="0" noProof="0" dirty="0" smtClean="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Intel Clear"/>
                <a:ea typeface=""/>
              </a:rPr>
              <a:t>}</a:t>
            </a:r>
          </a:p>
        </p:txBody>
      </p:sp>
      <p:sp>
        <p:nvSpPr>
          <p:cNvPr id="675" name="TextBox 674"/>
          <p:cNvSpPr txBox="1"/>
          <p:nvPr/>
        </p:nvSpPr>
        <p:spPr>
          <a:xfrm>
            <a:off x="166689" y="1520732"/>
            <a:ext cx="3422673" cy="553998"/>
          </a:xfrm>
          <a:prstGeom prst="rect">
            <a:avLst/>
          </a:prstGeom>
          <a:noFill/>
        </p:spPr>
        <p:txBody>
          <a:bodyPr vert="horz" wrap="square" lIns="0" tIns="0" rIns="0" bIns="0" rtlCol="0">
            <a:spAutoFit/>
          </a:bodyPr>
          <a:lstStyle/>
          <a:p>
            <a:pPr defTabSz="457200" fontAlgn="auto">
              <a:spcBef>
                <a:spcPts val="0"/>
              </a:spcBef>
              <a:spcAft>
                <a:spcPts val="0"/>
              </a:spcAft>
            </a:pPr>
            <a:r>
              <a:rPr lang="en-US" sz="1800" dirty="0" smtClean="0">
                <a:solidFill>
                  <a:srgbClr val="003C71"/>
                </a:solidFill>
                <a:latin typeface="Intel Clear"/>
                <a:ea typeface=""/>
              </a:rPr>
              <a:t>Turn </a:t>
            </a:r>
            <a:r>
              <a:rPr lang="en-US" sz="1800" dirty="0">
                <a:solidFill>
                  <a:srgbClr val="003C71"/>
                </a:solidFill>
                <a:latin typeface="Intel Clear"/>
                <a:ea typeface=""/>
              </a:rPr>
              <a:t>source code into a </a:t>
            </a:r>
            <a:r>
              <a:rPr lang="en-US" sz="1800" dirty="0" smtClean="0">
                <a:solidFill>
                  <a:srgbClr val="003C71"/>
                </a:solidFill>
                <a:latin typeface="Intel Clear"/>
                <a:ea typeface=""/>
              </a:rPr>
              <a:t>scalar </a:t>
            </a:r>
            <a:r>
              <a:rPr lang="en-US" sz="1800" b="1" dirty="0" smtClean="0">
                <a:solidFill>
                  <a:srgbClr val="C00000"/>
                </a:solidFill>
                <a:latin typeface="Intel Clear"/>
                <a:ea typeface=""/>
              </a:rPr>
              <a:t>work-item  </a:t>
            </a:r>
            <a:r>
              <a:rPr lang="en-US" dirty="0">
                <a:solidFill>
                  <a:srgbClr val="003C71"/>
                </a:solidFill>
                <a:latin typeface="Intel Clear"/>
                <a:ea typeface=""/>
              </a:rPr>
              <a:t>(a </a:t>
            </a:r>
            <a:r>
              <a:rPr lang="en-US" dirty="0" smtClean="0">
                <a:solidFill>
                  <a:srgbClr val="003C71"/>
                </a:solidFill>
                <a:latin typeface="Intel Clear"/>
                <a:ea typeface=""/>
              </a:rPr>
              <a:t>CUDA </a:t>
            </a:r>
            <a:r>
              <a:rPr lang="en-US" sz="1800" b="1" dirty="0" smtClean="0">
                <a:solidFill>
                  <a:srgbClr val="C00000"/>
                </a:solidFill>
                <a:latin typeface="Intel Clear"/>
                <a:ea typeface=""/>
              </a:rPr>
              <a:t>thread</a:t>
            </a:r>
            <a:r>
              <a:rPr lang="en-US" dirty="0">
                <a:solidFill>
                  <a:srgbClr val="003C71"/>
                </a:solidFill>
                <a:latin typeface="Intel Clear"/>
                <a:ea typeface=""/>
              </a:rPr>
              <a:t>)</a:t>
            </a:r>
          </a:p>
        </p:txBody>
      </p:sp>
      <p:sp>
        <p:nvSpPr>
          <p:cNvPr id="676" name="TextBox 675"/>
          <p:cNvSpPr txBox="1"/>
          <p:nvPr/>
        </p:nvSpPr>
        <p:spPr>
          <a:xfrm>
            <a:off x="5410216" y="1228440"/>
            <a:ext cx="3568551" cy="1107996"/>
          </a:xfrm>
          <a:prstGeom prst="rect">
            <a:avLst/>
          </a:prstGeom>
          <a:noFill/>
        </p:spPr>
        <p:txBody>
          <a:bodyPr vert="horz" wrap="square" lIns="0" tIns="0" rIns="0" bIns="0" rtlCol="0">
            <a:spAutoFit/>
          </a:bodyPr>
          <a:lstStyle/>
          <a:p>
            <a:pPr algn="ctr" defTabSz="457200" fontAlgn="auto">
              <a:spcBef>
                <a:spcPts val="0"/>
              </a:spcBef>
              <a:spcAft>
                <a:spcPts val="0"/>
              </a:spcAft>
            </a:pPr>
            <a:r>
              <a:rPr lang="en-US" sz="1800" dirty="0" smtClean="0">
                <a:solidFill>
                  <a:srgbClr val="003C71"/>
                </a:solidFill>
                <a:latin typeface="Intel Clear"/>
                <a:ea typeface=""/>
              </a:rPr>
              <a:t>Organize </a:t>
            </a:r>
            <a:r>
              <a:rPr lang="en-US" dirty="0">
                <a:solidFill>
                  <a:srgbClr val="003C71"/>
                </a:solidFill>
                <a:latin typeface="Intel Clear"/>
                <a:ea typeface=""/>
              </a:rPr>
              <a:t>work-items into </a:t>
            </a:r>
            <a:r>
              <a:rPr lang="en-US" dirty="0" smtClean="0">
                <a:solidFill>
                  <a:srgbClr val="003C71"/>
                </a:solidFill>
                <a:latin typeface="Intel Clear"/>
                <a:ea typeface=""/>
              </a:rPr>
              <a:t/>
            </a:r>
            <a:br>
              <a:rPr lang="en-US" dirty="0" smtClean="0">
                <a:solidFill>
                  <a:srgbClr val="003C71"/>
                </a:solidFill>
                <a:latin typeface="Intel Clear"/>
                <a:ea typeface=""/>
              </a:rPr>
            </a:br>
            <a:r>
              <a:rPr lang="en-US" sz="1800" b="1" dirty="0" smtClean="0">
                <a:solidFill>
                  <a:srgbClr val="C00000"/>
                </a:solidFill>
                <a:latin typeface="Intel Clear"/>
                <a:ea typeface=""/>
              </a:rPr>
              <a:t>work-groups </a:t>
            </a:r>
            <a:r>
              <a:rPr lang="en-US" dirty="0">
                <a:solidFill>
                  <a:srgbClr val="003C71"/>
                </a:solidFill>
                <a:latin typeface="Intel Clear"/>
                <a:ea typeface=""/>
              </a:rPr>
              <a:t>and map </a:t>
            </a:r>
            <a:r>
              <a:rPr lang="en-US">
                <a:solidFill>
                  <a:srgbClr val="003C71"/>
                </a:solidFill>
                <a:latin typeface="Intel Clear"/>
                <a:ea typeface=""/>
              </a:rPr>
              <a:t>onto </a:t>
            </a:r>
            <a:r>
              <a:rPr lang="en-US" sz="1800" smtClean="0">
                <a:solidFill>
                  <a:srgbClr val="003C71"/>
                </a:solidFill>
                <a:latin typeface="Intel Clear"/>
                <a:ea typeface=""/>
              </a:rPr>
              <a:t>an </a:t>
            </a:r>
            <a:r>
              <a:rPr lang="en-US" sz="1800" dirty="0">
                <a:solidFill>
                  <a:srgbClr val="003C71"/>
                </a:solidFill>
                <a:latin typeface="Intel Clear"/>
                <a:ea typeface=""/>
              </a:rPr>
              <a:t>an N dim index </a:t>
            </a:r>
            <a:r>
              <a:rPr lang="en-US" sz="1800" dirty="0" smtClean="0">
                <a:solidFill>
                  <a:srgbClr val="003C71"/>
                </a:solidFill>
                <a:latin typeface="Intel Clear"/>
                <a:ea typeface=""/>
              </a:rPr>
              <a:t>space.  </a:t>
            </a:r>
            <a:r>
              <a:rPr lang="en-US" sz="1800" dirty="0" err="1" smtClean="0">
                <a:solidFill>
                  <a:srgbClr val="003C71"/>
                </a:solidFill>
                <a:latin typeface="Intel Clear"/>
                <a:ea typeface=""/>
              </a:rPr>
              <a:t>Cuda</a:t>
            </a:r>
            <a:r>
              <a:rPr lang="en-US" sz="1800" dirty="0" smtClean="0">
                <a:solidFill>
                  <a:srgbClr val="003C71"/>
                </a:solidFill>
                <a:latin typeface="Intel Clear"/>
                <a:ea typeface=""/>
              </a:rPr>
              <a:t> calls a work-group a </a:t>
            </a:r>
            <a:r>
              <a:rPr lang="en-US" sz="1800" b="1" dirty="0" smtClean="0">
                <a:solidFill>
                  <a:srgbClr val="C00000"/>
                </a:solidFill>
                <a:latin typeface="Intel Clear"/>
                <a:ea typeface=""/>
              </a:rPr>
              <a:t>thread-block</a:t>
            </a:r>
            <a:endParaRPr lang="en-US" sz="1800" b="1" dirty="0">
              <a:solidFill>
                <a:srgbClr val="C00000"/>
              </a:solidFill>
              <a:latin typeface="Intel Clear"/>
              <a:ea typeface=""/>
            </a:endParaRPr>
          </a:p>
        </p:txBody>
      </p:sp>
      <p:sp>
        <p:nvSpPr>
          <p:cNvPr id="680" name="Right Arrow 679"/>
          <p:cNvSpPr/>
          <p:nvPr/>
        </p:nvSpPr>
        <p:spPr>
          <a:xfrm>
            <a:off x="3705880" y="3669516"/>
            <a:ext cx="1776442" cy="230596"/>
          </a:xfrm>
          <a:prstGeom prst="rightArrow">
            <a:avLst/>
          </a:prstGeom>
          <a:solidFill>
            <a:srgbClr val="C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grpSp>
        <p:nvGrpSpPr>
          <p:cNvPr id="682" name="Group 681"/>
          <p:cNvGrpSpPr/>
          <p:nvPr/>
        </p:nvGrpSpPr>
        <p:grpSpPr>
          <a:xfrm>
            <a:off x="5506174" y="2551364"/>
            <a:ext cx="2805144" cy="3279994"/>
            <a:chOff x="3832576" y="1246081"/>
            <a:chExt cx="2805144" cy="3279994"/>
          </a:xfrm>
        </p:grpSpPr>
        <p:sp>
          <p:nvSpPr>
            <p:cNvPr id="683" name="TextBox 682"/>
            <p:cNvSpPr txBox="1"/>
            <p:nvPr/>
          </p:nvSpPr>
          <p:spPr>
            <a:xfrm>
              <a:off x="3982204" y="3695078"/>
              <a:ext cx="2655516" cy="830997"/>
            </a:xfrm>
            <a:prstGeom prst="rect">
              <a:avLst/>
            </a:prstGeom>
            <a:noFill/>
          </p:spPr>
          <p:txBody>
            <a:bodyPr vert="horz" wrap="square" lIns="0" tIns="0" rIns="0" bIns="0" rtlCol="0">
              <a:spAutoFit/>
            </a:bodyPr>
            <a:lstStyle/>
            <a:p>
              <a:pPr marR="0" lvl="0" algn="ctr" defTabSz="457200" eaLnBrk="1" fontAlgn="auto" latinLnBrk="0" hangingPunct="1">
                <a:lnSpc>
                  <a:spcPct val="100000"/>
                </a:lnSpc>
                <a:spcBef>
                  <a:spcPts val="0"/>
                </a:spcBef>
                <a:spcAft>
                  <a:spcPts val="0"/>
                </a:spcAft>
                <a:buClrTx/>
                <a:buSzTx/>
                <a:tabLst/>
                <a:defRPr/>
              </a:pPr>
              <a:r>
                <a:rPr kumimoji="0" lang="en-US" sz="1800" b="0" i="0" u="none" strike="noStrike" kern="0" cap="none" spc="0" normalizeH="0" baseline="0" noProof="0" dirty="0" smtClean="0">
                  <a:ln>
                    <a:noFill/>
                  </a:ln>
                  <a:solidFill>
                    <a:srgbClr val="003C71"/>
                  </a:solidFill>
                  <a:effectLst/>
                  <a:uLnTx/>
                  <a:uFillTx/>
                  <a:latin typeface="Intel Clear"/>
                  <a:ea typeface=""/>
                </a:rPr>
                <a:t>OpenCL index space is</a:t>
              </a:r>
              <a:r>
                <a:rPr kumimoji="0" lang="en-US" sz="1800" b="0" i="0" u="none" strike="noStrike" kern="0" cap="none" spc="0" normalizeH="0" noProof="0" dirty="0" smtClean="0">
                  <a:ln>
                    <a:noFill/>
                  </a:ln>
                  <a:solidFill>
                    <a:srgbClr val="003C71"/>
                  </a:solidFill>
                  <a:effectLst/>
                  <a:uLnTx/>
                  <a:uFillTx/>
                  <a:latin typeface="Intel Clear"/>
                  <a:ea typeface=""/>
                </a:rPr>
                <a:t> called an </a:t>
              </a:r>
              <a:r>
                <a:rPr kumimoji="0" lang="en-US" sz="1800" b="1" i="0" u="none" strike="noStrike" kern="0" cap="none" spc="0" normalizeH="0" noProof="0" dirty="0" err="1" smtClean="0">
                  <a:ln>
                    <a:noFill/>
                  </a:ln>
                  <a:solidFill>
                    <a:srgbClr val="C00000"/>
                  </a:solidFill>
                  <a:effectLst/>
                  <a:uLnTx/>
                  <a:uFillTx/>
                  <a:latin typeface="Intel Clear"/>
                  <a:ea typeface=""/>
                </a:rPr>
                <a:t>NDRange</a:t>
              </a:r>
              <a:r>
                <a:rPr kumimoji="0" lang="en-US" sz="1800" b="1" i="0" u="none" strike="noStrike" kern="0" cap="none" spc="0" normalizeH="0" noProof="0" dirty="0" smtClean="0">
                  <a:ln>
                    <a:noFill/>
                  </a:ln>
                  <a:solidFill>
                    <a:srgbClr val="C00000"/>
                  </a:solidFill>
                  <a:effectLst/>
                  <a:uLnTx/>
                  <a:uFillTx/>
                  <a:latin typeface="Intel Clear"/>
                  <a:ea typeface=""/>
                </a:rPr>
                <a:t>.</a:t>
              </a:r>
              <a:r>
                <a:rPr kumimoji="0" lang="en-US" sz="1800" b="0" i="0" u="none" strike="noStrike" kern="0" cap="none" spc="0" normalizeH="0" noProof="0" dirty="0" smtClean="0">
                  <a:ln>
                    <a:noFill/>
                  </a:ln>
                  <a:solidFill>
                    <a:srgbClr val="003C71"/>
                  </a:solidFill>
                  <a:effectLst/>
                  <a:uLnTx/>
                  <a:uFillTx/>
                  <a:latin typeface="Intel Clear"/>
                  <a:ea typeface=""/>
                </a:rPr>
                <a:t>  CUDA calls this a </a:t>
              </a:r>
              <a:r>
                <a:rPr kumimoji="0" lang="en-US" sz="1800" b="1" i="0" u="none" strike="noStrike" kern="0" cap="none" spc="0" normalizeH="0" noProof="0" dirty="0" smtClean="0">
                  <a:ln>
                    <a:noFill/>
                  </a:ln>
                  <a:solidFill>
                    <a:srgbClr val="C00000"/>
                  </a:solidFill>
                  <a:effectLst/>
                  <a:uLnTx/>
                  <a:uFillTx/>
                  <a:latin typeface="Intel Clear"/>
                  <a:ea typeface=""/>
                </a:rPr>
                <a:t>Grid</a:t>
              </a:r>
              <a:endParaRPr kumimoji="0" lang="en-US" sz="1800" b="1" i="0" u="none" strike="noStrike" kern="0" cap="none" spc="0" normalizeH="0" baseline="0" noProof="0" dirty="0" smtClean="0">
                <a:ln>
                  <a:noFill/>
                </a:ln>
                <a:solidFill>
                  <a:srgbClr val="C00000"/>
                </a:solidFill>
                <a:effectLst/>
                <a:uLnTx/>
                <a:uFillTx/>
                <a:latin typeface="Intel Clear"/>
                <a:ea typeface=""/>
              </a:endParaRPr>
            </a:p>
          </p:txBody>
        </p:sp>
        <p:sp>
          <p:nvSpPr>
            <p:cNvPr id="684" name="Rectangle 683"/>
            <p:cNvSpPr/>
            <p:nvPr/>
          </p:nvSpPr>
          <p:spPr>
            <a:xfrm>
              <a:off x="4570413" y="1845266"/>
              <a:ext cx="1309179" cy="1208830"/>
            </a:xfrm>
            <a:prstGeom prst="rect">
              <a:avLst/>
            </a:prstGeom>
            <a:solidFill>
              <a:srgbClr val="FFFF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5" name="Rectangle 684"/>
            <p:cNvSpPr/>
            <p:nvPr/>
          </p:nvSpPr>
          <p:spPr>
            <a:xfrm>
              <a:off x="3832576" y="1852165"/>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6" name="Rectangle 685"/>
            <p:cNvSpPr/>
            <p:nvPr/>
          </p:nvSpPr>
          <p:spPr>
            <a:xfrm>
              <a:off x="5950875" y="1841549"/>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7" name="Rectangle 686"/>
            <p:cNvSpPr/>
            <p:nvPr/>
          </p:nvSpPr>
          <p:spPr>
            <a:xfrm rot="16200000">
              <a:off x="4933196" y="2696063"/>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8" name="Rectangle 687"/>
            <p:cNvSpPr/>
            <p:nvPr/>
          </p:nvSpPr>
          <p:spPr>
            <a:xfrm rot="16200000">
              <a:off x="4931284" y="864121"/>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89" name="Rectangle 688"/>
            <p:cNvSpPr/>
            <p:nvPr/>
          </p:nvSpPr>
          <p:spPr>
            <a:xfrm rot="16200000">
              <a:off x="5988492" y="120846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90" name="Rectangle 689"/>
            <p:cNvSpPr/>
            <p:nvPr/>
          </p:nvSpPr>
          <p:spPr>
            <a:xfrm rot="16200000">
              <a:off x="6009092" y="305259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91" name="Rectangle 690"/>
            <p:cNvSpPr/>
            <p:nvPr/>
          </p:nvSpPr>
          <p:spPr>
            <a:xfrm rot="16200000">
              <a:off x="3876078" y="3040409"/>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sp>
          <p:nvSpPr>
            <p:cNvPr id="692" name="Rectangle 691"/>
            <p:cNvSpPr/>
            <p:nvPr/>
          </p:nvSpPr>
          <p:spPr>
            <a:xfrm rot="16200000">
              <a:off x="3893024" y="1215870"/>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Intel Clear"/>
                <a:ea typeface=""/>
                <a:cs typeface=""/>
              </a:endParaRPr>
            </a:p>
          </p:txBody>
        </p:sp>
      </p:grpSp>
      <p:sp>
        <p:nvSpPr>
          <p:cNvPr id="3" name="TextBox 2"/>
          <p:cNvSpPr txBox="1"/>
          <p:nvPr/>
        </p:nvSpPr>
        <p:spPr>
          <a:xfrm>
            <a:off x="295932" y="5508746"/>
            <a:ext cx="3362517" cy="369332"/>
          </a:xfrm>
          <a:prstGeom prst="rect">
            <a:avLst/>
          </a:prstGeom>
          <a:noFill/>
        </p:spPr>
        <p:txBody>
          <a:bodyPr wrap="square" rtlCol="0">
            <a:spAutoFit/>
          </a:bodyPr>
          <a:lstStyle/>
          <a:p>
            <a:pPr algn="ctr"/>
            <a:r>
              <a:rPr lang="en-US" dirty="0" smtClean="0"/>
              <a:t>This code defines a </a:t>
            </a:r>
            <a:r>
              <a:rPr lang="en-US" b="1" dirty="0" smtClean="0">
                <a:solidFill>
                  <a:srgbClr val="C00000"/>
                </a:solidFill>
              </a:rPr>
              <a:t>kernel</a:t>
            </a:r>
            <a:endParaRPr lang="en-US" b="1" dirty="0">
              <a:solidFill>
                <a:srgbClr val="C00000"/>
              </a:solidFill>
            </a:endParaRPr>
          </a:p>
        </p:txBody>
      </p:sp>
      <p:sp>
        <p:nvSpPr>
          <p:cNvPr id="6" name="TextBox 5"/>
          <p:cNvSpPr txBox="1"/>
          <p:nvPr/>
        </p:nvSpPr>
        <p:spPr>
          <a:xfrm>
            <a:off x="3865236" y="1934942"/>
            <a:ext cx="1722685" cy="1754326"/>
          </a:xfrm>
          <a:prstGeom prst="rect">
            <a:avLst/>
          </a:prstGeom>
          <a:noFill/>
        </p:spPr>
        <p:txBody>
          <a:bodyPr wrap="square" rtlCol="0">
            <a:spAutoFit/>
          </a:bodyPr>
          <a:lstStyle/>
          <a:p>
            <a:r>
              <a:rPr lang="en-US" dirty="0" smtClean="0">
                <a:solidFill>
                  <a:srgbClr val="003C71"/>
                </a:solidFill>
                <a:latin typeface="Intel Clear"/>
                <a:ea typeface=""/>
              </a:rPr>
              <a:t>Submit </a:t>
            </a:r>
            <a:r>
              <a:rPr lang="en-US" dirty="0">
                <a:solidFill>
                  <a:srgbClr val="003C71"/>
                </a:solidFill>
                <a:latin typeface="Intel Clear"/>
                <a:ea typeface=""/>
              </a:rPr>
              <a:t>a kernel to an OpenCL </a:t>
            </a:r>
            <a:r>
              <a:rPr lang="en-US" b="1" dirty="0">
                <a:solidFill>
                  <a:srgbClr val="C00000"/>
                </a:solidFill>
                <a:latin typeface="Intel Clear"/>
                <a:ea typeface=""/>
              </a:rPr>
              <a:t>command queue </a:t>
            </a:r>
            <a:r>
              <a:rPr lang="en-US" dirty="0">
                <a:solidFill>
                  <a:srgbClr val="003C71"/>
                </a:solidFill>
                <a:latin typeface="Intel Clear"/>
                <a:ea typeface=""/>
              </a:rPr>
              <a:t>or a CUDA </a:t>
            </a:r>
            <a:r>
              <a:rPr lang="en-US" b="1" dirty="0">
                <a:solidFill>
                  <a:srgbClr val="C00000"/>
                </a:solidFill>
                <a:latin typeface="Intel Clear"/>
                <a:ea typeface=""/>
              </a:rPr>
              <a:t>stream</a:t>
            </a:r>
          </a:p>
        </p:txBody>
      </p:sp>
      <p:sp>
        <p:nvSpPr>
          <p:cNvPr id="7" name="TextBox 6"/>
          <p:cNvSpPr txBox="1"/>
          <p:nvPr/>
        </p:nvSpPr>
        <p:spPr>
          <a:xfrm>
            <a:off x="83873" y="6601718"/>
            <a:ext cx="3855720"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
        <p:nvSpPr>
          <p:cNvPr id="693" name="TextBox 692"/>
          <p:cNvSpPr txBox="1"/>
          <p:nvPr/>
        </p:nvSpPr>
        <p:spPr>
          <a:xfrm>
            <a:off x="2499360" y="5959289"/>
            <a:ext cx="6633618" cy="646331"/>
          </a:xfrm>
          <a:prstGeom prst="rect">
            <a:avLst/>
          </a:prstGeom>
          <a:noFill/>
        </p:spPr>
        <p:txBody>
          <a:bodyPr wrap="square" rtlCol="0">
            <a:spAutoFit/>
          </a:bodyPr>
          <a:lstStyle/>
          <a:p>
            <a:r>
              <a:rPr lang="en-US" smtClean="0"/>
              <a:t>It’s </a:t>
            </a:r>
            <a:r>
              <a:rPr lang="en-US" dirty="0" smtClean="0"/>
              <a:t>called SIMT, but GPUs are really vector-architectures with a </a:t>
            </a:r>
            <a:r>
              <a:rPr lang="en-US" smtClean="0"/>
              <a:t>block of </a:t>
            </a:r>
            <a:r>
              <a:rPr lang="en-US" dirty="0" smtClean="0"/>
              <a:t>work-items called a </a:t>
            </a:r>
            <a:r>
              <a:rPr lang="en-US" b="1" dirty="0" smtClean="0">
                <a:solidFill>
                  <a:srgbClr val="C00000"/>
                </a:solidFill>
              </a:rPr>
              <a:t>warp</a:t>
            </a:r>
            <a:r>
              <a:rPr lang="en-US" dirty="0" smtClean="0">
                <a:solidFill>
                  <a:srgbClr val="C00000"/>
                </a:solidFill>
              </a:rPr>
              <a:t> </a:t>
            </a:r>
            <a:r>
              <a:rPr lang="en-US" dirty="0" smtClean="0"/>
              <a:t>executing together</a:t>
            </a:r>
            <a:endParaRPr lang="en-US" dirty="0"/>
          </a:p>
        </p:txBody>
      </p:sp>
    </p:spTree>
    <p:extLst>
      <p:ext uri="{BB962C8B-B14F-4D97-AF65-F5344CB8AC3E}">
        <p14:creationId xmlns:p14="http://schemas.microsoft.com/office/powerpoint/2010/main" val="884206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2"/>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grpId="0" nodeType="afterEffect">
                                  <p:stCondLst>
                                    <p:cond delay="0"/>
                                  </p:stCondLst>
                                  <p:childTnLst>
                                    <p:set>
                                      <p:cBhvr>
                                        <p:cTn id="29" dur="1" fill="hold">
                                          <p:stCondLst>
                                            <p:cond delay="0"/>
                                          </p:stCondLst>
                                        </p:cTn>
                                        <p:tgtEl>
                                          <p:spTgt spid="693"/>
                                        </p:tgtEl>
                                        <p:attrNameLst>
                                          <p:attrName>style.visibility</p:attrName>
                                        </p:attrNameLst>
                                      </p:cBhvr>
                                      <p:to>
                                        <p:strVal val="visible"/>
                                      </p:to>
                                    </p:set>
                                    <p:animEffect transition="in" filter="dissolve">
                                      <p:cBhvr>
                                        <p:cTn id="30" dur="500"/>
                                        <p:tgtEl>
                                          <p:spTgt spid="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p:bldP spid="675" grpId="0"/>
      <p:bldP spid="676" grpId="0"/>
      <p:bldP spid="680" grpId="0" animBg="1"/>
      <p:bldP spid="3" grpId="0"/>
      <p:bldP spid="6" grpId="0"/>
      <p:bldP spid="69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smtClean="0"/>
              <a:t>CUDA Toolkit</a:t>
            </a:r>
            <a:endParaRPr lang="en-US" dirty="0"/>
          </a:p>
        </p:txBody>
      </p:sp>
      <p:sp>
        <p:nvSpPr>
          <p:cNvPr id="3" name="Content Placeholder 2"/>
          <p:cNvSpPr>
            <a:spLocks noGrp="1"/>
          </p:cNvSpPr>
          <p:nvPr>
            <p:ph idx="1"/>
          </p:nvPr>
        </p:nvSpPr>
        <p:spPr>
          <a:xfrm>
            <a:off x="688047" y="583376"/>
            <a:ext cx="7767905" cy="5647169"/>
          </a:xfrm>
        </p:spPr>
        <p:txBody>
          <a:bodyPr>
            <a:noAutofit/>
          </a:bodyPr>
          <a:lstStyle/>
          <a:p>
            <a:pPr eaLnBrk="1" fontAlgn="t" hangingPunct="1"/>
            <a:endParaRPr lang="en-US" dirty="0"/>
          </a:p>
          <a:p>
            <a:pPr marL="0" indent="0" eaLnBrk="1" fontAlgn="t" hangingPunct="1">
              <a:buNone/>
            </a:pPr>
            <a:r>
              <a:rPr lang="en-US" dirty="0"/>
              <a:t>The CUDA toolkit works with code written in </a:t>
            </a:r>
            <a:r>
              <a:rPr lang="en-US" dirty="0" err="1"/>
              <a:t>OpenMP</a:t>
            </a:r>
            <a:r>
              <a:rPr lang="en-US" dirty="0"/>
              <a:t> 4.5 without any </a:t>
            </a:r>
            <a:r>
              <a:rPr lang="en-US" dirty="0" smtClean="0"/>
              <a:t>changes</a:t>
            </a:r>
            <a:endParaRPr lang="en-US" dirty="0"/>
          </a:p>
          <a:p>
            <a:pPr eaLnBrk="1" fontAlgn="t" hangingPunct="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452266"/>
            <a:ext cx="3322941" cy="3322941"/>
          </a:xfrm>
          <a:prstGeom prst="rect">
            <a:avLst/>
          </a:prstGeom>
        </p:spPr>
      </p:pic>
      <p:sp>
        <p:nvSpPr>
          <p:cNvPr id="5" name="TextBox 4"/>
          <p:cNvSpPr txBox="1"/>
          <p:nvPr/>
        </p:nvSpPr>
        <p:spPr>
          <a:xfrm>
            <a:off x="4046840" y="2024526"/>
            <a:ext cx="4906659" cy="4708981"/>
          </a:xfrm>
          <a:prstGeom prst="rect">
            <a:avLst/>
          </a:prstGeom>
          <a:noFill/>
        </p:spPr>
        <p:txBody>
          <a:bodyPr wrap="square" rtlCol="0">
            <a:spAutoFit/>
          </a:bodyPr>
          <a:lstStyle/>
          <a:p>
            <a:r>
              <a:rPr lang="en-GB" sz="2400" dirty="0" smtClean="0"/>
              <a:t>We will demonstrate using an </a:t>
            </a:r>
            <a:r>
              <a:rPr lang="en-GB" sz="2400" dirty="0" err="1" smtClean="0"/>
              <a:t>OpenMP</a:t>
            </a:r>
            <a:r>
              <a:rPr lang="en-GB" sz="2400" dirty="0" smtClean="0"/>
              <a:t> 4.5 version of </a:t>
            </a:r>
            <a:r>
              <a:rPr lang="en-GB" sz="2400" b="1" dirty="0" smtClean="0"/>
              <a:t>flow</a:t>
            </a:r>
            <a:endParaRPr lang="en-GB" sz="2400" dirty="0" smtClean="0"/>
          </a:p>
          <a:p>
            <a:endParaRPr lang="en-GB" sz="2400" b="1" dirty="0" smtClean="0"/>
          </a:p>
          <a:p>
            <a:endParaRPr lang="en-GB" sz="2400" b="1" dirty="0"/>
          </a:p>
          <a:p>
            <a:r>
              <a:rPr lang="en-GB" sz="2400" dirty="0" smtClean="0"/>
              <a:t>Hydrodynamics mini-app solving Euler’s compressible equations</a:t>
            </a:r>
          </a:p>
          <a:p>
            <a:endParaRPr lang="en-GB" sz="2400" dirty="0"/>
          </a:p>
          <a:p>
            <a:endParaRPr lang="en-GB" sz="2400" dirty="0" smtClean="0"/>
          </a:p>
          <a:p>
            <a:r>
              <a:rPr lang="en-GB" sz="2400" dirty="0" smtClean="0"/>
              <a:t>Explicit 2D method that uses various stencils, keeping data resident on GPU for entire solve</a:t>
            </a:r>
          </a:p>
          <a:p>
            <a:endParaRPr lang="en-GB" b="1" dirty="0"/>
          </a:p>
          <a:p>
            <a:endParaRPr lang="en-GB" dirty="0"/>
          </a:p>
        </p:txBody>
      </p:sp>
    </p:spTree>
    <p:extLst>
      <p:ext uri="{BB962C8B-B14F-4D97-AF65-F5344CB8AC3E}">
        <p14:creationId xmlns:p14="http://schemas.microsoft.com/office/powerpoint/2010/main" val="96046019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60871" y="1305397"/>
            <a:ext cx="7701003" cy="5226543"/>
          </a:xfrm>
          <a:prstGeom prst="rect">
            <a:avLst/>
          </a:prstGeom>
        </p:spPr>
      </p:pic>
      <p:sp>
        <p:nvSpPr>
          <p:cNvPr id="2" name="Title 1"/>
          <p:cNvSpPr>
            <a:spLocks noGrp="1"/>
          </p:cNvSpPr>
          <p:nvPr>
            <p:ph type="title"/>
          </p:nvPr>
        </p:nvSpPr>
        <p:spPr>
          <a:xfrm>
            <a:off x="457200" y="274638"/>
            <a:ext cx="8229600" cy="590000"/>
          </a:xfrm>
        </p:spPr>
        <p:txBody>
          <a:bodyPr>
            <a:normAutofit/>
          </a:bodyPr>
          <a:lstStyle/>
          <a:p>
            <a:r>
              <a:rPr lang="en-US" dirty="0" smtClean="0"/>
              <a:t>CUDA Toolkit: </a:t>
            </a:r>
            <a:r>
              <a:rPr lang="en-US" dirty="0" err="1" smtClean="0"/>
              <a:t>NVProf</a:t>
            </a:r>
            <a:endParaRPr lang="en-US" dirty="0"/>
          </a:p>
        </p:txBody>
      </p:sp>
      <p:sp>
        <p:nvSpPr>
          <p:cNvPr id="3" name="Content Placeholder 2"/>
          <p:cNvSpPr>
            <a:spLocks noGrp="1"/>
          </p:cNvSpPr>
          <p:nvPr>
            <p:ph idx="1"/>
          </p:nvPr>
        </p:nvSpPr>
        <p:spPr>
          <a:xfrm>
            <a:off x="660871" y="884771"/>
            <a:ext cx="8004391" cy="5647169"/>
          </a:xfrm>
        </p:spPr>
        <p:txBody>
          <a:bodyPr>
            <a:noAutofit/>
          </a:bodyPr>
          <a:lstStyle/>
          <a:p>
            <a:pPr marL="0" indent="0" eaLnBrk="1" fontAlgn="t" hangingPunct="1">
              <a:buNone/>
            </a:pPr>
            <a:r>
              <a:rPr lang="en-US" dirty="0" smtClean="0"/>
              <a:t>Simple profiling:  </a:t>
            </a:r>
            <a:r>
              <a:rPr lang="en-US" dirty="0" err="1" smtClean="0"/>
              <a:t>nvprof</a:t>
            </a:r>
            <a:r>
              <a:rPr lang="en-US" dirty="0" smtClean="0"/>
              <a:t> ./</a:t>
            </a:r>
            <a:r>
              <a:rPr lang="en-US" i="1" dirty="0" smtClean="0"/>
              <a:t>exe</a:t>
            </a:r>
            <a:r>
              <a:rPr lang="en-US" dirty="0" smtClean="0"/>
              <a:t> &lt;</a:t>
            </a:r>
            <a:r>
              <a:rPr lang="en-US" i="1" dirty="0" err="1" smtClean="0"/>
              <a:t>params</a:t>
            </a:r>
            <a:r>
              <a:rPr lang="en-US" dirty="0" smtClean="0"/>
              <a:t>&gt;</a:t>
            </a:r>
          </a:p>
          <a:p>
            <a:pPr eaLnBrk="1" fontAlgn="t" hangingPunct="1"/>
            <a:endParaRPr lang="en-US" dirty="0"/>
          </a:p>
          <a:p>
            <a:pPr eaLnBrk="1" fontAlgn="t" hangingPunct="1"/>
            <a:endParaRPr lang="en-US" dirty="0"/>
          </a:p>
        </p:txBody>
      </p:sp>
      <p:sp>
        <p:nvSpPr>
          <p:cNvPr id="6" name="Rectangle 5"/>
          <p:cNvSpPr/>
          <p:nvPr/>
        </p:nvSpPr>
        <p:spPr bwMode="auto">
          <a:xfrm>
            <a:off x="5630122" y="5168894"/>
            <a:ext cx="1723334" cy="215903"/>
          </a:xfrm>
          <a:prstGeom prst="rect">
            <a:avLst/>
          </a:prstGeom>
          <a:noFill/>
          <a:ln>
            <a:solidFill>
              <a:srgbClr val="7030A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Verdana" pitchFamily="96" charset="0"/>
            </a:endParaRPr>
          </a:p>
        </p:txBody>
      </p:sp>
      <p:sp>
        <p:nvSpPr>
          <p:cNvPr id="7" name="TextBox 6"/>
          <p:cNvSpPr txBox="1"/>
          <p:nvPr/>
        </p:nvSpPr>
        <p:spPr>
          <a:xfrm>
            <a:off x="5667998" y="4365696"/>
            <a:ext cx="1824263" cy="646331"/>
          </a:xfrm>
          <a:prstGeom prst="rect">
            <a:avLst/>
          </a:prstGeom>
          <a:noFill/>
        </p:spPr>
        <p:txBody>
          <a:bodyPr wrap="square" rtlCol="0">
            <a:spAutoFit/>
          </a:bodyPr>
          <a:lstStyle/>
          <a:p>
            <a:r>
              <a:rPr lang="en-GB" b="1" dirty="0" smtClean="0">
                <a:solidFill>
                  <a:srgbClr val="7030A0"/>
                </a:solidFill>
              </a:rPr>
              <a:t>Time to copy data onto GPU</a:t>
            </a:r>
            <a:endParaRPr lang="en-GB" b="1" dirty="0">
              <a:solidFill>
                <a:srgbClr val="7030A0"/>
              </a:solidFill>
            </a:endParaRPr>
          </a:p>
        </p:txBody>
      </p:sp>
      <p:sp>
        <p:nvSpPr>
          <p:cNvPr id="8" name="Rectangle 7"/>
          <p:cNvSpPr/>
          <p:nvPr/>
        </p:nvSpPr>
        <p:spPr bwMode="auto">
          <a:xfrm>
            <a:off x="5630123" y="5575293"/>
            <a:ext cx="2731751" cy="1007445"/>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Verdana" pitchFamily="96" charset="0"/>
            </a:endParaRPr>
          </a:p>
        </p:txBody>
      </p:sp>
      <p:sp>
        <p:nvSpPr>
          <p:cNvPr id="9" name="TextBox 8"/>
          <p:cNvSpPr txBox="1"/>
          <p:nvPr/>
        </p:nvSpPr>
        <p:spPr>
          <a:xfrm>
            <a:off x="4757217" y="6511328"/>
            <a:ext cx="4526280" cy="369332"/>
          </a:xfrm>
          <a:prstGeom prst="rect">
            <a:avLst/>
          </a:prstGeom>
          <a:noFill/>
        </p:spPr>
        <p:txBody>
          <a:bodyPr wrap="square" rtlCol="0">
            <a:spAutoFit/>
          </a:bodyPr>
          <a:lstStyle/>
          <a:p>
            <a:pPr algn="ctr"/>
            <a:r>
              <a:rPr lang="en-GB" b="1" dirty="0" smtClean="0">
                <a:solidFill>
                  <a:srgbClr val="FF0000"/>
                </a:solidFill>
              </a:rPr>
              <a:t>Timings for computational kernels</a:t>
            </a:r>
            <a:endParaRPr lang="en-GB" b="1" i="1" dirty="0">
              <a:solidFill>
                <a:srgbClr val="FF0000"/>
              </a:solidFill>
            </a:endParaRPr>
          </a:p>
        </p:txBody>
      </p:sp>
      <p:sp>
        <p:nvSpPr>
          <p:cNvPr id="10" name="Rectangle 9"/>
          <p:cNvSpPr/>
          <p:nvPr/>
        </p:nvSpPr>
        <p:spPr bwMode="auto">
          <a:xfrm>
            <a:off x="5630122" y="5384798"/>
            <a:ext cx="1727826" cy="203200"/>
          </a:xfrm>
          <a:prstGeom prst="rect">
            <a:avLst/>
          </a:prstGeom>
          <a:noFill/>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Verdana" pitchFamily="96" charset="0"/>
            </a:endParaRPr>
          </a:p>
        </p:txBody>
      </p:sp>
      <p:sp>
        <p:nvSpPr>
          <p:cNvPr id="11" name="TextBox 10"/>
          <p:cNvSpPr txBox="1"/>
          <p:nvPr/>
        </p:nvSpPr>
        <p:spPr>
          <a:xfrm>
            <a:off x="7525288" y="4651963"/>
            <a:ext cx="1758209" cy="923330"/>
          </a:xfrm>
          <a:prstGeom prst="rect">
            <a:avLst/>
          </a:prstGeom>
          <a:noFill/>
        </p:spPr>
        <p:txBody>
          <a:bodyPr wrap="square" rtlCol="0">
            <a:spAutoFit/>
          </a:bodyPr>
          <a:lstStyle/>
          <a:p>
            <a:pPr algn="ctr"/>
            <a:r>
              <a:rPr lang="en-GB" b="1" dirty="0" smtClean="0">
                <a:solidFill>
                  <a:srgbClr val="00B050"/>
                </a:solidFill>
              </a:rPr>
              <a:t>Time to copy data back from GPU</a:t>
            </a:r>
            <a:endParaRPr lang="en-GB" b="1" i="1" dirty="0">
              <a:solidFill>
                <a:srgbClr val="00B050"/>
              </a:solidFill>
            </a:endParaRPr>
          </a:p>
        </p:txBody>
      </p:sp>
      <p:sp>
        <p:nvSpPr>
          <p:cNvPr id="12" name="Rectangle 11"/>
          <p:cNvSpPr/>
          <p:nvPr/>
        </p:nvSpPr>
        <p:spPr bwMode="auto">
          <a:xfrm>
            <a:off x="660872" y="4978400"/>
            <a:ext cx="4884214" cy="1604339"/>
          </a:xfrm>
          <a:prstGeom prst="rect">
            <a:avLst/>
          </a:prstGeom>
          <a:noFill/>
          <a:ln>
            <a:solidFill>
              <a:schemeClr val="bg2">
                <a:lumMod val="60000"/>
                <a:lumOff val="4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Verdana" pitchFamily="96" charset="0"/>
            </a:endParaRPr>
          </a:p>
        </p:txBody>
      </p:sp>
      <p:sp>
        <p:nvSpPr>
          <p:cNvPr id="13" name="TextBox 12"/>
          <p:cNvSpPr txBox="1"/>
          <p:nvPr/>
        </p:nvSpPr>
        <p:spPr>
          <a:xfrm>
            <a:off x="1516785" y="6531940"/>
            <a:ext cx="3120177" cy="400110"/>
          </a:xfrm>
          <a:prstGeom prst="rect">
            <a:avLst/>
          </a:prstGeom>
          <a:noFill/>
          <a:ln>
            <a:noFill/>
          </a:ln>
        </p:spPr>
        <p:txBody>
          <a:bodyPr wrap="square" rtlCol="0">
            <a:spAutoFit/>
          </a:bodyPr>
          <a:lstStyle/>
          <a:p>
            <a:pPr algn="ctr"/>
            <a:r>
              <a:rPr lang="en-GB" sz="2000" b="1" dirty="0" smtClean="0">
                <a:solidFill>
                  <a:schemeClr val="bg2">
                    <a:lumMod val="60000"/>
                    <a:lumOff val="40000"/>
                  </a:schemeClr>
                </a:solidFill>
              </a:rPr>
              <a:t>Profiling data</a:t>
            </a:r>
            <a:endParaRPr lang="en-GB" sz="2000" b="1" i="1" dirty="0">
              <a:solidFill>
                <a:schemeClr val="bg2">
                  <a:lumMod val="60000"/>
                  <a:lumOff val="40000"/>
                </a:schemeClr>
              </a:solidFill>
            </a:endParaRPr>
          </a:p>
        </p:txBody>
      </p:sp>
      <p:sp>
        <p:nvSpPr>
          <p:cNvPr id="14" name="Rectangle 13"/>
          <p:cNvSpPr/>
          <p:nvPr/>
        </p:nvSpPr>
        <p:spPr bwMode="auto">
          <a:xfrm>
            <a:off x="917308" y="1285264"/>
            <a:ext cx="2651391" cy="26143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Verdana" pitchFamily="96" charset="0"/>
            </a:endParaRPr>
          </a:p>
        </p:txBody>
      </p:sp>
    </p:spTree>
    <p:extLst>
      <p:ext uri="{BB962C8B-B14F-4D97-AF65-F5344CB8AC3E}">
        <p14:creationId xmlns:p14="http://schemas.microsoft.com/office/powerpoint/2010/main" val="1967356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animBg="1"/>
      <p:bldP spid="11" grpId="0"/>
      <p:bldP spid="12" grpId="0" animBg="1"/>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1053" y="1374382"/>
            <a:ext cx="8295662" cy="4951337"/>
          </a:xfrm>
          <a:prstGeom prst="rect">
            <a:avLst/>
          </a:prstGeom>
        </p:spPr>
      </p:pic>
      <p:sp>
        <p:nvSpPr>
          <p:cNvPr id="2" name="Title 1"/>
          <p:cNvSpPr>
            <a:spLocks noGrp="1"/>
          </p:cNvSpPr>
          <p:nvPr>
            <p:ph type="title"/>
          </p:nvPr>
        </p:nvSpPr>
        <p:spPr>
          <a:xfrm>
            <a:off x="457200" y="274638"/>
            <a:ext cx="8229600" cy="590000"/>
          </a:xfrm>
        </p:spPr>
        <p:txBody>
          <a:bodyPr>
            <a:normAutofit/>
          </a:bodyPr>
          <a:lstStyle/>
          <a:p>
            <a:r>
              <a:rPr lang="en-US" dirty="0" smtClean="0"/>
              <a:t>CUDA Toolkit: </a:t>
            </a:r>
            <a:r>
              <a:rPr lang="en-US" dirty="0" err="1" smtClean="0"/>
              <a:t>NVProf</a:t>
            </a:r>
            <a:endParaRPr lang="en-US" dirty="0"/>
          </a:p>
        </p:txBody>
      </p:sp>
      <p:sp>
        <p:nvSpPr>
          <p:cNvPr id="3" name="Content Placeholder 2"/>
          <p:cNvSpPr>
            <a:spLocks noGrp="1"/>
          </p:cNvSpPr>
          <p:nvPr>
            <p:ph idx="1"/>
          </p:nvPr>
        </p:nvSpPr>
        <p:spPr>
          <a:xfrm>
            <a:off x="852324" y="864638"/>
            <a:ext cx="8004391" cy="5647169"/>
          </a:xfrm>
        </p:spPr>
        <p:txBody>
          <a:bodyPr>
            <a:noAutofit/>
          </a:bodyPr>
          <a:lstStyle/>
          <a:p>
            <a:pPr marL="0" indent="0" eaLnBrk="1" fontAlgn="t" hangingPunct="1">
              <a:buNone/>
            </a:pPr>
            <a:r>
              <a:rPr lang="en-US" dirty="0" smtClean="0"/>
              <a:t>Trace profiling:  </a:t>
            </a:r>
            <a:r>
              <a:rPr lang="en-US" dirty="0" err="1" smtClean="0"/>
              <a:t>nvprof</a:t>
            </a:r>
            <a:r>
              <a:rPr lang="en-US" dirty="0" smtClean="0"/>
              <a:t> </a:t>
            </a:r>
            <a:r>
              <a:rPr lang="en-GB" dirty="0" smtClean="0"/>
              <a:t>--</a:t>
            </a:r>
            <a:r>
              <a:rPr lang="en-US" dirty="0" smtClean="0"/>
              <a:t>print-</a:t>
            </a:r>
            <a:r>
              <a:rPr lang="en-US" dirty="0" err="1" smtClean="0"/>
              <a:t>gpu</a:t>
            </a:r>
            <a:r>
              <a:rPr lang="en-US" dirty="0" smtClean="0"/>
              <a:t>-trace ./</a:t>
            </a:r>
            <a:r>
              <a:rPr lang="en-US" i="1" dirty="0" smtClean="0"/>
              <a:t>exe</a:t>
            </a:r>
            <a:r>
              <a:rPr lang="en-US" dirty="0" smtClean="0"/>
              <a:t> &lt;</a:t>
            </a:r>
            <a:r>
              <a:rPr lang="en-US" i="1" dirty="0" err="1" smtClean="0"/>
              <a:t>params</a:t>
            </a:r>
            <a:r>
              <a:rPr lang="en-US" dirty="0" smtClean="0"/>
              <a:t>&gt;</a:t>
            </a:r>
          </a:p>
          <a:p>
            <a:pPr marL="0" indent="0" eaLnBrk="1" fontAlgn="t" hangingPunct="1">
              <a:buNone/>
            </a:pPr>
            <a:endParaRPr lang="en-US" dirty="0" smtClean="0"/>
          </a:p>
          <a:p>
            <a:pPr eaLnBrk="1" fontAlgn="t" hangingPunct="1"/>
            <a:endParaRPr lang="en-US" dirty="0"/>
          </a:p>
          <a:p>
            <a:pPr eaLnBrk="1" fontAlgn="t" hangingPunct="1"/>
            <a:endParaRPr lang="en-US" dirty="0"/>
          </a:p>
        </p:txBody>
      </p:sp>
      <p:sp>
        <p:nvSpPr>
          <p:cNvPr id="12" name="Rectangle 11"/>
          <p:cNvSpPr/>
          <p:nvPr/>
        </p:nvSpPr>
        <p:spPr bwMode="auto">
          <a:xfrm>
            <a:off x="561053" y="3530600"/>
            <a:ext cx="2055147" cy="2860789"/>
          </a:xfrm>
          <a:prstGeom prst="rect">
            <a:avLst/>
          </a:prstGeom>
          <a:noFill/>
          <a:ln>
            <a:solidFill>
              <a:schemeClr val="bg2">
                <a:lumMod val="60000"/>
                <a:lumOff val="4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Verdana" pitchFamily="96" charset="0"/>
            </a:endParaRPr>
          </a:p>
        </p:txBody>
      </p:sp>
      <p:sp>
        <p:nvSpPr>
          <p:cNvPr id="13" name="TextBox 12"/>
          <p:cNvSpPr txBox="1"/>
          <p:nvPr/>
        </p:nvSpPr>
        <p:spPr>
          <a:xfrm>
            <a:off x="852324" y="6325719"/>
            <a:ext cx="4777688" cy="584775"/>
          </a:xfrm>
          <a:prstGeom prst="rect">
            <a:avLst/>
          </a:prstGeom>
          <a:noFill/>
          <a:ln>
            <a:noFill/>
          </a:ln>
        </p:spPr>
        <p:txBody>
          <a:bodyPr wrap="square" rtlCol="0">
            <a:spAutoFit/>
          </a:bodyPr>
          <a:lstStyle/>
          <a:p>
            <a:r>
              <a:rPr lang="en-GB" sz="3200" b="1" dirty="0" smtClean="0">
                <a:solidFill>
                  <a:schemeClr val="bg2">
                    <a:lumMod val="60000"/>
                    <a:lumOff val="40000"/>
                  </a:schemeClr>
                </a:solidFill>
              </a:rPr>
              <a:t>Entries ordered by time </a:t>
            </a:r>
            <a:endParaRPr lang="en-GB" sz="3200" b="1" i="1" dirty="0">
              <a:solidFill>
                <a:schemeClr val="bg2">
                  <a:lumMod val="60000"/>
                  <a:lumOff val="40000"/>
                </a:schemeClr>
              </a:solidFill>
            </a:endParaRPr>
          </a:p>
        </p:txBody>
      </p:sp>
      <p:sp>
        <p:nvSpPr>
          <p:cNvPr id="14" name="Rectangle 13"/>
          <p:cNvSpPr/>
          <p:nvPr/>
        </p:nvSpPr>
        <p:spPr bwMode="auto">
          <a:xfrm>
            <a:off x="852324" y="1374382"/>
            <a:ext cx="5091276" cy="246188"/>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Verdana" pitchFamily="96" charset="0"/>
            </a:endParaRPr>
          </a:p>
        </p:txBody>
      </p:sp>
      <p:sp>
        <p:nvSpPr>
          <p:cNvPr id="15" name="Rectangle 14"/>
          <p:cNvSpPr/>
          <p:nvPr/>
        </p:nvSpPr>
        <p:spPr bwMode="auto">
          <a:xfrm>
            <a:off x="2716468" y="3530600"/>
            <a:ext cx="3798631" cy="28607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Verdana" pitchFamily="96" charset="0"/>
            </a:endParaRPr>
          </a:p>
        </p:txBody>
      </p:sp>
      <p:sp>
        <p:nvSpPr>
          <p:cNvPr id="16" name="TextBox 15"/>
          <p:cNvSpPr txBox="1"/>
          <p:nvPr/>
        </p:nvSpPr>
        <p:spPr>
          <a:xfrm>
            <a:off x="5075957" y="2264600"/>
            <a:ext cx="4050344" cy="1200329"/>
          </a:xfrm>
          <a:prstGeom prst="rect">
            <a:avLst/>
          </a:prstGeom>
          <a:solidFill>
            <a:schemeClr val="bg1"/>
          </a:solidFill>
          <a:ln>
            <a:noFill/>
          </a:ln>
        </p:spPr>
        <p:txBody>
          <a:bodyPr wrap="square" rtlCol="0">
            <a:spAutoFit/>
          </a:bodyPr>
          <a:lstStyle/>
          <a:p>
            <a:r>
              <a:rPr lang="en-GB" sz="2400" b="1" dirty="0" smtClean="0">
                <a:solidFill>
                  <a:srgbClr val="FF0000"/>
                </a:solidFill>
              </a:rPr>
              <a:t>Shows block sizes, grid dimensions and register counts for kernels</a:t>
            </a:r>
            <a:endParaRPr lang="en-GB" sz="2400" b="1" i="1" dirty="0">
              <a:solidFill>
                <a:srgbClr val="FF0000"/>
              </a:solidFill>
            </a:endParaRPr>
          </a:p>
        </p:txBody>
      </p:sp>
    </p:spTree>
    <p:extLst>
      <p:ext uri="{BB962C8B-B14F-4D97-AF65-F5344CB8AC3E}">
        <p14:creationId xmlns:p14="http://schemas.microsoft.com/office/powerpoint/2010/main" val="548125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smtClean="0"/>
              <a:t>Other CUDA Toolkit tools</a:t>
            </a:r>
            <a:endParaRPr lang="en-US" dirty="0"/>
          </a:p>
        </p:txBody>
      </p:sp>
      <p:sp>
        <p:nvSpPr>
          <p:cNvPr id="3" name="Content Placeholder 2"/>
          <p:cNvSpPr>
            <a:spLocks noGrp="1"/>
          </p:cNvSpPr>
          <p:nvPr>
            <p:ph idx="1"/>
          </p:nvPr>
        </p:nvSpPr>
        <p:spPr>
          <a:xfrm>
            <a:off x="829994" y="864638"/>
            <a:ext cx="7767905" cy="5647169"/>
          </a:xfrm>
        </p:spPr>
        <p:txBody>
          <a:bodyPr>
            <a:noAutofit/>
          </a:bodyPr>
          <a:lstStyle/>
          <a:p>
            <a:pPr eaLnBrk="1" fontAlgn="t" hangingPunct="1"/>
            <a:endParaRPr lang="en-US" dirty="0"/>
          </a:p>
          <a:p>
            <a:pPr eaLnBrk="1" fontAlgn="t" hangingPunct="1"/>
            <a:r>
              <a:rPr lang="en-US" b="1" dirty="0" err="1"/>
              <a:t>nvidia-smi</a:t>
            </a:r>
            <a:r>
              <a:rPr lang="en-US" dirty="0"/>
              <a:t> </a:t>
            </a:r>
            <a:r>
              <a:rPr lang="mr-IN" dirty="0"/>
              <a:t>–</a:t>
            </a:r>
            <a:r>
              <a:rPr lang="en-US" dirty="0"/>
              <a:t> displays some information about </a:t>
            </a:r>
            <a:r>
              <a:rPr lang="en-US" dirty="0" smtClean="0"/>
              <a:t>NVIDIA devices </a:t>
            </a:r>
            <a:r>
              <a:rPr lang="en-US" dirty="0"/>
              <a:t>on a node</a:t>
            </a:r>
          </a:p>
          <a:p>
            <a:pPr eaLnBrk="1" fontAlgn="t" hangingPunct="1"/>
            <a:endParaRPr lang="en-US" dirty="0"/>
          </a:p>
          <a:p>
            <a:pPr eaLnBrk="1" fontAlgn="t" hangingPunct="1"/>
            <a:r>
              <a:rPr lang="en-US" b="1" dirty="0" err="1"/>
              <a:t>c</a:t>
            </a:r>
            <a:r>
              <a:rPr lang="en-US" b="1" dirty="0" err="1" smtClean="0"/>
              <a:t>udagdb</a:t>
            </a:r>
            <a:r>
              <a:rPr lang="en-US" b="1" dirty="0" smtClean="0"/>
              <a:t> </a:t>
            </a:r>
            <a:r>
              <a:rPr lang="mr-IN" dirty="0" smtClean="0"/>
              <a:t>–</a:t>
            </a:r>
            <a:r>
              <a:rPr lang="en-US" dirty="0" smtClean="0"/>
              <a:t> command line debugger in the style of GDB that allows kernel debugging</a:t>
            </a:r>
          </a:p>
          <a:p>
            <a:pPr eaLnBrk="1" fontAlgn="t" hangingPunct="1"/>
            <a:endParaRPr lang="en-US" dirty="0" smtClean="0"/>
          </a:p>
          <a:p>
            <a:pPr eaLnBrk="1" fontAlgn="t" hangingPunct="1"/>
            <a:r>
              <a:rPr lang="en-US" b="1" dirty="0" err="1" smtClean="0"/>
              <a:t>cuda-memcheck</a:t>
            </a:r>
            <a:r>
              <a:rPr lang="en-US" b="1" dirty="0" smtClean="0"/>
              <a:t> </a:t>
            </a:r>
            <a:r>
              <a:rPr lang="mr-IN" dirty="0" smtClean="0"/>
              <a:t>–</a:t>
            </a:r>
            <a:r>
              <a:rPr lang="en-US" dirty="0" smtClean="0"/>
              <a:t> tool to catch memory access errors in a CUDA application</a:t>
            </a:r>
          </a:p>
          <a:p>
            <a:pPr eaLnBrk="1" fontAlgn="t" hangingPunct="1"/>
            <a:endParaRPr lang="en-US" dirty="0"/>
          </a:p>
          <a:p>
            <a:pPr eaLnBrk="1" fontAlgn="t" hangingPunct="1"/>
            <a:r>
              <a:rPr lang="en-US" b="1" dirty="0" err="1"/>
              <a:t>n</a:t>
            </a:r>
            <a:r>
              <a:rPr lang="en-US" b="1" dirty="0" err="1" smtClean="0"/>
              <a:t>vvp</a:t>
            </a:r>
            <a:r>
              <a:rPr lang="en-US" b="1" dirty="0" smtClean="0"/>
              <a:t> </a:t>
            </a:r>
            <a:r>
              <a:rPr lang="mr-IN" dirty="0" smtClean="0"/>
              <a:t>–</a:t>
            </a:r>
            <a:r>
              <a:rPr lang="en-US" dirty="0" smtClean="0"/>
              <a:t> visual </a:t>
            </a:r>
            <a:r>
              <a:rPr lang="en-US" dirty="0" err="1" smtClean="0"/>
              <a:t>optimisation</a:t>
            </a:r>
            <a:r>
              <a:rPr lang="en-US" dirty="0" smtClean="0"/>
              <a:t> application that can use profiling data from </a:t>
            </a:r>
            <a:r>
              <a:rPr lang="en-US" dirty="0" err="1" smtClean="0"/>
              <a:t>nvprof</a:t>
            </a:r>
            <a:endParaRPr lang="en-US" dirty="0" smtClean="0"/>
          </a:p>
          <a:p>
            <a:pPr eaLnBrk="1" fontAlgn="t" hangingPunct="1"/>
            <a:endParaRPr lang="en-US" dirty="0"/>
          </a:p>
          <a:p>
            <a:pPr eaLnBrk="1" fontAlgn="t" hangingPunct="1"/>
            <a:endParaRPr lang="en-US" dirty="0"/>
          </a:p>
          <a:p>
            <a:pPr eaLnBrk="1" fontAlgn="t" hangingPunct="1"/>
            <a:endParaRPr lang="en-US" dirty="0"/>
          </a:p>
        </p:txBody>
      </p:sp>
    </p:spTree>
    <p:extLst>
      <p:ext uri="{BB962C8B-B14F-4D97-AF65-F5344CB8AC3E}">
        <p14:creationId xmlns:p14="http://schemas.microsoft.com/office/powerpoint/2010/main" val="17859837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ECCDBF0-366E-48A0-88F4-F6FB8774CCBA}" type="slidenum">
              <a:rPr lang="zh-CN" altLang="en-US"/>
              <a:pPr>
                <a:defRPr/>
              </a:pPr>
              <a:t>4</a:t>
            </a:fld>
            <a:endParaRPr lang="en-US" altLang="zh-CN"/>
          </a:p>
        </p:txBody>
      </p:sp>
      <p:sp>
        <p:nvSpPr>
          <p:cNvPr id="11267" name="Rectangle 2"/>
          <p:cNvSpPr>
            <a:spLocks noGrp="1" noChangeArrowheads="1"/>
          </p:cNvSpPr>
          <p:nvPr>
            <p:ph type="title"/>
          </p:nvPr>
        </p:nvSpPr>
        <p:spPr/>
        <p:txBody>
          <a:bodyPr/>
          <a:lstStyle/>
          <a:p>
            <a:pPr eaLnBrk="1" hangingPunct="1"/>
            <a:r>
              <a:rPr lang="en-US" dirty="0" smtClean="0"/>
              <a:t>Preliminaries: Part 2</a:t>
            </a:r>
          </a:p>
        </p:txBody>
      </p:sp>
      <p:sp>
        <p:nvSpPr>
          <p:cNvPr id="11268" name="Rectangle 3"/>
          <p:cNvSpPr>
            <a:spLocks noGrp="1" noChangeArrowheads="1"/>
          </p:cNvSpPr>
          <p:nvPr>
            <p:ph type="body" idx="1"/>
          </p:nvPr>
        </p:nvSpPr>
        <p:spPr>
          <a:xfrm>
            <a:off x="387350" y="1517650"/>
            <a:ext cx="8543925" cy="4921250"/>
          </a:xfrm>
        </p:spPr>
        <p:txBody>
          <a:bodyPr/>
          <a:lstStyle/>
          <a:p>
            <a:pPr eaLnBrk="1" hangingPunct="1">
              <a:lnSpc>
                <a:spcPct val="83000"/>
              </a:lnSpc>
            </a:pPr>
            <a:r>
              <a:rPr lang="en-US" sz="2800" dirty="0" smtClean="0"/>
              <a:t>Our plan for the day .. Active learning!</a:t>
            </a:r>
          </a:p>
          <a:p>
            <a:pPr lvl="1" eaLnBrk="1" hangingPunct="1">
              <a:lnSpc>
                <a:spcPct val="83000"/>
              </a:lnSpc>
            </a:pPr>
            <a:r>
              <a:rPr lang="en-US" sz="2400" dirty="0" smtClean="0"/>
              <a:t>We will mix short lectures with short exercises.</a:t>
            </a:r>
          </a:p>
          <a:p>
            <a:pPr lvl="1" eaLnBrk="1" hangingPunct="1">
              <a:lnSpc>
                <a:spcPct val="83000"/>
              </a:lnSpc>
            </a:pPr>
            <a:r>
              <a:rPr lang="en-US" sz="2400" dirty="0" smtClean="0"/>
              <a:t>You will use your laptop to connect to a multiprocessor </a:t>
            </a:r>
            <a:br>
              <a:rPr lang="en-US" sz="2400" dirty="0" smtClean="0"/>
            </a:br>
            <a:r>
              <a:rPr lang="en-US" sz="2400" dirty="0" smtClean="0"/>
              <a:t>server.</a:t>
            </a:r>
          </a:p>
          <a:p>
            <a:pPr eaLnBrk="1" hangingPunct="1">
              <a:lnSpc>
                <a:spcPct val="83000"/>
              </a:lnSpc>
            </a:pPr>
            <a:r>
              <a:rPr lang="en-US" sz="2800" dirty="0" smtClean="0"/>
              <a:t>Please follow these simple rules</a:t>
            </a:r>
          </a:p>
          <a:p>
            <a:pPr lvl="1" eaLnBrk="1" hangingPunct="1">
              <a:lnSpc>
                <a:spcPct val="83000"/>
              </a:lnSpc>
            </a:pPr>
            <a:r>
              <a:rPr lang="en-US" sz="2400" dirty="0" smtClean="0"/>
              <a:t>Do the exercises that we assign and then change things </a:t>
            </a:r>
            <a:br>
              <a:rPr lang="en-US" sz="2400" dirty="0" smtClean="0"/>
            </a:br>
            <a:r>
              <a:rPr lang="en-US" sz="2400" dirty="0" smtClean="0"/>
              <a:t>around and experiment.</a:t>
            </a:r>
          </a:p>
          <a:p>
            <a:pPr lvl="2" eaLnBrk="1" hangingPunct="1">
              <a:lnSpc>
                <a:spcPct val="83000"/>
              </a:lnSpc>
            </a:pPr>
            <a:r>
              <a:rPr lang="en-US" sz="2000" dirty="0" smtClean="0"/>
              <a:t>Embrace active learning!</a:t>
            </a:r>
          </a:p>
          <a:p>
            <a:pPr lvl="1" eaLnBrk="1" hangingPunct="1">
              <a:lnSpc>
                <a:spcPct val="83000"/>
              </a:lnSpc>
            </a:pPr>
            <a:r>
              <a:rPr lang="en-US" sz="3200" u="sng" dirty="0" smtClean="0"/>
              <a:t>Don’t cheat</a:t>
            </a:r>
            <a:r>
              <a:rPr lang="en-US" sz="2400" dirty="0" smtClean="0"/>
              <a:t>:  Do Not look at the solutions before you </a:t>
            </a:r>
            <a:br>
              <a:rPr lang="en-US" sz="2400" dirty="0" smtClean="0"/>
            </a:br>
            <a:r>
              <a:rPr lang="en-US" sz="2400" dirty="0" smtClean="0"/>
              <a:t>complete an exercise … even if you get really frustrated.</a:t>
            </a:r>
          </a:p>
        </p:txBody>
      </p:sp>
    </p:spTree>
    <p:extLst>
      <p:ext uri="{BB962C8B-B14F-4D97-AF65-F5344CB8AC3E}">
        <p14:creationId xmlns:p14="http://schemas.microsoft.com/office/powerpoint/2010/main" val="187026409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the </a:t>
            </a:r>
            <a:r>
              <a:rPr lang="en-US" dirty="0" err="1" smtClean="0"/>
              <a:t>vadd</a:t>
            </a:r>
            <a:r>
              <a:rPr lang="en-US" dirty="0" smtClean="0"/>
              <a:t> program from the previous exercise and explore how it executes on a GPU using </a:t>
            </a:r>
            <a:r>
              <a:rPr lang="en-US" dirty="0" err="1" smtClean="0"/>
              <a:t>nvprof</a:t>
            </a:r>
            <a:r>
              <a:rPr lang="en-US" dirty="0" smtClean="0"/>
              <a:t>.</a:t>
            </a:r>
          </a:p>
          <a:p>
            <a:pPr lvl="1"/>
            <a:r>
              <a:rPr lang="en-US" dirty="0" err="1"/>
              <a:t>nvprof</a:t>
            </a:r>
            <a:r>
              <a:rPr lang="en-US" dirty="0"/>
              <a:t> ./</a:t>
            </a:r>
            <a:r>
              <a:rPr lang="en-US" dirty="0" err="1"/>
              <a:t>vadd</a:t>
            </a:r>
            <a:endParaRPr lang="en-US" dirty="0"/>
          </a:p>
          <a:p>
            <a:pPr lvl="1"/>
            <a:r>
              <a:rPr lang="en-US" dirty="0" err="1"/>
              <a:t>nvprof</a:t>
            </a:r>
            <a:r>
              <a:rPr lang="en-US" dirty="0"/>
              <a:t> </a:t>
            </a:r>
            <a:r>
              <a:rPr lang="en-US" dirty="0" smtClean="0"/>
              <a:t>--print-</a:t>
            </a:r>
            <a:r>
              <a:rPr lang="en-US" dirty="0" err="1" smtClean="0"/>
              <a:t>gpu</a:t>
            </a:r>
            <a:r>
              <a:rPr lang="en-US" dirty="0" smtClean="0"/>
              <a:t>-trace </a:t>
            </a:r>
            <a:r>
              <a:rPr lang="en-US" dirty="0"/>
              <a:t>./</a:t>
            </a:r>
            <a:r>
              <a:rPr lang="en-US" dirty="0" err="1"/>
              <a:t>vadd</a:t>
            </a:r>
            <a:endParaRPr lang="en-US" dirty="0"/>
          </a:p>
          <a:p>
            <a:r>
              <a:rPr lang="en-US" dirty="0" smtClean="0"/>
              <a:t>Change the problem size and get a feel for how the grid and block-size change.</a:t>
            </a:r>
          </a:p>
          <a:p>
            <a:r>
              <a:rPr lang="en-US" dirty="0" smtClean="0"/>
              <a:t>You will need to edit the job submission files to submit the job to the queue with </a:t>
            </a:r>
            <a:r>
              <a:rPr lang="en-US" dirty="0" err="1" smtClean="0"/>
              <a:t>nvprof</a:t>
            </a:r>
            <a:r>
              <a:rPr lang="en-US" dirty="0" smtClean="0"/>
              <a:t>.   For example:	</a:t>
            </a:r>
          </a:p>
          <a:p>
            <a:pPr lvl="1"/>
            <a:r>
              <a:rPr lang="en-US" dirty="0" smtClean="0"/>
              <a:t>Replace the line</a:t>
            </a:r>
          </a:p>
          <a:p>
            <a:pPr lvl="2"/>
            <a:r>
              <a:rPr lang="en-US" dirty="0" smtClean="0"/>
              <a:t>./</a:t>
            </a:r>
            <a:r>
              <a:rPr lang="en-US" dirty="0" err="1" smtClean="0"/>
              <a:t>vadd</a:t>
            </a:r>
            <a:endParaRPr lang="en-US" dirty="0"/>
          </a:p>
          <a:p>
            <a:pPr lvl="1"/>
            <a:r>
              <a:rPr lang="en-US" dirty="0" smtClean="0"/>
              <a:t>with the line (for example)</a:t>
            </a:r>
          </a:p>
          <a:p>
            <a:pPr lvl="2"/>
            <a:r>
              <a:rPr lang="en-US" dirty="0" err="1" smtClean="0"/>
              <a:t>nvprof</a:t>
            </a:r>
            <a:r>
              <a:rPr lang="en-US" dirty="0"/>
              <a:t> </a:t>
            </a:r>
            <a:r>
              <a:rPr lang="en-US" dirty="0" smtClean="0"/>
              <a:t>--print-</a:t>
            </a:r>
            <a:r>
              <a:rPr lang="en-US" dirty="0" err="1" smtClean="0"/>
              <a:t>gpu</a:t>
            </a:r>
            <a:r>
              <a:rPr lang="en-US" dirty="0" smtClean="0"/>
              <a:t>-trace ./</a:t>
            </a:r>
            <a:r>
              <a:rPr lang="en-US" dirty="0" err="1" smtClean="0"/>
              <a:t>vadd</a:t>
            </a:r>
            <a:endParaRPr lang="en-US" dirty="0" smtClean="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40</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2464123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smtClean="0"/>
              <a:t>Agenda</a:t>
            </a:r>
            <a:endParaRPr lang="en-US" dirty="0"/>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smtClean="0"/>
              <a:t>OpenMP</a:t>
            </a:r>
            <a:r>
              <a:rPr lang="en-US" dirty="0" smtClean="0"/>
              <a:t> </a:t>
            </a:r>
            <a:r>
              <a:rPr lang="en-US" dirty="0"/>
              <a:t>overview</a:t>
            </a:r>
          </a:p>
          <a:p>
            <a:pPr eaLnBrk="1" fontAlgn="t" hangingPunct="1"/>
            <a:r>
              <a:rPr lang="en-US" dirty="0"/>
              <a:t>The device model in </a:t>
            </a:r>
            <a:r>
              <a:rPr lang="en-US" dirty="0" err="1" smtClean="0"/>
              <a:t>OpenMP</a:t>
            </a:r>
            <a:endParaRPr lang="en-US" dirty="0" smtClean="0"/>
          </a:p>
          <a:p>
            <a:pPr eaLnBrk="1" fontAlgn="t" hangingPunct="1"/>
            <a:r>
              <a:rPr lang="en-US" dirty="0" smtClean="0"/>
              <a:t>Understanding execution on the GPU with </a:t>
            </a:r>
            <a:r>
              <a:rPr lang="en-US" dirty="0" err="1" smtClean="0"/>
              <a:t>nvprof</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34258" y="2180649"/>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1095715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7331" y="0"/>
            <a:ext cx="8956675" cy="486833"/>
          </a:xfrm>
        </p:spPr>
        <p:txBody>
          <a:bodyPr>
            <a:normAutofit fontScale="90000"/>
          </a:bodyPr>
          <a:lstStyle/>
          <a:p>
            <a:pPr eaLnBrk="1" hangingPunct="1"/>
            <a:r>
              <a:rPr lang="en-US" altLang="zh-CN" sz="3200" dirty="0" err="1" smtClean="0">
                <a:ea typeface="SimSun" pitchFamily="2" charset="-122"/>
              </a:rPr>
              <a:t>OpenMP</a:t>
            </a:r>
            <a:r>
              <a:rPr lang="en-US" altLang="zh-CN" sz="3200" dirty="0" smtClean="0">
                <a:ea typeface="SimSun" pitchFamily="2" charset="-122"/>
              </a:rPr>
              <a:t> device model: </a:t>
            </a:r>
            <a:r>
              <a:rPr lang="en-US" altLang="zh-CN" sz="2400" dirty="0" smtClean="0">
                <a:ea typeface="SimSun" pitchFamily="2" charset="-122"/>
              </a:rPr>
              <a:t>Examples</a:t>
            </a:r>
          </a:p>
        </p:txBody>
      </p:sp>
      <p:sp>
        <p:nvSpPr>
          <p:cNvPr id="2" name="TextBox 1"/>
          <p:cNvSpPr txBox="1"/>
          <p:nvPr/>
        </p:nvSpPr>
        <p:spPr>
          <a:xfrm>
            <a:off x="421608" y="1183780"/>
            <a:ext cx="3462230" cy="1015663"/>
          </a:xfrm>
          <a:prstGeom prst="rect">
            <a:avLst/>
          </a:prstGeom>
          <a:solidFill>
            <a:srgbClr val="F5EBFE"/>
          </a:solidFill>
          <a:ln w="44450">
            <a:solidFill>
              <a:schemeClr val="tx1"/>
            </a:solidFill>
          </a:ln>
        </p:spPr>
        <p:txBody>
          <a:bodyPr wrap="square" rtlCol="0">
            <a:spAutoFit/>
          </a:bodyPr>
          <a:lstStyle/>
          <a:p>
            <a:pPr algn="ctr" fontAlgn="auto">
              <a:spcBef>
                <a:spcPts val="0"/>
              </a:spcBef>
              <a:spcAft>
                <a:spcPts val="0"/>
              </a:spcAft>
            </a:pPr>
            <a:r>
              <a:rPr lang="en-US" sz="2000" dirty="0" smtClean="0">
                <a:solidFill>
                  <a:srgbClr val="000000"/>
                </a:solidFill>
              </a:rPr>
              <a:t>A couple key </a:t>
            </a:r>
            <a:r>
              <a:rPr lang="en-US" sz="2000" smtClean="0">
                <a:solidFill>
                  <a:srgbClr val="000000"/>
                </a:solidFill>
              </a:rPr>
              <a:t>devices we considered </a:t>
            </a:r>
            <a:r>
              <a:rPr lang="en-US" sz="2000" dirty="0" smtClean="0">
                <a:solidFill>
                  <a:srgbClr val="000000"/>
                </a:solidFill>
              </a:rPr>
              <a:t>when designing the device model in </a:t>
            </a:r>
            <a:r>
              <a:rPr lang="en-US" sz="2000" dirty="0" err="1" smtClean="0">
                <a:solidFill>
                  <a:srgbClr val="000000"/>
                </a:solidFill>
              </a:rPr>
              <a:t>OpenMP</a:t>
            </a:r>
            <a:endParaRPr lang="en-US" sz="2000" dirty="0">
              <a:solidFill>
                <a:srgbClr val="000000"/>
              </a:solidFill>
              <a:latin typeface="+mn-lt"/>
              <a:ea typeface="+mn-ea"/>
            </a:endParaRPr>
          </a:p>
        </p:txBody>
      </p:sp>
      <p:pic>
        <p:nvPicPr>
          <p:cNvPr id="3" name="Picture 2" descr="Screen Shot 2015-07-31 at 6.17.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3" y="2687070"/>
            <a:ext cx="3681531" cy="2382167"/>
          </a:xfrm>
          <a:prstGeom prst="rect">
            <a:avLst/>
          </a:prstGeom>
          <a:ln w="34925">
            <a:solidFill>
              <a:schemeClr val="tx1"/>
            </a:solidFill>
          </a:ln>
        </p:spPr>
      </p:pic>
      <p:pic>
        <p:nvPicPr>
          <p:cNvPr id="4" name="Picture 3" descr="Screen Shot 2015-07-31 at 6.40.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084" y="623120"/>
            <a:ext cx="3429866" cy="2276636"/>
          </a:xfrm>
          <a:prstGeom prst="rect">
            <a:avLst/>
          </a:prstGeom>
        </p:spPr>
      </p:pic>
      <p:sp>
        <p:nvSpPr>
          <p:cNvPr id="6" name="TextBox 5"/>
          <p:cNvSpPr txBox="1"/>
          <p:nvPr/>
        </p:nvSpPr>
        <p:spPr>
          <a:xfrm>
            <a:off x="4390701" y="2896391"/>
            <a:ext cx="3994460" cy="646331"/>
          </a:xfrm>
          <a:prstGeom prst="rect">
            <a:avLst/>
          </a:prstGeom>
          <a:noFill/>
        </p:spPr>
        <p:txBody>
          <a:bodyPr wrap="square" rtlCol="0">
            <a:spAutoFit/>
          </a:bodyPr>
          <a:lstStyle/>
          <a:p>
            <a:pPr algn="ctr" fontAlgn="auto">
              <a:spcBef>
                <a:spcPts val="0"/>
              </a:spcBef>
              <a:spcAft>
                <a:spcPts val="0"/>
              </a:spcAft>
            </a:pPr>
            <a:r>
              <a:rPr lang="en-US" sz="1800" dirty="0" smtClean="0">
                <a:solidFill>
                  <a:srgbClr val="000000"/>
                </a:solidFill>
                <a:latin typeface="+mn-lt"/>
                <a:ea typeface="+mn-ea"/>
              </a:rPr>
              <a:t>Target Device: Intel® Xeon Phi™ processor</a:t>
            </a:r>
            <a:endParaRPr lang="en-US" sz="1800" dirty="0">
              <a:solidFill>
                <a:srgbClr val="000000"/>
              </a:solidFill>
              <a:latin typeface="+mn-lt"/>
              <a:ea typeface="+mn-ea"/>
            </a:endParaRPr>
          </a:p>
        </p:txBody>
      </p:sp>
      <p:sp>
        <p:nvSpPr>
          <p:cNvPr id="250" name="TextBox 249"/>
          <p:cNvSpPr txBox="1"/>
          <p:nvPr/>
        </p:nvSpPr>
        <p:spPr>
          <a:xfrm>
            <a:off x="281254" y="5176845"/>
            <a:ext cx="3994460" cy="369332"/>
          </a:xfrm>
          <a:prstGeom prst="rect">
            <a:avLst/>
          </a:prstGeom>
          <a:noFill/>
        </p:spPr>
        <p:txBody>
          <a:bodyPr wrap="square" rtlCol="0">
            <a:spAutoFit/>
          </a:bodyPr>
          <a:lstStyle/>
          <a:p>
            <a:pPr algn="ctr" fontAlgn="auto">
              <a:spcBef>
                <a:spcPts val="0"/>
              </a:spcBef>
              <a:spcAft>
                <a:spcPts val="0"/>
              </a:spcAft>
            </a:pPr>
            <a:r>
              <a:rPr lang="en-US" sz="1800" dirty="0" smtClean="0">
                <a:solidFill>
                  <a:srgbClr val="000000"/>
                </a:solidFill>
                <a:latin typeface="+mn-lt"/>
                <a:ea typeface="+mn-ea"/>
              </a:rPr>
              <a:t>Host</a:t>
            </a:r>
            <a:endParaRPr lang="en-US" sz="1800" dirty="0">
              <a:solidFill>
                <a:srgbClr val="000000"/>
              </a:solidFill>
              <a:latin typeface="+mn-lt"/>
              <a:ea typeface="+mn-ea"/>
            </a:endParaRPr>
          </a:p>
        </p:txBody>
      </p:sp>
      <p:pic>
        <p:nvPicPr>
          <p:cNvPr id="251" name="Picture 250" descr="fermi-block.png"/>
          <p:cNvPicPr>
            <a:picLocks noChangeAspect="1"/>
          </p:cNvPicPr>
          <p:nvPr/>
        </p:nvPicPr>
        <p:blipFill>
          <a:blip r:embed="rId5"/>
          <a:stretch>
            <a:fillRect/>
          </a:stretch>
        </p:blipFill>
        <p:spPr>
          <a:xfrm>
            <a:off x="5147739" y="4090221"/>
            <a:ext cx="2819400" cy="2391943"/>
          </a:xfrm>
          <a:prstGeom prst="rect">
            <a:avLst/>
          </a:prstGeom>
        </p:spPr>
      </p:pic>
      <p:sp>
        <p:nvSpPr>
          <p:cNvPr id="252" name="TextBox 251"/>
          <p:cNvSpPr txBox="1"/>
          <p:nvPr/>
        </p:nvSpPr>
        <p:spPr>
          <a:xfrm>
            <a:off x="4607050" y="6488668"/>
            <a:ext cx="3994460" cy="369332"/>
          </a:xfrm>
          <a:prstGeom prst="rect">
            <a:avLst/>
          </a:prstGeom>
          <a:noFill/>
        </p:spPr>
        <p:txBody>
          <a:bodyPr wrap="square" rtlCol="0">
            <a:spAutoFit/>
          </a:bodyPr>
          <a:lstStyle/>
          <a:p>
            <a:pPr algn="ctr" fontAlgn="auto">
              <a:spcBef>
                <a:spcPts val="0"/>
              </a:spcBef>
              <a:spcAft>
                <a:spcPts val="0"/>
              </a:spcAft>
            </a:pPr>
            <a:r>
              <a:rPr lang="en-US" sz="1800" dirty="0" smtClean="0">
                <a:solidFill>
                  <a:srgbClr val="000000"/>
                </a:solidFill>
                <a:latin typeface="+mn-lt"/>
                <a:ea typeface="+mn-ea"/>
              </a:rPr>
              <a:t>Target Device: GPU</a:t>
            </a:r>
            <a:endParaRPr lang="en-US" sz="1800" dirty="0">
              <a:solidFill>
                <a:srgbClr val="000000"/>
              </a:solidFill>
              <a:latin typeface="+mn-lt"/>
              <a:ea typeface="+mn-ea"/>
            </a:endParaRPr>
          </a:p>
        </p:txBody>
      </p:sp>
      <p:cxnSp>
        <p:nvCxnSpPr>
          <p:cNvPr id="8" name="Straight Connector 7"/>
          <p:cNvCxnSpPr/>
          <p:nvPr/>
        </p:nvCxnSpPr>
        <p:spPr bwMode="auto">
          <a:xfrm>
            <a:off x="4012868" y="3863213"/>
            <a:ext cx="378700" cy="3183"/>
          </a:xfrm>
          <a:prstGeom prst="line">
            <a:avLst/>
          </a:prstGeom>
          <a:noFill/>
          <a:ln w="44450" cap="flat" cmpd="sng" algn="ctr">
            <a:solidFill>
              <a:schemeClr val="tx1"/>
            </a:solidFill>
            <a:prstDash val="solid"/>
            <a:round/>
            <a:headEnd type="none" w="med" len="med"/>
            <a:tailEnd type="none" w="med" len="med"/>
          </a:ln>
          <a:effectLst/>
        </p:spPr>
      </p:cxnSp>
      <p:cxnSp>
        <p:nvCxnSpPr>
          <p:cNvPr id="253" name="Straight Connector 252"/>
          <p:cNvCxnSpPr/>
          <p:nvPr/>
        </p:nvCxnSpPr>
        <p:spPr bwMode="auto">
          <a:xfrm flipV="1">
            <a:off x="4394792" y="1784941"/>
            <a:ext cx="279732" cy="1475"/>
          </a:xfrm>
          <a:prstGeom prst="line">
            <a:avLst/>
          </a:prstGeom>
          <a:noFill/>
          <a:ln w="44450" cap="flat" cmpd="sng" algn="ctr">
            <a:solidFill>
              <a:schemeClr val="tx1"/>
            </a:solidFill>
            <a:prstDash val="solid"/>
            <a:round/>
            <a:headEnd type="none" w="med" len="med"/>
            <a:tailEnd type="none" w="med" len="med"/>
          </a:ln>
          <a:effectLst/>
        </p:spPr>
      </p:cxnSp>
      <p:cxnSp>
        <p:nvCxnSpPr>
          <p:cNvPr id="254" name="Straight Connector 253"/>
          <p:cNvCxnSpPr/>
          <p:nvPr/>
        </p:nvCxnSpPr>
        <p:spPr bwMode="auto">
          <a:xfrm flipV="1">
            <a:off x="4391572" y="5298443"/>
            <a:ext cx="761791" cy="5876"/>
          </a:xfrm>
          <a:prstGeom prst="line">
            <a:avLst/>
          </a:prstGeom>
          <a:noFill/>
          <a:ln w="44450" cap="flat" cmpd="sng" algn="ctr">
            <a:solidFill>
              <a:schemeClr val="tx1"/>
            </a:solidFill>
            <a:prstDash val="solid"/>
            <a:round/>
            <a:headEnd type="none" w="med" len="med"/>
            <a:tailEnd type="none" w="med" len="med"/>
          </a:ln>
          <a:effectLst/>
        </p:spPr>
      </p:cxnSp>
      <p:cxnSp>
        <p:nvCxnSpPr>
          <p:cNvPr id="255" name="Straight Connector 254"/>
          <p:cNvCxnSpPr/>
          <p:nvPr/>
        </p:nvCxnSpPr>
        <p:spPr bwMode="auto">
          <a:xfrm flipH="1">
            <a:off x="4406876" y="1795311"/>
            <a:ext cx="5101" cy="3519212"/>
          </a:xfrm>
          <a:prstGeom prst="line">
            <a:avLst/>
          </a:prstGeom>
          <a:noFill/>
          <a:ln w="444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690730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A Generic Host/Device Platform Model</a:t>
            </a:r>
            <a:endParaRPr lang="en-GB" dirty="0"/>
          </a:p>
        </p:txBody>
      </p:sp>
      <p:sp>
        <p:nvSpPr>
          <p:cNvPr id="138" name="Content Placeholder 137"/>
          <p:cNvSpPr>
            <a:spLocks noGrp="1"/>
          </p:cNvSpPr>
          <p:nvPr>
            <p:ph idx="1"/>
          </p:nvPr>
        </p:nvSpPr>
        <p:spPr>
          <a:xfrm>
            <a:off x="0" y="4509120"/>
            <a:ext cx="9144000" cy="2348880"/>
          </a:xfrm>
        </p:spPr>
        <p:txBody>
          <a:bodyPr>
            <a:normAutofit/>
          </a:bodyPr>
          <a:lstStyle/>
          <a:p>
            <a:r>
              <a:rPr lang="en-GB" dirty="0"/>
              <a:t>One </a:t>
            </a:r>
            <a:r>
              <a:rPr lang="en-GB" b="1" i="1" dirty="0">
                <a:solidFill>
                  <a:srgbClr val="C00000"/>
                </a:solidFill>
              </a:rPr>
              <a:t>Host</a:t>
            </a:r>
            <a:r>
              <a:rPr lang="en-GB" dirty="0">
                <a:solidFill>
                  <a:srgbClr val="C00000"/>
                </a:solidFill>
              </a:rPr>
              <a:t> </a:t>
            </a:r>
            <a:r>
              <a:rPr lang="en-GB" dirty="0" smtClean="0"/>
              <a:t>and </a:t>
            </a:r>
            <a:r>
              <a:rPr lang="en-GB" dirty="0"/>
              <a:t>one or more </a:t>
            </a:r>
            <a:r>
              <a:rPr lang="en-GB" b="1" i="1" dirty="0" smtClean="0">
                <a:solidFill>
                  <a:srgbClr val="C00000"/>
                </a:solidFill>
              </a:rPr>
              <a:t>Devices</a:t>
            </a:r>
            <a:endParaRPr lang="en-GB" b="1" i="1" dirty="0">
              <a:solidFill>
                <a:srgbClr val="C00000"/>
              </a:solidFill>
            </a:endParaRPr>
          </a:p>
          <a:p>
            <a:pPr marL="628650" lvl="1" indent="-266700"/>
            <a:r>
              <a:rPr lang="en-GB" dirty="0"/>
              <a:t>Each </a:t>
            </a:r>
            <a:r>
              <a:rPr lang="en-GB" dirty="0" smtClean="0"/>
              <a:t>Device </a:t>
            </a:r>
            <a:r>
              <a:rPr lang="en-GB" dirty="0"/>
              <a:t>is composed of one or </a:t>
            </a:r>
            <a:r>
              <a:rPr lang="en-GB" dirty="0" smtClean="0"/>
              <a:t>more </a:t>
            </a:r>
            <a:r>
              <a:rPr lang="en-GB" b="1" i="1" dirty="0" smtClean="0">
                <a:solidFill>
                  <a:srgbClr val="C00000"/>
                </a:solidFill>
              </a:rPr>
              <a:t>Compute </a:t>
            </a:r>
            <a:r>
              <a:rPr lang="en-GB" b="1" i="1" dirty="0">
                <a:solidFill>
                  <a:srgbClr val="C00000"/>
                </a:solidFill>
              </a:rPr>
              <a:t>Units</a:t>
            </a:r>
          </a:p>
          <a:p>
            <a:pPr marL="733426" lvl="1" indent="-268288"/>
            <a:r>
              <a:rPr lang="en-GB" sz="2200" dirty="0"/>
              <a:t>Each Compute Unit is divided into one or more </a:t>
            </a:r>
            <a:r>
              <a:rPr lang="en-GB" sz="2200" b="1" i="1" dirty="0">
                <a:solidFill>
                  <a:srgbClr val="C00000"/>
                </a:solidFill>
              </a:rPr>
              <a:t>Processing </a:t>
            </a:r>
            <a:r>
              <a:rPr lang="en-GB" sz="2200" b="1" i="1" dirty="0" smtClean="0">
                <a:solidFill>
                  <a:srgbClr val="C00000"/>
                </a:solidFill>
              </a:rPr>
              <a:t>Elements</a:t>
            </a:r>
            <a:endParaRPr lang="en-GB" sz="2200" b="1" i="1" dirty="0">
              <a:solidFill>
                <a:srgbClr val="C00000"/>
              </a:solidFill>
            </a:endParaRPr>
          </a:p>
          <a:p>
            <a:r>
              <a:rPr lang="en-GB" dirty="0"/>
              <a:t>Memory divided into </a:t>
            </a:r>
            <a:r>
              <a:rPr lang="en-GB" b="1" i="1" dirty="0">
                <a:solidFill>
                  <a:srgbClr val="C00000"/>
                </a:solidFill>
              </a:rPr>
              <a:t>host memory </a:t>
            </a:r>
            <a:r>
              <a:rPr lang="en-GB" dirty="0"/>
              <a:t>and </a:t>
            </a:r>
            <a:r>
              <a:rPr lang="en-GB" b="1" i="1" dirty="0">
                <a:solidFill>
                  <a:srgbClr val="C00000"/>
                </a:solidFill>
              </a:rPr>
              <a:t>device </a:t>
            </a:r>
            <a:r>
              <a:rPr lang="en-GB" b="1" i="1" dirty="0" smtClean="0">
                <a:solidFill>
                  <a:srgbClr val="C00000"/>
                </a:solidFill>
              </a:rPr>
              <a:t>memory</a:t>
            </a:r>
            <a:endParaRPr lang="en-GB" b="1" i="1" dirty="0">
              <a:solidFill>
                <a:srgbClr val="C00000"/>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smtClean="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dirty="0" smtClean="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2" name="TextBox 1"/>
          <p:cNvSpPr txBox="1"/>
          <p:nvPr/>
        </p:nvSpPr>
        <p:spPr>
          <a:xfrm>
            <a:off x="1126890" y="6454869"/>
            <a:ext cx="6807200" cy="307777"/>
          </a:xfrm>
          <a:prstGeom prst="rect">
            <a:avLst/>
          </a:prstGeom>
          <a:noFill/>
        </p:spPr>
        <p:txBody>
          <a:bodyPr wrap="square" rtlCol="0">
            <a:spAutoFit/>
          </a:bodyPr>
          <a:lstStyle/>
          <a:p>
            <a:pPr algn="ctr"/>
            <a:r>
              <a:rPr lang="en-US" sz="1400" dirty="0" smtClean="0"/>
              <a:t>Third party names are the property of their owners.</a:t>
            </a:r>
            <a:endParaRPr lang="en-US" sz="1400" dirty="0"/>
          </a:p>
        </p:txBody>
      </p:sp>
    </p:spTree>
    <p:extLst>
      <p:ext uri="{BB962C8B-B14F-4D97-AF65-F5344CB8AC3E}">
        <p14:creationId xmlns:p14="http://schemas.microsoft.com/office/powerpoint/2010/main" val="56324615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199" y="274638"/>
            <a:ext cx="8505979" cy="850106"/>
          </a:xfrm>
        </p:spPr>
        <p:txBody>
          <a:bodyPr>
            <a:normAutofit fontScale="90000"/>
          </a:bodyPr>
          <a:lstStyle/>
          <a:p>
            <a:r>
              <a:rPr lang="en-GB" dirty="0" smtClean="0"/>
              <a:t>Our host/device Platform Model and </a:t>
            </a:r>
            <a:r>
              <a:rPr lang="en-GB" dirty="0" err="1" smtClean="0"/>
              <a:t>OpenMP</a:t>
            </a:r>
            <a:endParaRPr lang="en-GB" dirty="0"/>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smtClean="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dirty="0" smtClean="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3" name="TextBox 2"/>
          <p:cNvSpPr txBox="1"/>
          <p:nvPr/>
        </p:nvSpPr>
        <p:spPr>
          <a:xfrm>
            <a:off x="7109871" y="3504419"/>
            <a:ext cx="1853308" cy="1323439"/>
          </a:xfrm>
          <a:prstGeom prst="rect">
            <a:avLst/>
          </a:prstGeom>
          <a:noFill/>
        </p:spPr>
        <p:txBody>
          <a:bodyPr wrap="square" rtlCol="0">
            <a:spAutoFit/>
          </a:bodyPr>
          <a:lstStyle/>
          <a:p>
            <a:pPr algn="ctr"/>
            <a:r>
              <a:rPr lang="en-US" sz="2000" b="1" dirty="0" smtClean="0">
                <a:solidFill>
                  <a:srgbClr val="C00000"/>
                </a:solidFill>
              </a:rPr>
              <a:t>Target</a:t>
            </a:r>
            <a:r>
              <a:rPr lang="en-US" sz="2000" dirty="0" smtClean="0"/>
              <a:t> construct to get onto a device</a:t>
            </a:r>
            <a:endParaRPr lang="en-US" sz="2000" dirty="0"/>
          </a:p>
        </p:txBody>
      </p:sp>
      <p:sp>
        <p:nvSpPr>
          <p:cNvPr id="139" name="TextBox 138"/>
          <p:cNvSpPr txBox="1"/>
          <p:nvPr/>
        </p:nvSpPr>
        <p:spPr>
          <a:xfrm>
            <a:off x="2430049" y="4872549"/>
            <a:ext cx="4165701" cy="1938992"/>
          </a:xfrm>
          <a:prstGeom prst="rect">
            <a:avLst/>
          </a:prstGeom>
          <a:noFill/>
        </p:spPr>
        <p:txBody>
          <a:bodyPr wrap="square" rtlCol="0">
            <a:spAutoFit/>
          </a:bodyPr>
          <a:lstStyle/>
          <a:p>
            <a:pPr algn="ctr"/>
            <a:r>
              <a:rPr lang="en-US" sz="2000" b="1" dirty="0" smtClean="0">
                <a:solidFill>
                  <a:srgbClr val="C00000"/>
                </a:solidFill>
              </a:rPr>
              <a:t>Teams</a:t>
            </a:r>
            <a:r>
              <a:rPr lang="en-US" sz="2000" dirty="0" smtClean="0"/>
              <a:t> construct to create a league of teams with one team of threads on each compute unit.</a:t>
            </a:r>
          </a:p>
          <a:p>
            <a:pPr algn="ctr"/>
            <a:endParaRPr lang="en-US" sz="2000" dirty="0"/>
          </a:p>
          <a:p>
            <a:pPr algn="ctr"/>
            <a:r>
              <a:rPr lang="en-US" sz="2000" b="1" dirty="0" smtClean="0">
                <a:solidFill>
                  <a:srgbClr val="C00000"/>
                </a:solidFill>
              </a:rPr>
              <a:t>Distribute</a:t>
            </a:r>
            <a:r>
              <a:rPr lang="en-US" sz="2000" dirty="0" smtClean="0">
                <a:solidFill>
                  <a:srgbClr val="C00000"/>
                </a:solidFill>
              </a:rPr>
              <a:t> </a:t>
            </a:r>
            <a:r>
              <a:rPr lang="en-US" sz="2000" dirty="0" smtClean="0"/>
              <a:t>clause to assign </a:t>
            </a:r>
            <a:br>
              <a:rPr lang="en-US" sz="2000" dirty="0" smtClean="0"/>
            </a:br>
            <a:r>
              <a:rPr lang="en-US" sz="2000" dirty="0" smtClean="0"/>
              <a:t>blocks of loop iterations to teams.</a:t>
            </a:r>
            <a:endParaRPr lang="en-US" sz="2000" dirty="0"/>
          </a:p>
        </p:txBody>
      </p:sp>
      <p:sp>
        <p:nvSpPr>
          <p:cNvPr id="140" name="TextBox 139"/>
          <p:cNvSpPr txBox="1"/>
          <p:nvPr/>
        </p:nvSpPr>
        <p:spPr>
          <a:xfrm>
            <a:off x="61454" y="4198169"/>
            <a:ext cx="2261990" cy="1631216"/>
          </a:xfrm>
          <a:prstGeom prst="rect">
            <a:avLst/>
          </a:prstGeom>
          <a:noFill/>
        </p:spPr>
        <p:txBody>
          <a:bodyPr wrap="square" rtlCol="0">
            <a:spAutoFit/>
          </a:bodyPr>
          <a:lstStyle/>
          <a:p>
            <a:pPr algn="ctr"/>
            <a:r>
              <a:rPr lang="en-US" sz="2000" b="1" dirty="0" smtClean="0">
                <a:solidFill>
                  <a:srgbClr val="C00000"/>
                </a:solidFill>
              </a:rPr>
              <a:t>Parallel for </a:t>
            </a:r>
            <a:r>
              <a:rPr lang="en-US" sz="2000" b="1" dirty="0" err="1" smtClean="0">
                <a:solidFill>
                  <a:srgbClr val="C00000"/>
                </a:solidFill>
              </a:rPr>
              <a:t>simd</a:t>
            </a:r>
            <a:r>
              <a:rPr lang="en-US" sz="2000" b="1" dirty="0" smtClean="0">
                <a:solidFill>
                  <a:srgbClr val="C00000"/>
                </a:solidFill>
              </a:rPr>
              <a:t> </a:t>
            </a:r>
            <a:r>
              <a:rPr lang="en-US" sz="2000" dirty="0" smtClean="0"/>
              <a:t>to run each block of loop iterations on the processing elements</a:t>
            </a:r>
            <a:endParaRPr lang="en-US" sz="2000" dirty="0"/>
          </a:p>
        </p:txBody>
      </p:sp>
      <p:sp>
        <p:nvSpPr>
          <p:cNvPr id="145" name="Curved Down Arrow 144"/>
          <p:cNvSpPr/>
          <p:nvPr/>
        </p:nvSpPr>
        <p:spPr>
          <a:xfrm rot="8710715">
            <a:off x="5867733" y="3644694"/>
            <a:ext cx="15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6" name="Curved Down Arrow 145"/>
          <p:cNvSpPr/>
          <p:nvPr/>
        </p:nvSpPr>
        <p:spPr>
          <a:xfrm rot="10800000">
            <a:off x="3120994" y="4268390"/>
            <a:ext cx="2370628"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7" name="Curved Down Arrow 146"/>
          <p:cNvSpPr/>
          <p:nvPr/>
        </p:nvSpPr>
        <p:spPr>
          <a:xfrm rot="14710892">
            <a:off x="873292" y="3241260"/>
            <a:ext cx="16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023637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199" y="274638"/>
            <a:ext cx="8505979" cy="850106"/>
          </a:xfrm>
        </p:spPr>
        <p:txBody>
          <a:bodyPr>
            <a:normAutofit fontScale="90000"/>
          </a:bodyPr>
          <a:lstStyle/>
          <a:p>
            <a:r>
              <a:rPr lang="en-GB" dirty="0" smtClean="0"/>
              <a:t>Our host/device Platform Model and </a:t>
            </a:r>
            <a:r>
              <a:rPr lang="en-GB" dirty="0" err="1" smtClean="0"/>
              <a:t>OpenMP</a:t>
            </a:r>
            <a:endParaRPr lang="en-GB" dirty="0"/>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smtClean="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smtClea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smtClean="0">
                  <a:solidFill>
                    <a:sysClr val="windowText" lastClr="000000"/>
                  </a:solidFill>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dirty="0" smtClean="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smtClean="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smtClean="0">
                <a:solidFill>
                  <a:sysClr val="windowText" lastClr="000000"/>
                </a:solidFill>
              </a:endParaRPr>
            </a:p>
          </p:txBody>
        </p:sp>
      </p:grpSp>
      <p:sp>
        <p:nvSpPr>
          <p:cNvPr id="3" name="TextBox 2"/>
          <p:cNvSpPr txBox="1"/>
          <p:nvPr/>
        </p:nvSpPr>
        <p:spPr>
          <a:xfrm>
            <a:off x="7109871" y="3504419"/>
            <a:ext cx="1853308" cy="1323439"/>
          </a:xfrm>
          <a:prstGeom prst="rect">
            <a:avLst/>
          </a:prstGeom>
          <a:noFill/>
        </p:spPr>
        <p:txBody>
          <a:bodyPr wrap="square" rtlCol="0">
            <a:spAutoFit/>
          </a:bodyPr>
          <a:lstStyle/>
          <a:p>
            <a:pPr algn="ctr"/>
            <a:r>
              <a:rPr lang="en-US" sz="2000" b="1" dirty="0" smtClean="0">
                <a:solidFill>
                  <a:srgbClr val="C00000"/>
                </a:solidFill>
              </a:rPr>
              <a:t>Target</a:t>
            </a:r>
            <a:r>
              <a:rPr lang="en-US" sz="2000" dirty="0" smtClean="0"/>
              <a:t> construct to get onto a device</a:t>
            </a:r>
            <a:endParaRPr lang="en-US" sz="2000" dirty="0"/>
          </a:p>
        </p:txBody>
      </p:sp>
      <p:sp>
        <p:nvSpPr>
          <p:cNvPr id="139" name="TextBox 138"/>
          <p:cNvSpPr txBox="1"/>
          <p:nvPr/>
        </p:nvSpPr>
        <p:spPr>
          <a:xfrm>
            <a:off x="2430049" y="4872549"/>
            <a:ext cx="4165701" cy="1938992"/>
          </a:xfrm>
          <a:prstGeom prst="rect">
            <a:avLst/>
          </a:prstGeom>
          <a:noFill/>
        </p:spPr>
        <p:txBody>
          <a:bodyPr wrap="square" rtlCol="0">
            <a:spAutoFit/>
          </a:bodyPr>
          <a:lstStyle/>
          <a:p>
            <a:pPr algn="ctr"/>
            <a:r>
              <a:rPr lang="en-US" sz="2000" b="1" dirty="0" smtClean="0">
                <a:solidFill>
                  <a:srgbClr val="C00000"/>
                </a:solidFill>
              </a:rPr>
              <a:t>Teams</a:t>
            </a:r>
            <a:r>
              <a:rPr lang="en-US" sz="2000" dirty="0" smtClean="0"/>
              <a:t> construct to create a league of teams with one team of threads on each compute unit.</a:t>
            </a:r>
          </a:p>
          <a:p>
            <a:pPr algn="ctr"/>
            <a:endParaRPr lang="en-US" sz="2000" dirty="0"/>
          </a:p>
          <a:p>
            <a:pPr algn="ctr"/>
            <a:r>
              <a:rPr lang="en-US" sz="2000" b="1" dirty="0" smtClean="0">
                <a:solidFill>
                  <a:srgbClr val="C00000"/>
                </a:solidFill>
              </a:rPr>
              <a:t>Distribute</a:t>
            </a:r>
            <a:r>
              <a:rPr lang="en-US" sz="2000" dirty="0" smtClean="0">
                <a:solidFill>
                  <a:srgbClr val="C00000"/>
                </a:solidFill>
              </a:rPr>
              <a:t> </a:t>
            </a:r>
            <a:r>
              <a:rPr lang="en-US" sz="2000" dirty="0" smtClean="0"/>
              <a:t>clause to assign </a:t>
            </a:r>
            <a:br>
              <a:rPr lang="en-US" sz="2000" dirty="0" smtClean="0"/>
            </a:br>
            <a:r>
              <a:rPr lang="en-US" sz="2000" dirty="0" smtClean="0"/>
              <a:t>blocks of loop iterations to teams.</a:t>
            </a:r>
            <a:endParaRPr lang="en-US" sz="2000" dirty="0"/>
          </a:p>
        </p:txBody>
      </p:sp>
      <p:sp>
        <p:nvSpPr>
          <p:cNvPr id="140" name="TextBox 139"/>
          <p:cNvSpPr txBox="1"/>
          <p:nvPr/>
        </p:nvSpPr>
        <p:spPr>
          <a:xfrm>
            <a:off x="61454" y="4198169"/>
            <a:ext cx="2261990" cy="1631216"/>
          </a:xfrm>
          <a:prstGeom prst="rect">
            <a:avLst/>
          </a:prstGeom>
          <a:noFill/>
        </p:spPr>
        <p:txBody>
          <a:bodyPr wrap="square" rtlCol="0">
            <a:spAutoFit/>
          </a:bodyPr>
          <a:lstStyle/>
          <a:p>
            <a:pPr algn="ctr"/>
            <a:r>
              <a:rPr lang="en-US" sz="2000" b="1" dirty="0" smtClean="0">
                <a:solidFill>
                  <a:srgbClr val="C00000"/>
                </a:solidFill>
              </a:rPr>
              <a:t>Parallel for </a:t>
            </a:r>
            <a:r>
              <a:rPr lang="en-US" sz="2000" b="1" dirty="0" err="1" smtClean="0">
                <a:solidFill>
                  <a:srgbClr val="C00000"/>
                </a:solidFill>
              </a:rPr>
              <a:t>simd</a:t>
            </a:r>
            <a:r>
              <a:rPr lang="en-US" sz="2000" b="1" dirty="0" smtClean="0">
                <a:solidFill>
                  <a:srgbClr val="C00000"/>
                </a:solidFill>
              </a:rPr>
              <a:t> </a:t>
            </a:r>
            <a:r>
              <a:rPr lang="en-US" sz="2000" dirty="0" smtClean="0"/>
              <a:t>to run each block of loop iterations on the processing elements</a:t>
            </a:r>
            <a:endParaRPr lang="en-US" sz="2000" dirty="0"/>
          </a:p>
        </p:txBody>
      </p:sp>
      <p:sp>
        <p:nvSpPr>
          <p:cNvPr id="145" name="Curved Down Arrow 144"/>
          <p:cNvSpPr/>
          <p:nvPr/>
        </p:nvSpPr>
        <p:spPr>
          <a:xfrm rot="8710715">
            <a:off x="5867733" y="3644694"/>
            <a:ext cx="15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6" name="Curved Down Arrow 145"/>
          <p:cNvSpPr/>
          <p:nvPr/>
        </p:nvSpPr>
        <p:spPr>
          <a:xfrm rot="10800000">
            <a:off x="3120994" y="4268390"/>
            <a:ext cx="2370628"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7" name="Curved Down Arrow 146"/>
          <p:cNvSpPr/>
          <p:nvPr/>
        </p:nvSpPr>
        <p:spPr>
          <a:xfrm rot="14710892">
            <a:off x="873292" y="3241260"/>
            <a:ext cx="16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1" name="Content Placeholder 2"/>
          <p:cNvSpPr txBox="1">
            <a:spLocks/>
          </p:cNvSpPr>
          <p:nvPr/>
        </p:nvSpPr>
        <p:spPr bwMode="auto">
          <a:xfrm>
            <a:off x="1073685" y="868284"/>
            <a:ext cx="7117153" cy="409473"/>
          </a:xfrm>
          <a:prstGeom prst="rect">
            <a:avLst/>
          </a:prstGeom>
          <a:solidFill>
            <a:srgbClr val="FFDAC5"/>
          </a:solidFill>
          <a:ln w="9525">
            <a:solidFill>
              <a:srgbClr val="00000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None/>
            </a:pPr>
            <a:r>
              <a:rPr lang="en-US" sz="2000" kern="0" dirty="0" smtClean="0"/>
              <a:t>Typical usage ... let the compiler do what’s best for the device:</a:t>
            </a:r>
          </a:p>
        </p:txBody>
      </p:sp>
      <p:sp>
        <p:nvSpPr>
          <p:cNvPr id="142" name="Content Placeholder 2"/>
          <p:cNvSpPr txBox="1">
            <a:spLocks/>
          </p:cNvSpPr>
          <p:nvPr/>
        </p:nvSpPr>
        <p:spPr bwMode="auto">
          <a:xfrm>
            <a:off x="6272889" y="1693937"/>
            <a:ext cx="2740494" cy="759762"/>
          </a:xfrm>
          <a:prstGeom prst="rect">
            <a:avLst/>
          </a:prstGeom>
          <a:solidFill>
            <a:srgbClr val="FFDAC5"/>
          </a:solidFill>
          <a:ln w="9525">
            <a:solidFill>
              <a:srgbClr val="00000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lgn="ctr">
              <a:buNone/>
            </a:pPr>
            <a:r>
              <a:rPr lang="en-US" sz="2000" b="1" kern="0" dirty="0" smtClean="0"/>
              <a:t>#pragma </a:t>
            </a:r>
            <a:r>
              <a:rPr lang="en-US" sz="2000" b="1" kern="0" dirty="0" err="1" smtClean="0"/>
              <a:t>omp</a:t>
            </a:r>
            <a:r>
              <a:rPr lang="en-US" sz="2000" b="1" kern="0" dirty="0" smtClean="0"/>
              <a:t> target </a:t>
            </a:r>
          </a:p>
          <a:p>
            <a:pPr marL="0" indent="0" algn="ctr">
              <a:buNone/>
            </a:pPr>
            <a:r>
              <a:rPr lang="en-US" sz="2000" kern="0" dirty="0" smtClean="0"/>
              <a:t> to get on the device</a:t>
            </a:r>
          </a:p>
        </p:txBody>
      </p:sp>
      <p:sp>
        <p:nvSpPr>
          <p:cNvPr id="143" name="Content Placeholder 2"/>
          <p:cNvSpPr txBox="1">
            <a:spLocks/>
          </p:cNvSpPr>
          <p:nvPr/>
        </p:nvSpPr>
        <p:spPr bwMode="auto">
          <a:xfrm>
            <a:off x="340145" y="5254544"/>
            <a:ext cx="6301227" cy="783946"/>
          </a:xfrm>
          <a:prstGeom prst="rect">
            <a:avLst/>
          </a:prstGeom>
          <a:solidFill>
            <a:srgbClr val="FFDAC5"/>
          </a:solidFill>
          <a:ln w="9525">
            <a:solidFill>
              <a:srgbClr val="00206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lgn="ctr">
              <a:buNone/>
            </a:pPr>
            <a:r>
              <a:rPr lang="en-US" sz="2000" b="1" kern="0" dirty="0" smtClean="0"/>
              <a:t>#pragma </a:t>
            </a:r>
            <a:r>
              <a:rPr lang="en-US" sz="2000" b="1" kern="0" dirty="0" err="1" smtClean="0"/>
              <a:t>omp</a:t>
            </a:r>
            <a:r>
              <a:rPr lang="en-US" sz="2000" b="1" kern="0" dirty="0" smtClean="0"/>
              <a:t> teams distribute parallel for </a:t>
            </a:r>
            <a:r>
              <a:rPr lang="en-US" sz="2000" b="1" kern="0" dirty="0" err="1" smtClean="0"/>
              <a:t>simd</a:t>
            </a:r>
            <a:r>
              <a:rPr lang="en-US" sz="2000" b="1" kern="0" dirty="0" smtClean="0"/>
              <a:t> </a:t>
            </a:r>
          </a:p>
          <a:p>
            <a:pPr marL="0" indent="0" algn="ctr">
              <a:buNone/>
            </a:pPr>
            <a:r>
              <a:rPr lang="en-US" sz="2000" kern="0" dirty="0" smtClean="0"/>
              <a:t>to assign work to the device processing elements</a:t>
            </a:r>
            <a:endParaRPr lang="en-US" sz="2000" kern="0" dirty="0"/>
          </a:p>
        </p:txBody>
      </p:sp>
    </p:spTree>
    <p:extLst>
      <p:ext uri="{BB962C8B-B14F-4D97-AF65-F5344CB8AC3E}">
        <p14:creationId xmlns:p14="http://schemas.microsoft.com/office/powerpoint/2010/main" val="77805266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517"/>
            <a:ext cx="8229600" cy="1143000"/>
          </a:xfrm>
        </p:spPr>
        <p:txBody>
          <a:bodyPr>
            <a:normAutofit/>
          </a:bodyPr>
          <a:lstStyle/>
          <a:p>
            <a:r>
              <a:rPr lang="en-US" dirty="0" smtClean="0"/>
              <a:t>Consider the familiar VADD example</a:t>
            </a:r>
            <a:endParaRPr lang="en-US" dirty="0"/>
          </a:p>
        </p:txBody>
      </p:sp>
      <p:sp>
        <p:nvSpPr>
          <p:cNvPr id="3" name="Content Placeholder 2"/>
          <p:cNvSpPr>
            <a:spLocks noGrp="1"/>
          </p:cNvSpPr>
          <p:nvPr>
            <p:ph idx="1"/>
          </p:nvPr>
        </p:nvSpPr>
        <p:spPr>
          <a:xfrm>
            <a:off x="228600" y="951427"/>
            <a:ext cx="6823553" cy="5749998"/>
          </a:xfrm>
        </p:spPr>
        <p:txBody>
          <a:bodyPr>
            <a:normAutofit fontScale="92500" lnSpcReduction="10000"/>
          </a:bodyPr>
          <a:lstStyle/>
          <a:p>
            <a:pPr marL="0" indent="0">
              <a:buNone/>
            </a:pPr>
            <a:r>
              <a:rPr lang="en-US" sz="2200" dirty="0"/>
              <a:t>#include&lt;</a:t>
            </a:r>
            <a:r>
              <a:rPr lang="en-US" sz="2200" dirty="0" err="1"/>
              <a:t>omp.h</a:t>
            </a:r>
            <a:r>
              <a:rPr lang="en-US" sz="2200" dirty="0"/>
              <a:t>&gt;</a:t>
            </a:r>
          </a:p>
          <a:p>
            <a:pPr marL="0" indent="0">
              <a:buNone/>
            </a:pPr>
            <a:r>
              <a:rPr lang="en-US" sz="2200" dirty="0"/>
              <a:t>#include&lt;</a:t>
            </a:r>
            <a:r>
              <a:rPr lang="en-US" sz="2200" dirty="0" err="1"/>
              <a:t>stdio.h</a:t>
            </a:r>
            <a:r>
              <a:rPr lang="en-US" sz="2200" dirty="0"/>
              <a:t>&gt;</a:t>
            </a:r>
          </a:p>
          <a:p>
            <a:pPr marL="0" indent="0">
              <a:buNone/>
            </a:pPr>
            <a:r>
              <a:rPr lang="en-US" sz="2200" dirty="0" smtClean="0"/>
              <a:t>#</a:t>
            </a:r>
            <a:r>
              <a:rPr lang="en-US" sz="2200" dirty="0"/>
              <a:t>define N  1024</a:t>
            </a:r>
          </a:p>
          <a:p>
            <a:pPr marL="0" indent="0">
              <a:buNone/>
            </a:pPr>
            <a:r>
              <a:rPr lang="en-US" sz="2200" dirty="0" err="1" smtClean="0"/>
              <a:t>int</a:t>
            </a:r>
            <a:r>
              <a:rPr lang="en-US" sz="2200" dirty="0" smtClean="0"/>
              <a:t> </a:t>
            </a:r>
            <a:r>
              <a:rPr lang="en-US" sz="2200" dirty="0"/>
              <a:t>main()</a:t>
            </a:r>
          </a:p>
          <a:p>
            <a:pPr marL="0" indent="0">
              <a:buNone/>
            </a:pPr>
            <a:r>
              <a:rPr lang="en-US" sz="2200" dirty="0"/>
              <a:t>{</a:t>
            </a:r>
          </a:p>
          <a:p>
            <a:pPr marL="0" indent="0">
              <a:buNone/>
            </a:pPr>
            <a:r>
              <a:rPr lang="en-US" sz="2200" dirty="0"/>
              <a:t>   </a:t>
            </a:r>
            <a:r>
              <a:rPr lang="en-US" sz="2200" dirty="0" smtClean="0"/>
              <a:t>float a[N</a:t>
            </a:r>
            <a:r>
              <a:rPr lang="en-US" sz="2200" dirty="0"/>
              <a:t>], b[N], c[N];</a:t>
            </a:r>
          </a:p>
          <a:p>
            <a:pPr marL="0" indent="0">
              <a:buNone/>
            </a:pPr>
            <a:r>
              <a:rPr lang="en-US" sz="2200" dirty="0" smtClean="0"/>
              <a:t>   </a:t>
            </a:r>
            <a:r>
              <a:rPr lang="en-US" sz="2200" dirty="0" err="1" smtClean="0"/>
              <a:t>int</a:t>
            </a:r>
            <a:r>
              <a:rPr lang="en-US" sz="2200" dirty="0" smtClean="0"/>
              <a:t> </a:t>
            </a:r>
            <a:r>
              <a:rPr lang="en-US" sz="2200" dirty="0" err="1" smtClean="0"/>
              <a:t>i</a:t>
            </a:r>
            <a:r>
              <a:rPr lang="en-US" sz="2200" dirty="0" smtClean="0"/>
              <a:t>;</a:t>
            </a:r>
          </a:p>
          <a:p>
            <a:pPr marL="0" indent="0">
              <a:buNone/>
            </a:pPr>
            <a:endParaRPr lang="en-US" sz="2200" dirty="0" smtClean="0"/>
          </a:p>
          <a:p>
            <a:pPr marL="0" indent="0">
              <a:buNone/>
            </a:pPr>
            <a:r>
              <a:rPr lang="en-US" sz="2200" dirty="0" smtClean="0"/>
              <a:t>// initialize a, b and c ….  </a:t>
            </a:r>
          </a:p>
          <a:p>
            <a:pPr marL="0" indent="0">
              <a:buNone/>
            </a:pPr>
            <a:endParaRPr lang="en-US" sz="2200" dirty="0"/>
          </a:p>
          <a:p>
            <a:pPr marL="0" indent="0">
              <a:buNone/>
            </a:pPr>
            <a:r>
              <a:rPr lang="en-US" sz="2200" dirty="0" smtClean="0"/>
              <a:t>   for(</a:t>
            </a:r>
            <a:r>
              <a:rPr lang="en-US" sz="2200" dirty="0" err="1" smtClean="0"/>
              <a:t>i</a:t>
            </a:r>
            <a:r>
              <a:rPr lang="en-US" sz="2200" dirty="0" smtClean="0"/>
              <a:t>=0;i&lt;</a:t>
            </a:r>
            <a:r>
              <a:rPr lang="en-US" sz="2200" dirty="0" err="1" smtClean="0"/>
              <a:t>N;i</a:t>
            </a:r>
            <a:r>
              <a:rPr lang="en-US" sz="2200" dirty="0" smtClean="0"/>
              <a:t>++)</a:t>
            </a:r>
          </a:p>
          <a:p>
            <a:pPr marL="0" indent="0">
              <a:buNone/>
            </a:pPr>
            <a:r>
              <a:rPr lang="en-US" sz="2200" dirty="0"/>
              <a:t> </a:t>
            </a:r>
            <a:r>
              <a:rPr lang="en-US" sz="2200" dirty="0" smtClean="0"/>
              <a:t>          </a:t>
            </a:r>
            <a:r>
              <a:rPr lang="en-US" sz="2200" dirty="0"/>
              <a:t>c[</a:t>
            </a:r>
            <a:r>
              <a:rPr lang="en-US" sz="2200" dirty="0" err="1"/>
              <a:t>i</a:t>
            </a:r>
            <a:r>
              <a:rPr lang="en-US" sz="2200" dirty="0"/>
              <a:t>] += a[</a:t>
            </a:r>
            <a:r>
              <a:rPr lang="en-US" sz="2200" dirty="0" err="1"/>
              <a:t>i</a:t>
            </a:r>
            <a:r>
              <a:rPr lang="en-US" sz="2200" dirty="0"/>
              <a:t>] + b[</a:t>
            </a:r>
            <a:r>
              <a:rPr lang="en-US" sz="2200" dirty="0" err="1"/>
              <a:t>i</a:t>
            </a:r>
            <a:r>
              <a:rPr lang="en-US" sz="2200" dirty="0" smtClean="0"/>
              <a:t>];</a:t>
            </a:r>
          </a:p>
          <a:p>
            <a:pPr marL="0" indent="0">
              <a:buNone/>
            </a:pPr>
            <a:endParaRPr lang="en-US" sz="2200" dirty="0"/>
          </a:p>
          <a:p>
            <a:pPr marL="0" indent="0">
              <a:buNone/>
            </a:pPr>
            <a:r>
              <a:rPr lang="en-US" sz="2200" dirty="0" smtClean="0"/>
              <a:t>// Test results, report results …</a:t>
            </a:r>
          </a:p>
          <a:p>
            <a:pPr marL="0" indent="0">
              <a:buNone/>
            </a:pPr>
            <a:endParaRPr lang="en-US" sz="2200" dirty="0" smtClean="0"/>
          </a:p>
          <a:p>
            <a:pPr marL="0" indent="0">
              <a:buNone/>
            </a:pPr>
            <a:r>
              <a:rPr lang="en-US" sz="2200" dirty="0"/>
              <a:t>}</a:t>
            </a:r>
          </a:p>
          <a:p>
            <a:endParaRPr lang="en-US" dirty="0"/>
          </a:p>
          <a:p>
            <a:endParaRPr lang="en-US" dirty="0"/>
          </a:p>
        </p:txBody>
      </p:sp>
    </p:spTree>
    <p:extLst>
      <p:ext uri="{BB962C8B-B14F-4D97-AF65-F5344CB8AC3E}">
        <p14:creationId xmlns:p14="http://schemas.microsoft.com/office/powerpoint/2010/main" val="91559040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517"/>
            <a:ext cx="8229600" cy="1143000"/>
          </a:xfrm>
        </p:spPr>
        <p:txBody>
          <a:bodyPr>
            <a:normAutofit/>
          </a:bodyPr>
          <a:lstStyle/>
          <a:p>
            <a:r>
              <a:rPr lang="en-US" dirty="0" smtClean="0"/>
              <a:t>Consider the familiar VADD example</a:t>
            </a:r>
            <a:endParaRPr lang="en-US" dirty="0"/>
          </a:p>
        </p:txBody>
      </p:sp>
      <p:sp>
        <p:nvSpPr>
          <p:cNvPr id="3" name="Content Placeholder 2"/>
          <p:cNvSpPr>
            <a:spLocks noGrp="1"/>
          </p:cNvSpPr>
          <p:nvPr>
            <p:ph idx="1"/>
          </p:nvPr>
        </p:nvSpPr>
        <p:spPr>
          <a:xfrm>
            <a:off x="228600" y="951427"/>
            <a:ext cx="6823553" cy="5749998"/>
          </a:xfrm>
        </p:spPr>
        <p:txBody>
          <a:bodyPr>
            <a:normAutofit fontScale="92500" lnSpcReduction="10000"/>
          </a:bodyPr>
          <a:lstStyle/>
          <a:p>
            <a:pPr marL="0" indent="0">
              <a:buNone/>
            </a:pPr>
            <a:r>
              <a:rPr lang="en-US" sz="2200" dirty="0"/>
              <a:t>#include&lt;</a:t>
            </a:r>
            <a:r>
              <a:rPr lang="en-US" sz="2200" dirty="0" err="1"/>
              <a:t>omp.h</a:t>
            </a:r>
            <a:r>
              <a:rPr lang="en-US" sz="2200" dirty="0"/>
              <a:t>&gt;</a:t>
            </a:r>
          </a:p>
          <a:p>
            <a:pPr marL="0" indent="0">
              <a:buNone/>
            </a:pPr>
            <a:r>
              <a:rPr lang="en-US" sz="2200" dirty="0"/>
              <a:t>#include&lt;</a:t>
            </a:r>
            <a:r>
              <a:rPr lang="en-US" sz="2200" dirty="0" err="1"/>
              <a:t>stdio.h</a:t>
            </a:r>
            <a:r>
              <a:rPr lang="en-US" sz="2200" dirty="0"/>
              <a:t>&gt;</a:t>
            </a:r>
          </a:p>
          <a:p>
            <a:pPr marL="0" indent="0">
              <a:buNone/>
            </a:pPr>
            <a:r>
              <a:rPr lang="en-US" sz="2200" dirty="0" smtClean="0"/>
              <a:t>#</a:t>
            </a:r>
            <a:r>
              <a:rPr lang="en-US" sz="2200" dirty="0"/>
              <a:t>define N  1024</a:t>
            </a:r>
          </a:p>
          <a:p>
            <a:pPr marL="0" indent="0">
              <a:buNone/>
            </a:pPr>
            <a:r>
              <a:rPr lang="en-US" sz="2200" dirty="0" err="1" smtClean="0"/>
              <a:t>int</a:t>
            </a:r>
            <a:r>
              <a:rPr lang="en-US" sz="2200" dirty="0" smtClean="0"/>
              <a:t> </a:t>
            </a:r>
            <a:r>
              <a:rPr lang="en-US" sz="2200" dirty="0"/>
              <a:t>main()</a:t>
            </a:r>
          </a:p>
          <a:p>
            <a:pPr marL="0" indent="0">
              <a:buNone/>
            </a:pPr>
            <a:r>
              <a:rPr lang="en-US" sz="2200" dirty="0"/>
              <a:t>{</a:t>
            </a:r>
          </a:p>
          <a:p>
            <a:pPr marL="0" indent="0">
              <a:buNone/>
            </a:pPr>
            <a:r>
              <a:rPr lang="en-US" sz="2200" dirty="0"/>
              <a:t>   </a:t>
            </a:r>
            <a:r>
              <a:rPr lang="en-US" sz="2200" dirty="0" smtClean="0"/>
              <a:t>float a[N</a:t>
            </a:r>
            <a:r>
              <a:rPr lang="en-US" sz="2200" dirty="0"/>
              <a:t>], b[N], c[N];</a:t>
            </a:r>
          </a:p>
          <a:p>
            <a:pPr marL="0" indent="0">
              <a:buNone/>
            </a:pPr>
            <a:r>
              <a:rPr lang="en-US" sz="2200" dirty="0" smtClean="0"/>
              <a:t>   </a:t>
            </a:r>
            <a:r>
              <a:rPr lang="en-US" sz="2200" dirty="0" err="1" smtClean="0"/>
              <a:t>int</a:t>
            </a:r>
            <a:r>
              <a:rPr lang="en-US" sz="2200" dirty="0" smtClean="0"/>
              <a:t> </a:t>
            </a:r>
            <a:r>
              <a:rPr lang="en-US" sz="2200" dirty="0" err="1" smtClean="0"/>
              <a:t>i</a:t>
            </a:r>
            <a:r>
              <a:rPr lang="en-US" sz="2200" dirty="0" smtClean="0"/>
              <a:t>;</a:t>
            </a:r>
          </a:p>
          <a:p>
            <a:pPr marL="0" indent="0">
              <a:buNone/>
            </a:pPr>
            <a:endParaRPr lang="en-US" sz="2200" dirty="0" smtClean="0"/>
          </a:p>
          <a:p>
            <a:pPr marL="0" indent="0">
              <a:buNone/>
            </a:pPr>
            <a:r>
              <a:rPr lang="en-US" sz="2200" dirty="0" smtClean="0"/>
              <a:t>// initialize a, b and c ….  </a:t>
            </a:r>
          </a:p>
          <a:p>
            <a:pPr marL="0" indent="0">
              <a:buNone/>
            </a:pPr>
            <a:r>
              <a:rPr lang="en-US" sz="2200" b="1" dirty="0" smtClean="0">
                <a:solidFill>
                  <a:srgbClr val="C00000"/>
                </a:solidFill>
              </a:rPr>
              <a:t>#pragma </a:t>
            </a:r>
            <a:r>
              <a:rPr lang="en-US" sz="2200" b="1" dirty="0" err="1" smtClean="0">
                <a:solidFill>
                  <a:srgbClr val="C00000"/>
                </a:solidFill>
              </a:rPr>
              <a:t>omp</a:t>
            </a:r>
            <a:r>
              <a:rPr lang="en-US" sz="2200" b="1" dirty="0" smtClean="0">
                <a:solidFill>
                  <a:srgbClr val="C00000"/>
                </a:solidFill>
              </a:rPr>
              <a:t> target</a:t>
            </a:r>
          </a:p>
          <a:p>
            <a:pPr marL="0" indent="0">
              <a:buNone/>
            </a:pPr>
            <a:r>
              <a:rPr lang="en-US" sz="2200" b="1" dirty="0" smtClean="0">
                <a:solidFill>
                  <a:srgbClr val="C00000"/>
                </a:solidFill>
              </a:rPr>
              <a:t>#pragma </a:t>
            </a:r>
            <a:r>
              <a:rPr lang="en-US" sz="2200" b="1" dirty="0" err="1" smtClean="0">
                <a:solidFill>
                  <a:srgbClr val="C00000"/>
                </a:solidFill>
              </a:rPr>
              <a:t>omp</a:t>
            </a:r>
            <a:r>
              <a:rPr lang="en-US" sz="2200" b="1" dirty="0" smtClean="0">
                <a:solidFill>
                  <a:srgbClr val="C00000"/>
                </a:solidFill>
              </a:rPr>
              <a:t> teams distribute parallel for </a:t>
            </a:r>
            <a:r>
              <a:rPr lang="en-US" sz="2200" b="1" dirty="0" err="1" smtClean="0">
                <a:solidFill>
                  <a:srgbClr val="C00000"/>
                </a:solidFill>
              </a:rPr>
              <a:t>simd</a:t>
            </a:r>
            <a:endParaRPr lang="en-US" sz="2200" b="1" dirty="0">
              <a:solidFill>
                <a:srgbClr val="C00000"/>
              </a:solidFill>
            </a:endParaRPr>
          </a:p>
          <a:p>
            <a:pPr marL="0" indent="0">
              <a:buNone/>
            </a:pPr>
            <a:r>
              <a:rPr lang="en-US" sz="2200" dirty="0" smtClean="0"/>
              <a:t>   for(</a:t>
            </a:r>
            <a:r>
              <a:rPr lang="en-US" sz="2200" dirty="0" err="1" smtClean="0"/>
              <a:t>i</a:t>
            </a:r>
            <a:r>
              <a:rPr lang="en-US" sz="2200" dirty="0" smtClean="0"/>
              <a:t>=0;i&lt;</a:t>
            </a:r>
            <a:r>
              <a:rPr lang="en-US" sz="2200" dirty="0" err="1" smtClean="0"/>
              <a:t>N;i</a:t>
            </a:r>
            <a:r>
              <a:rPr lang="en-US" sz="2200" dirty="0" smtClean="0"/>
              <a:t>++)</a:t>
            </a:r>
          </a:p>
          <a:p>
            <a:pPr marL="0" indent="0">
              <a:buNone/>
            </a:pPr>
            <a:r>
              <a:rPr lang="en-US" sz="2200" dirty="0"/>
              <a:t> </a:t>
            </a:r>
            <a:r>
              <a:rPr lang="en-US" sz="2200" dirty="0" smtClean="0"/>
              <a:t>          </a:t>
            </a:r>
            <a:r>
              <a:rPr lang="en-US" sz="2200" dirty="0"/>
              <a:t>c[</a:t>
            </a:r>
            <a:r>
              <a:rPr lang="en-US" sz="2200" dirty="0" err="1"/>
              <a:t>i</a:t>
            </a:r>
            <a:r>
              <a:rPr lang="en-US" sz="2200" dirty="0"/>
              <a:t>] += a[</a:t>
            </a:r>
            <a:r>
              <a:rPr lang="en-US" sz="2200" dirty="0" err="1"/>
              <a:t>i</a:t>
            </a:r>
            <a:r>
              <a:rPr lang="en-US" sz="2200" dirty="0"/>
              <a:t>] + b[</a:t>
            </a:r>
            <a:r>
              <a:rPr lang="en-US" sz="2200" dirty="0" err="1"/>
              <a:t>i</a:t>
            </a:r>
            <a:r>
              <a:rPr lang="en-US" sz="2200" dirty="0" smtClean="0"/>
              <a:t>];</a:t>
            </a:r>
          </a:p>
          <a:p>
            <a:pPr marL="0" indent="0">
              <a:buNone/>
            </a:pPr>
            <a:endParaRPr lang="en-US" sz="2200" dirty="0"/>
          </a:p>
          <a:p>
            <a:pPr marL="0" indent="0">
              <a:buNone/>
            </a:pPr>
            <a:r>
              <a:rPr lang="en-US" sz="2200" dirty="0" smtClean="0"/>
              <a:t>// Test results, report results …</a:t>
            </a:r>
          </a:p>
          <a:p>
            <a:pPr marL="0" indent="0">
              <a:buNone/>
            </a:pPr>
            <a:endParaRPr lang="en-US" sz="2200" dirty="0" smtClean="0"/>
          </a:p>
          <a:p>
            <a:pPr marL="0" indent="0">
              <a:buNone/>
            </a:pPr>
            <a:r>
              <a:rPr lang="en-US" sz="2200" dirty="0"/>
              <a:t>}</a:t>
            </a:r>
          </a:p>
          <a:p>
            <a:endParaRPr lang="en-US" dirty="0"/>
          </a:p>
          <a:p>
            <a:endParaRPr lang="en-US" dirty="0"/>
          </a:p>
        </p:txBody>
      </p:sp>
      <p:sp>
        <p:nvSpPr>
          <p:cNvPr id="4" name="TextBox 3"/>
          <p:cNvSpPr txBox="1"/>
          <p:nvPr/>
        </p:nvSpPr>
        <p:spPr>
          <a:xfrm>
            <a:off x="3845491" y="2718148"/>
            <a:ext cx="4384110" cy="646331"/>
          </a:xfrm>
          <a:prstGeom prst="rect">
            <a:avLst/>
          </a:prstGeom>
          <a:noFill/>
          <a:ln>
            <a:solidFill>
              <a:srgbClr val="002060"/>
            </a:solidFill>
          </a:ln>
        </p:spPr>
        <p:txBody>
          <a:bodyPr wrap="square" rtlCol="0">
            <a:spAutoFit/>
          </a:bodyPr>
          <a:lstStyle/>
          <a:p>
            <a:pPr algn="ctr"/>
            <a:r>
              <a:rPr lang="en-US" dirty="0" smtClean="0"/>
              <a:t>original variables </a:t>
            </a:r>
            <a:r>
              <a:rPr lang="en-US" b="1" dirty="0" err="1" smtClean="0">
                <a:solidFill>
                  <a:srgbClr val="C00000"/>
                </a:solidFill>
              </a:rPr>
              <a:t>i</a:t>
            </a:r>
            <a:r>
              <a:rPr lang="en-US" b="1" dirty="0" smtClean="0">
                <a:solidFill>
                  <a:srgbClr val="C00000"/>
                </a:solidFill>
              </a:rPr>
              <a:t>, a, b, c </a:t>
            </a:r>
            <a:r>
              <a:rPr lang="en-US" dirty="0" smtClean="0"/>
              <a:t>are copied to the device at beginning of construct</a:t>
            </a:r>
            <a:endParaRPr lang="en-US" dirty="0"/>
          </a:p>
        </p:txBody>
      </p:sp>
      <p:sp>
        <p:nvSpPr>
          <p:cNvPr id="5" name="TextBox 4"/>
          <p:cNvSpPr txBox="1"/>
          <p:nvPr/>
        </p:nvSpPr>
        <p:spPr>
          <a:xfrm>
            <a:off x="3845491" y="5710001"/>
            <a:ext cx="4384110" cy="646331"/>
          </a:xfrm>
          <a:prstGeom prst="rect">
            <a:avLst/>
          </a:prstGeom>
          <a:noFill/>
          <a:ln>
            <a:solidFill>
              <a:srgbClr val="002060"/>
            </a:solidFill>
          </a:ln>
        </p:spPr>
        <p:txBody>
          <a:bodyPr wrap="square" rtlCol="0">
            <a:spAutoFit/>
          </a:bodyPr>
          <a:lstStyle/>
          <a:p>
            <a:pPr algn="ctr"/>
            <a:r>
              <a:rPr lang="en-US" dirty="0" smtClean="0"/>
              <a:t>original variables </a:t>
            </a:r>
            <a:r>
              <a:rPr lang="en-US" b="1" dirty="0" smtClean="0">
                <a:solidFill>
                  <a:srgbClr val="C00000"/>
                </a:solidFill>
              </a:rPr>
              <a:t>a, b, c </a:t>
            </a:r>
            <a:r>
              <a:rPr lang="en-US" dirty="0" smtClean="0"/>
              <a:t>are copied to the host at the end of construct</a:t>
            </a:r>
            <a:endParaRPr lang="en-US" dirty="0"/>
          </a:p>
        </p:txBody>
      </p:sp>
    </p:spTree>
    <p:extLst>
      <p:ext uri="{BB962C8B-B14F-4D97-AF65-F5344CB8AC3E}">
        <p14:creationId xmlns:p14="http://schemas.microsoft.com/office/powerpoint/2010/main" val="146548494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90488"/>
            <a:ext cx="8237538" cy="889000"/>
          </a:xfrm>
        </p:spPr>
        <p:txBody>
          <a:bodyPr/>
          <a:lstStyle/>
          <a:p>
            <a:r>
              <a:rPr lang="en-US" sz="3200" dirty="0" smtClean="0"/>
              <a:t>Commonly used clauses on </a:t>
            </a:r>
            <a:br>
              <a:rPr lang="en-US" sz="3200" dirty="0" smtClean="0"/>
            </a:br>
            <a:r>
              <a:rPr lang="en-US" sz="2800" dirty="0" smtClean="0"/>
              <a:t>teams distribute parallel for </a:t>
            </a:r>
            <a:r>
              <a:rPr lang="en-US" sz="2800" dirty="0" err="1" smtClean="0"/>
              <a:t>simd</a:t>
            </a:r>
            <a:endParaRPr lang="en-US" sz="2800" dirty="0"/>
          </a:p>
        </p:txBody>
      </p:sp>
      <p:sp>
        <p:nvSpPr>
          <p:cNvPr id="4" name="Content Placeholder 2"/>
          <p:cNvSpPr txBox="1">
            <a:spLocks/>
          </p:cNvSpPr>
          <p:nvPr/>
        </p:nvSpPr>
        <p:spPr>
          <a:xfrm>
            <a:off x="166689" y="1081088"/>
            <a:ext cx="8469311" cy="562451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The basic construct is:</a:t>
            </a:r>
          </a:p>
          <a:p>
            <a:pPr marL="857250" lvl="2" indent="0">
              <a:buNone/>
            </a:pPr>
            <a:r>
              <a:rPr lang="en-US" sz="1800" b="1" dirty="0" smtClean="0"/>
              <a:t>#pragma </a:t>
            </a:r>
            <a:r>
              <a:rPr lang="en-US" sz="1800" b="1" dirty="0" err="1"/>
              <a:t>omp</a:t>
            </a:r>
            <a:r>
              <a:rPr lang="en-US" sz="1800" b="1" dirty="0"/>
              <a:t> teams distribute parallel for </a:t>
            </a:r>
            <a:r>
              <a:rPr lang="en-US" sz="1800" b="1" dirty="0" err="1"/>
              <a:t>simd</a:t>
            </a:r>
            <a:r>
              <a:rPr lang="en-US" sz="1800" b="1" dirty="0"/>
              <a:t> </a:t>
            </a:r>
            <a:r>
              <a:rPr lang="en-US" sz="1800" i="1" dirty="0"/>
              <a:t>[clause[[</a:t>
            </a:r>
            <a:r>
              <a:rPr lang="en-US" sz="1800" b="1" dirty="0"/>
              <a:t>,</a:t>
            </a:r>
            <a:r>
              <a:rPr lang="en-US" sz="1800" i="1" dirty="0"/>
              <a:t>]clause</a:t>
            </a:r>
            <a:r>
              <a:rPr lang="en-US" sz="1800" i="1" dirty="0" smtClean="0"/>
              <a:t>]...]</a:t>
            </a:r>
          </a:p>
          <a:p>
            <a:pPr marL="857250" lvl="2" indent="0">
              <a:buNone/>
            </a:pPr>
            <a:r>
              <a:rPr lang="en-US" sz="1800" i="1" dirty="0" smtClean="0"/>
              <a:t>for-loops </a:t>
            </a:r>
            <a:endParaRPr lang="en-US" sz="1800" dirty="0"/>
          </a:p>
          <a:p>
            <a:pPr fontAlgn="auto">
              <a:spcAft>
                <a:spcPts val="0"/>
              </a:spcAft>
            </a:pPr>
            <a:r>
              <a:rPr lang="en-US" sz="2400" dirty="0" smtClean="0"/>
              <a:t>The most commonly used clauses are:</a:t>
            </a:r>
          </a:p>
          <a:p>
            <a:pPr lvl="1"/>
            <a:r>
              <a:rPr lang="en-US" sz="2000" b="1" dirty="0" smtClean="0"/>
              <a:t>private(</a:t>
            </a:r>
            <a:r>
              <a:rPr lang="en-US" sz="2000" i="1" dirty="0" smtClean="0"/>
              <a:t>list</a:t>
            </a:r>
            <a:r>
              <a:rPr lang="en-US" sz="2000" b="1" dirty="0" smtClean="0"/>
              <a:t>)     </a:t>
            </a:r>
            <a:r>
              <a:rPr lang="en-US" sz="2000" b="1" dirty="0" err="1" smtClean="0"/>
              <a:t>firstprivate</a:t>
            </a:r>
            <a:r>
              <a:rPr lang="en-US" sz="2000" b="1" dirty="0" smtClean="0"/>
              <a:t>(</a:t>
            </a:r>
            <a:r>
              <a:rPr lang="en-US" sz="2000" i="1" dirty="0" smtClean="0"/>
              <a:t>list</a:t>
            </a:r>
            <a:r>
              <a:rPr lang="en-US" sz="2000" b="1" dirty="0"/>
              <a:t>) </a:t>
            </a:r>
            <a:r>
              <a:rPr lang="en-US" sz="2000" b="1" dirty="0" smtClean="0"/>
              <a:t>  </a:t>
            </a:r>
            <a:r>
              <a:rPr lang="en-US" sz="2000" b="1" dirty="0" err="1" smtClean="0"/>
              <a:t>lastprivate</a:t>
            </a:r>
            <a:r>
              <a:rPr lang="en-US" sz="2000" b="1" dirty="0" smtClean="0"/>
              <a:t>(</a:t>
            </a:r>
            <a:r>
              <a:rPr lang="en-US" sz="2000" i="1" dirty="0" smtClean="0"/>
              <a:t>list</a:t>
            </a:r>
            <a:r>
              <a:rPr lang="en-US" sz="2000" b="1" dirty="0" smtClean="0"/>
              <a:t>)  shared(</a:t>
            </a:r>
            <a:r>
              <a:rPr lang="en-US" sz="2000" i="1" dirty="0" smtClean="0"/>
              <a:t>list</a:t>
            </a:r>
            <a:r>
              <a:rPr lang="en-US" sz="2000" b="1" dirty="0"/>
              <a:t>) </a:t>
            </a:r>
            <a:endParaRPr lang="en-US" sz="2000" b="1" dirty="0" smtClean="0"/>
          </a:p>
          <a:p>
            <a:pPr lvl="2"/>
            <a:r>
              <a:rPr lang="en-US" sz="1600" dirty="0" smtClean="0"/>
              <a:t>behave as data environment clauses in the rest of OpenMP, but note values are only created or copied into the region, not back out “at the end”.</a:t>
            </a:r>
            <a:endParaRPr lang="en-US" sz="1600" dirty="0"/>
          </a:p>
          <a:p>
            <a:pPr lvl="1"/>
            <a:r>
              <a:rPr lang="en-US" sz="2000" b="1" dirty="0"/>
              <a:t>reduction(</a:t>
            </a:r>
            <a:r>
              <a:rPr lang="en-US" sz="2000" i="1" dirty="0"/>
              <a:t>reduction-identifier </a:t>
            </a:r>
            <a:r>
              <a:rPr lang="en-US" sz="2000" b="1" dirty="0"/>
              <a:t>: </a:t>
            </a:r>
            <a:r>
              <a:rPr lang="en-US" sz="2000" i="1" dirty="0"/>
              <a:t>list</a:t>
            </a:r>
            <a:r>
              <a:rPr lang="en-US" sz="2000" b="1" dirty="0"/>
              <a:t>) </a:t>
            </a:r>
            <a:endParaRPr lang="en-US" sz="2000" b="1" dirty="0" smtClean="0"/>
          </a:p>
          <a:p>
            <a:pPr lvl="2"/>
            <a:r>
              <a:rPr lang="en-US" sz="1600" dirty="0" smtClean="0"/>
              <a:t>behaves as in the rest of </a:t>
            </a:r>
            <a:r>
              <a:rPr lang="en-US" sz="1600" dirty="0" err="1" smtClean="0"/>
              <a:t>OpenMP</a:t>
            </a:r>
            <a:r>
              <a:rPr lang="en-US" sz="1600" dirty="0" smtClean="0"/>
              <a:t> </a:t>
            </a:r>
            <a:r>
              <a:rPr lang="mr-IN" sz="1600" dirty="0" smtClean="0"/>
              <a:t>…</a:t>
            </a:r>
            <a:r>
              <a:rPr lang="en-US" sz="1600" dirty="0" smtClean="0"/>
              <a:t> </a:t>
            </a:r>
            <a:r>
              <a:rPr lang="en-US" sz="1600" u="sng" dirty="0" smtClean="0"/>
              <a:t>but the variable must appear in a map(</a:t>
            </a:r>
            <a:r>
              <a:rPr lang="en-US" sz="1600" u="sng" dirty="0" err="1" smtClean="0"/>
              <a:t>tofrom</a:t>
            </a:r>
            <a:r>
              <a:rPr lang="en-US" sz="1600" u="sng" dirty="0" smtClean="0"/>
              <a:t>) clause on the associated target construct </a:t>
            </a:r>
            <a:r>
              <a:rPr lang="en-US" sz="1600" dirty="0" smtClean="0"/>
              <a:t>in order to get the value back out at the end</a:t>
            </a:r>
            <a:endParaRPr lang="en-US" sz="1600" dirty="0"/>
          </a:p>
          <a:p>
            <a:pPr lvl="1"/>
            <a:r>
              <a:rPr lang="en-US" sz="2000" b="1" dirty="0" smtClean="0"/>
              <a:t>collapse(</a:t>
            </a:r>
            <a:r>
              <a:rPr lang="en-US" sz="2000" i="1" dirty="0" smtClean="0"/>
              <a:t>n</a:t>
            </a:r>
            <a:r>
              <a:rPr lang="en-US" sz="2000" b="1" dirty="0"/>
              <a:t>) </a:t>
            </a:r>
            <a:endParaRPr lang="en-US" sz="2000" b="1" dirty="0" smtClean="0"/>
          </a:p>
          <a:p>
            <a:pPr lvl="2"/>
            <a:r>
              <a:rPr lang="en-US" sz="1600" dirty="0" smtClean="0"/>
              <a:t>Combines loops before the distribute directive splits up the iterations between teams</a:t>
            </a:r>
          </a:p>
          <a:p>
            <a:pPr lvl="1"/>
            <a:r>
              <a:rPr lang="en-US" sz="2000" b="1" dirty="0" err="1" smtClean="0"/>
              <a:t>dist_schedule</a:t>
            </a:r>
            <a:r>
              <a:rPr lang="en-US" sz="2000" b="1" dirty="0" smtClean="0"/>
              <a:t>(</a:t>
            </a:r>
            <a:r>
              <a:rPr lang="en-US" sz="2000" i="1" dirty="0" smtClean="0"/>
              <a:t>kind</a:t>
            </a:r>
            <a:r>
              <a:rPr lang="en-US" sz="2000" i="1" dirty="0"/>
              <a:t>[</a:t>
            </a:r>
            <a:r>
              <a:rPr lang="en-US" sz="2000" b="1" dirty="0"/>
              <a:t>, </a:t>
            </a:r>
            <a:r>
              <a:rPr lang="en-US" sz="2000" i="1" dirty="0" err="1"/>
              <a:t>chunk_size</a:t>
            </a:r>
            <a:r>
              <a:rPr lang="en-US" sz="2000" i="1" dirty="0"/>
              <a:t>]</a:t>
            </a:r>
            <a:r>
              <a:rPr lang="en-US" sz="2000" b="1" dirty="0"/>
              <a:t>) </a:t>
            </a:r>
            <a:endParaRPr lang="en-US" sz="2000" b="1" dirty="0" smtClean="0"/>
          </a:p>
          <a:p>
            <a:pPr lvl="2"/>
            <a:r>
              <a:rPr lang="en-US" sz="1600" dirty="0" smtClean="0"/>
              <a:t>only supports kind= static. Otherwise works the same as when applied to a for construct.  Note: this applies to the operation of the distribute directive and controls distribution of loop iterations onto teams (NOT the distribution of loop iterations inside a team).</a:t>
            </a:r>
            <a:endParaRPr lang="en-US" sz="2000" dirty="0"/>
          </a:p>
          <a:p>
            <a:pPr lvl="1" fontAlgn="auto">
              <a:spcAft>
                <a:spcPts val="0"/>
              </a:spcAft>
            </a:pPr>
            <a:endParaRPr lang="en-US" sz="2000" dirty="0" smtClean="0"/>
          </a:p>
        </p:txBody>
      </p:sp>
    </p:spTree>
    <p:extLst>
      <p:ext uri="{BB962C8B-B14F-4D97-AF65-F5344CB8AC3E}">
        <p14:creationId xmlns:p14="http://schemas.microsoft.com/office/powerpoint/2010/main" val="28875832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37"/>
          </a:xfrm>
        </p:spPr>
        <p:txBody>
          <a:bodyPr>
            <a:normAutofit/>
          </a:bodyPr>
          <a:lstStyle/>
          <a:p>
            <a:r>
              <a:rPr lang="en-US" dirty="0" smtClean="0"/>
              <a:t>Controlling data movement</a:t>
            </a:r>
            <a:endParaRPr lang="en-US" dirty="0"/>
          </a:p>
        </p:txBody>
      </p:sp>
      <p:sp>
        <p:nvSpPr>
          <p:cNvPr id="3" name="Content Placeholder 2"/>
          <p:cNvSpPr>
            <a:spLocks noGrp="1"/>
          </p:cNvSpPr>
          <p:nvPr>
            <p:ph idx="1"/>
          </p:nvPr>
        </p:nvSpPr>
        <p:spPr>
          <a:xfrm>
            <a:off x="179670" y="2313288"/>
            <a:ext cx="8784660" cy="4175338"/>
          </a:xfrm>
        </p:spPr>
        <p:txBody>
          <a:bodyPr>
            <a:normAutofit/>
          </a:bodyPr>
          <a:lstStyle/>
          <a:p>
            <a:r>
              <a:rPr lang="en-US" sz="2400" dirty="0" smtClean="0"/>
              <a:t>The various forms of the map clause</a:t>
            </a:r>
          </a:p>
          <a:p>
            <a:pPr lvl="1"/>
            <a:r>
              <a:rPr lang="en-US" sz="2000" b="1" dirty="0"/>
              <a:t>m</a:t>
            </a:r>
            <a:r>
              <a:rPr lang="en-US" sz="2000" b="1" dirty="0" smtClean="0"/>
              <a:t>ap(</a:t>
            </a:r>
            <a:r>
              <a:rPr lang="en-US" sz="2000" b="1" dirty="0" err="1" smtClean="0"/>
              <a:t>to:list</a:t>
            </a:r>
            <a:r>
              <a:rPr lang="en-US" sz="2000" b="1" dirty="0" smtClean="0"/>
              <a:t>)</a:t>
            </a:r>
            <a:r>
              <a:rPr lang="en-US" sz="2000" dirty="0" smtClean="0"/>
              <a:t>: </a:t>
            </a:r>
            <a:r>
              <a:rPr lang="en-US" sz="2000" i="1" dirty="0" smtClean="0"/>
              <a:t>read-only </a:t>
            </a:r>
            <a:r>
              <a:rPr lang="en-US" sz="2000" dirty="0" smtClean="0"/>
              <a:t>data on the device. Variables in the list are initialized on the device using the original values from the host.</a:t>
            </a:r>
          </a:p>
          <a:p>
            <a:pPr lvl="1"/>
            <a:r>
              <a:rPr lang="en-US" sz="2000" b="1" dirty="0"/>
              <a:t>m</a:t>
            </a:r>
            <a:r>
              <a:rPr lang="en-US" sz="2000" b="1" dirty="0" smtClean="0"/>
              <a:t>ap(</a:t>
            </a:r>
            <a:r>
              <a:rPr lang="en-US" sz="2000" b="1" dirty="0" err="1" smtClean="0"/>
              <a:t>from:list</a:t>
            </a:r>
            <a:r>
              <a:rPr lang="en-US" sz="2000" b="1" dirty="0" smtClean="0"/>
              <a:t>)</a:t>
            </a:r>
            <a:r>
              <a:rPr lang="en-US" sz="2000" dirty="0" smtClean="0"/>
              <a:t>:  </a:t>
            </a:r>
            <a:r>
              <a:rPr lang="en-US" sz="2000" i="1" dirty="0" smtClean="0"/>
              <a:t>write-only </a:t>
            </a:r>
            <a:r>
              <a:rPr lang="en-US" sz="2000" dirty="0" smtClean="0"/>
              <a:t>data on the device: initial value of the variable is not initialized. At the end of the target region, the values from variables in the list are copied into the original variables. </a:t>
            </a:r>
          </a:p>
          <a:p>
            <a:pPr lvl="1"/>
            <a:r>
              <a:rPr lang="en-US" sz="2000" b="1" dirty="0"/>
              <a:t>m</a:t>
            </a:r>
            <a:r>
              <a:rPr lang="en-US" sz="2000" b="1" dirty="0" smtClean="0"/>
              <a:t>ap(</a:t>
            </a:r>
            <a:r>
              <a:rPr lang="en-US" sz="2000" b="1" dirty="0" err="1" smtClean="0"/>
              <a:t>tofrom:list</a:t>
            </a:r>
            <a:r>
              <a:rPr lang="en-US" sz="2000" b="1" dirty="0" smtClean="0"/>
              <a:t>)</a:t>
            </a:r>
            <a:r>
              <a:rPr lang="en-US" sz="2000" dirty="0" smtClean="0"/>
              <a:t>: the effect of both a map-to and a map-from</a:t>
            </a:r>
          </a:p>
          <a:p>
            <a:pPr lvl="1"/>
            <a:r>
              <a:rPr lang="en-US" sz="2000" b="1" dirty="0"/>
              <a:t>m</a:t>
            </a:r>
            <a:r>
              <a:rPr lang="en-US" sz="2000" b="1" dirty="0" smtClean="0"/>
              <a:t>ap(</a:t>
            </a:r>
            <a:r>
              <a:rPr lang="en-US" sz="2000" b="1" dirty="0" err="1" smtClean="0"/>
              <a:t>alloc:list</a:t>
            </a:r>
            <a:r>
              <a:rPr lang="en-US" sz="2000" b="1" dirty="0" smtClean="0"/>
              <a:t>)</a:t>
            </a:r>
            <a:r>
              <a:rPr lang="en-US" sz="2000" dirty="0" smtClean="0"/>
              <a:t>: data is allocated and uninitialized on the device.</a:t>
            </a:r>
          </a:p>
          <a:p>
            <a:pPr lvl="1"/>
            <a:r>
              <a:rPr lang="en-US" sz="2000" b="1" dirty="0"/>
              <a:t>m</a:t>
            </a:r>
            <a:r>
              <a:rPr lang="en-US" sz="2000" b="1" dirty="0" smtClean="0"/>
              <a:t>ap(list)</a:t>
            </a:r>
            <a:r>
              <a:rPr lang="en-US" sz="2000" dirty="0" smtClean="0"/>
              <a:t>: equivalent to map(</a:t>
            </a:r>
            <a:r>
              <a:rPr lang="en-US" sz="2000" dirty="0" err="1" smtClean="0"/>
              <a:t>tofrom:list</a:t>
            </a:r>
            <a:r>
              <a:rPr lang="en-US" sz="2000" dirty="0" smtClean="0"/>
              <a:t>).</a:t>
            </a:r>
            <a:endParaRPr lang="en-US" sz="2400" dirty="0" smtClean="0"/>
          </a:p>
          <a:p>
            <a:r>
              <a:rPr lang="en-US" sz="2400" dirty="0" smtClean="0"/>
              <a:t>For pointers you must use array notation ..</a:t>
            </a:r>
          </a:p>
          <a:p>
            <a:pPr lvl="1"/>
            <a:r>
              <a:rPr lang="en-US" sz="2000" b="1" dirty="0" smtClean="0"/>
              <a:t>map(</a:t>
            </a:r>
            <a:r>
              <a:rPr lang="en-US" sz="2000" b="1" dirty="0" err="1" smtClean="0"/>
              <a:t>to:a</a:t>
            </a:r>
            <a:r>
              <a:rPr lang="en-US" sz="2000" b="1" dirty="0" smtClean="0"/>
              <a:t>[0:N])</a:t>
            </a:r>
            <a:endParaRPr lang="en-US" sz="2000" b="1" dirty="0"/>
          </a:p>
        </p:txBody>
      </p:sp>
      <p:sp>
        <p:nvSpPr>
          <p:cNvPr id="4" name="TextBox 3"/>
          <p:cNvSpPr txBox="1"/>
          <p:nvPr/>
        </p:nvSpPr>
        <p:spPr>
          <a:xfrm>
            <a:off x="339724" y="1285754"/>
            <a:ext cx="7107167" cy="707886"/>
          </a:xfrm>
          <a:prstGeom prst="rect">
            <a:avLst/>
          </a:prstGeom>
          <a:noFill/>
        </p:spPr>
        <p:txBody>
          <a:bodyPr wrap="square" rtlCol="0">
            <a:spAutoFit/>
          </a:bodyPr>
          <a:lstStyle/>
          <a:p>
            <a:r>
              <a:rPr lang="en-US" sz="2000" dirty="0" err="1" smtClean="0"/>
              <a:t>int</a:t>
            </a:r>
            <a:r>
              <a:rPr lang="en-US" sz="2000" dirty="0" smtClean="0"/>
              <a:t> </a:t>
            </a:r>
            <a:r>
              <a:rPr lang="en-US" sz="2000" dirty="0" err="1" smtClean="0"/>
              <a:t>i</a:t>
            </a:r>
            <a:r>
              <a:rPr lang="en-US" sz="2000" dirty="0" smtClean="0"/>
              <a:t>, a</a:t>
            </a:r>
            <a:r>
              <a:rPr lang="en-US" sz="2000" dirty="0"/>
              <a:t>[N], b[N], </a:t>
            </a:r>
            <a:r>
              <a:rPr lang="en-US" sz="2000" dirty="0" smtClean="0"/>
              <a:t>c[N];</a:t>
            </a:r>
            <a:endParaRPr lang="en-US" sz="2000" dirty="0"/>
          </a:p>
          <a:p>
            <a:r>
              <a:rPr lang="en-US" sz="2000" dirty="0" smtClean="0"/>
              <a:t>#pragma </a:t>
            </a:r>
            <a:r>
              <a:rPr lang="en-US" sz="2000" dirty="0" err="1" smtClean="0"/>
              <a:t>omp</a:t>
            </a:r>
            <a:r>
              <a:rPr lang="en-US" sz="2000" dirty="0" smtClean="0"/>
              <a:t> target map(</a:t>
            </a:r>
            <a:r>
              <a:rPr lang="en-US" sz="2000" dirty="0" err="1" smtClean="0"/>
              <a:t>to:a,b</a:t>
            </a:r>
            <a:r>
              <a:rPr lang="en-US" sz="2000" dirty="0" smtClean="0"/>
              <a:t>) map(</a:t>
            </a:r>
            <a:r>
              <a:rPr lang="en-US" sz="2000" dirty="0" err="1" smtClean="0"/>
              <a:t>tofrom:c</a:t>
            </a:r>
            <a:r>
              <a:rPr lang="en-US" dirty="0" smtClean="0"/>
              <a:t>)</a:t>
            </a:r>
          </a:p>
        </p:txBody>
      </p:sp>
      <p:sp>
        <p:nvSpPr>
          <p:cNvPr id="5" name="TextBox 4"/>
          <p:cNvSpPr txBox="1"/>
          <p:nvPr/>
        </p:nvSpPr>
        <p:spPr>
          <a:xfrm>
            <a:off x="6644173" y="933962"/>
            <a:ext cx="2132163" cy="1323439"/>
          </a:xfrm>
          <a:prstGeom prst="rect">
            <a:avLst/>
          </a:prstGeom>
          <a:noFill/>
          <a:ln>
            <a:solidFill>
              <a:srgbClr val="002060"/>
            </a:solidFill>
          </a:ln>
        </p:spPr>
        <p:txBody>
          <a:bodyPr wrap="square" rtlCol="0">
            <a:spAutoFit/>
          </a:bodyPr>
          <a:lstStyle/>
          <a:p>
            <a:r>
              <a:rPr lang="en-US" sz="2000" dirty="0" smtClean="0"/>
              <a:t>Data movement can be explicitly controlled with the map clause</a:t>
            </a:r>
            <a:endParaRPr lang="en-US" sz="2000" dirty="0"/>
          </a:p>
        </p:txBody>
      </p:sp>
    </p:spTree>
    <p:extLst>
      <p:ext uri="{BB962C8B-B14F-4D97-AF65-F5344CB8AC3E}">
        <p14:creationId xmlns:p14="http://schemas.microsoft.com/office/powerpoint/2010/main" val="314258665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5</a:t>
            </a:fld>
            <a:endParaRPr lang="en-US" altLang="zh-C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8" y="4019537"/>
            <a:ext cx="3771892" cy="2227839"/>
            <a:chOff x="3970111" y="504344"/>
            <a:chExt cx="5904656" cy="3487542"/>
          </a:xfrm>
        </p:grpSpPr>
        <p:pic>
          <p:nvPicPr>
            <p:cNvPr id="6" name="Picture 5" descr="logo-ltr.t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5"/>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7"/>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8"/>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9"/>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0"/>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5093702"/>
          </a:xfrm>
          <a:prstGeom prst="rect">
            <a:avLst/>
          </a:prstGeom>
          <a:noFill/>
        </p:spPr>
        <p:txBody>
          <a:bodyPr wrap="square" rtlCol="0">
            <a:spAutoFit/>
          </a:bodyPr>
          <a:lstStyle/>
          <a:p>
            <a:pPr marL="285750" indent="-285750">
              <a:spcBef>
                <a:spcPts val="600"/>
              </a:spcBef>
              <a:buFont typeface="Arial" charset="0"/>
              <a:buChar char="•"/>
            </a:pPr>
            <a:r>
              <a:rPr lang="en-US" sz="2000" dirty="0" smtClean="0"/>
              <a:t>Collaboration between GW4 Alliance (universities of Bristol, Bath, Cardiff, Exeter), the UK Met Office, Cray, and Arm</a:t>
            </a:r>
          </a:p>
          <a:p>
            <a:pPr marL="285750" indent="-285750">
              <a:spcBef>
                <a:spcPts val="600"/>
              </a:spcBef>
              <a:buFont typeface="Arial" charset="0"/>
              <a:buChar char="•"/>
            </a:pPr>
            <a:r>
              <a:rPr lang="en-US" sz="2000" dirty="0" smtClean="0"/>
              <a:t>~£</a:t>
            </a:r>
            <a:r>
              <a:rPr lang="en-US" sz="2000" dirty="0"/>
              <a:t>3 </a:t>
            </a:r>
            <a:r>
              <a:rPr lang="en-US" sz="2000" dirty="0" smtClean="0"/>
              <a:t>million, funded by EPSRC</a:t>
            </a:r>
          </a:p>
          <a:p>
            <a:pPr marL="285750" indent="-285750">
              <a:spcBef>
                <a:spcPts val="600"/>
              </a:spcBef>
              <a:buFont typeface="Arial" charset="0"/>
              <a:buChar char="•"/>
            </a:pPr>
            <a:r>
              <a:rPr lang="en-US" sz="2000" dirty="0" smtClean="0"/>
              <a:t>Expected to be the first large-scale, Arm-based production supercomputer</a:t>
            </a:r>
          </a:p>
          <a:p>
            <a:pPr marL="285750" indent="-285750">
              <a:spcBef>
                <a:spcPts val="600"/>
              </a:spcBef>
              <a:buFont typeface="Arial" charset="0"/>
              <a:buChar char="•"/>
            </a:pPr>
            <a:r>
              <a:rPr lang="en-US" sz="2000" b="1" dirty="0" smtClean="0"/>
              <a:t>10,000+</a:t>
            </a:r>
            <a:r>
              <a:rPr lang="en-US" sz="2000" dirty="0" smtClean="0"/>
              <a:t> Armv8 cores</a:t>
            </a:r>
          </a:p>
          <a:p>
            <a:pPr marL="285750" indent="-285750">
              <a:spcBef>
                <a:spcPts val="600"/>
              </a:spcBef>
              <a:buFont typeface="Arial" charset="0"/>
              <a:buChar char="•"/>
            </a:pPr>
            <a:r>
              <a:rPr lang="en-US" sz="2000" dirty="0" smtClean="0"/>
              <a:t>Also contains some Intel Xeon Phi (KNL), Intel Xeon (Broadwell), and </a:t>
            </a:r>
            <a:r>
              <a:rPr lang="en-US" sz="2000" b="1" dirty="0" smtClean="0">
                <a:solidFill>
                  <a:srgbClr val="00B050"/>
                </a:solidFill>
              </a:rPr>
              <a:t>NVIDIA P100 GPUs</a:t>
            </a:r>
          </a:p>
          <a:p>
            <a:pPr marL="285750" indent="-285750">
              <a:spcBef>
                <a:spcPts val="600"/>
              </a:spcBef>
              <a:buFont typeface="Arial" charset="0"/>
              <a:buChar char="•"/>
            </a:pPr>
            <a:r>
              <a:rPr lang="en-US" sz="2000" dirty="0" smtClean="0"/>
              <a:t>Cray compilers provide the </a:t>
            </a:r>
            <a:r>
              <a:rPr lang="en-US" sz="2000" dirty="0" err="1" smtClean="0"/>
              <a:t>OpenMP</a:t>
            </a:r>
            <a:r>
              <a:rPr lang="en-US" sz="2000" dirty="0" smtClean="0"/>
              <a:t> implementation for GPU offloading</a:t>
            </a:r>
          </a:p>
        </p:txBody>
      </p:sp>
    </p:spTree>
    <p:extLst>
      <p:ext uri="{BB962C8B-B14F-4D97-AF65-F5344CB8AC3E}">
        <p14:creationId xmlns:p14="http://schemas.microsoft.com/office/powerpoint/2010/main" val="2721855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340" y="274638"/>
            <a:ext cx="8596208" cy="842962"/>
          </a:xfrm>
        </p:spPr>
        <p:txBody>
          <a:bodyPr>
            <a:normAutofit/>
          </a:bodyPr>
          <a:lstStyle/>
          <a:p>
            <a:r>
              <a:rPr lang="en-US" dirty="0" smtClean="0"/>
              <a:t>Default Data Mapping: Scalar variables </a:t>
            </a:r>
            <a:br>
              <a:rPr lang="en-US" dirty="0" smtClean="0"/>
            </a:br>
            <a:r>
              <a:rPr lang="en-US" sz="2200" dirty="0" smtClean="0"/>
              <a:t>(i.e. mapping scalars between host and target regions)</a:t>
            </a:r>
            <a:endParaRPr lang="en-US" sz="2200" dirty="0"/>
          </a:p>
        </p:txBody>
      </p:sp>
      <p:sp>
        <p:nvSpPr>
          <p:cNvPr id="3" name="Content Placeholder 2"/>
          <p:cNvSpPr>
            <a:spLocks noGrp="1"/>
          </p:cNvSpPr>
          <p:nvPr>
            <p:ph idx="1"/>
          </p:nvPr>
        </p:nvSpPr>
        <p:spPr>
          <a:xfrm>
            <a:off x="359340" y="1356795"/>
            <a:ext cx="8596208" cy="5221805"/>
          </a:xfrm>
        </p:spPr>
        <p:txBody>
          <a:bodyPr>
            <a:normAutofit/>
          </a:bodyPr>
          <a:lstStyle/>
          <a:p>
            <a:r>
              <a:rPr lang="en-US" dirty="0" smtClean="0"/>
              <a:t>Default mapping behavior for scalar </a:t>
            </a:r>
            <a:r>
              <a:rPr lang="en-US" sz="2400" dirty="0" smtClean="0"/>
              <a:t>variables  </a:t>
            </a:r>
            <a:endParaRPr lang="en-US" dirty="0"/>
          </a:p>
          <a:p>
            <a:pPr lvl="1"/>
            <a:r>
              <a:rPr lang="en-US" dirty="0" err="1" smtClean="0"/>
              <a:t>OpenMP</a:t>
            </a:r>
            <a:r>
              <a:rPr lang="en-US" dirty="0" smtClean="0"/>
              <a:t> 4.0 implicitly mapped all scalar variables as </a:t>
            </a:r>
            <a:r>
              <a:rPr lang="en-US" b="1" dirty="0" err="1" smtClean="0"/>
              <a:t>tofrom</a:t>
            </a:r>
            <a:endParaRPr lang="en-US" dirty="0"/>
          </a:p>
          <a:p>
            <a:pPr lvl="1"/>
            <a:r>
              <a:rPr lang="en-US" dirty="0" err="1" smtClean="0"/>
              <a:t>OpenMP</a:t>
            </a:r>
            <a:r>
              <a:rPr lang="en-US" dirty="0" smtClean="0"/>
              <a:t> 4.5 implicitly maps scalar variables as </a:t>
            </a:r>
            <a:r>
              <a:rPr lang="en-US" b="1" dirty="0" err="1" smtClean="0"/>
              <a:t>firstprivate</a:t>
            </a:r>
            <a:endParaRPr lang="en-US" dirty="0" smtClean="0"/>
          </a:p>
          <a:p>
            <a:r>
              <a:rPr lang="en-US" dirty="0" smtClean="0"/>
              <a:t>Key difference between the two options:</a:t>
            </a:r>
          </a:p>
          <a:p>
            <a:pPr lvl="1"/>
            <a:r>
              <a:rPr lang="en-US" dirty="0" err="1"/>
              <a:t>f</a:t>
            </a:r>
            <a:r>
              <a:rPr lang="en-US" dirty="0" err="1" smtClean="0"/>
              <a:t>irstprivate</a:t>
            </a:r>
            <a:r>
              <a:rPr lang="en-US" dirty="0" smtClean="0"/>
              <a:t>: </a:t>
            </a:r>
          </a:p>
          <a:p>
            <a:pPr lvl="2"/>
            <a:r>
              <a:rPr lang="en-US" dirty="0" smtClean="0"/>
              <a:t>a new value is created per work-item and initialized with the original value.  The variable is not copied back to the host</a:t>
            </a:r>
          </a:p>
          <a:p>
            <a:pPr lvl="1"/>
            <a:r>
              <a:rPr lang="en-US" dirty="0" smtClean="0"/>
              <a:t>map(</a:t>
            </a:r>
            <a:r>
              <a:rPr lang="en-US" dirty="0" err="1" smtClean="0"/>
              <a:t>tofrom</a:t>
            </a:r>
            <a:r>
              <a:rPr lang="en-US" dirty="0" smtClean="0"/>
              <a:t>): </a:t>
            </a:r>
          </a:p>
          <a:p>
            <a:pPr lvl="2"/>
            <a:r>
              <a:rPr lang="en-US" dirty="0" smtClean="0"/>
              <a:t>A new value is created in the target region and initialized with the original value, but it is shared between work-items on the device.  Its value is copied back to the host at the end of the target region.</a:t>
            </a:r>
          </a:p>
          <a:p>
            <a:r>
              <a:rPr lang="en-US" dirty="0" smtClean="0"/>
              <a:t>Why is default </a:t>
            </a:r>
            <a:r>
              <a:rPr lang="en-US" dirty="0" err="1" smtClean="0"/>
              <a:t>firstprivate</a:t>
            </a:r>
            <a:r>
              <a:rPr lang="en-US" dirty="0" smtClean="0"/>
              <a:t> for scalars a better choice?</a:t>
            </a:r>
          </a:p>
          <a:p>
            <a:pPr lvl="1"/>
            <a:r>
              <a:rPr lang="en-US" dirty="0" err="1" smtClean="0"/>
              <a:t>OpenMP</a:t>
            </a:r>
            <a:r>
              <a:rPr lang="en-US" dirty="0" smtClean="0"/>
              <a:t> target regions for GPUs execute with CUDA or OpenCL.  A </a:t>
            </a:r>
            <a:r>
              <a:rPr lang="en-US" dirty="0" err="1" smtClean="0"/>
              <a:t>firstprivate</a:t>
            </a:r>
            <a:r>
              <a:rPr lang="en-US" dirty="0" smtClean="0"/>
              <a:t> scalar can be launched as a parameter to a kernel function without the overhead of setting up a variable in device memory.</a:t>
            </a:r>
          </a:p>
          <a:p>
            <a:pPr lvl="1"/>
            <a:endParaRPr lang="en-US" dirty="0"/>
          </a:p>
        </p:txBody>
      </p:sp>
    </p:spTree>
    <p:extLst>
      <p:ext uri="{BB962C8B-B14F-4D97-AF65-F5344CB8AC3E}">
        <p14:creationId xmlns:p14="http://schemas.microsoft.com/office/powerpoint/2010/main" val="125314578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37"/>
          </a:xfrm>
        </p:spPr>
        <p:txBody>
          <a:bodyPr>
            <a:normAutofit/>
          </a:bodyPr>
          <a:lstStyle/>
          <a:p>
            <a:r>
              <a:rPr lang="en-US" dirty="0" smtClean="0"/>
              <a:t>Default Data Sharing</a:t>
            </a:r>
            <a:endParaRPr lang="en-US" dirty="0"/>
          </a:p>
        </p:txBody>
      </p:sp>
      <p:sp>
        <p:nvSpPr>
          <p:cNvPr id="3" name="Content Placeholder 2"/>
          <p:cNvSpPr>
            <a:spLocks noGrp="1"/>
          </p:cNvSpPr>
          <p:nvPr>
            <p:ph idx="1"/>
          </p:nvPr>
        </p:nvSpPr>
        <p:spPr>
          <a:xfrm>
            <a:off x="359340" y="1020859"/>
            <a:ext cx="8596208" cy="5501205"/>
          </a:xfrm>
        </p:spPr>
        <p:txBody>
          <a:bodyPr>
            <a:normAutofit lnSpcReduction="10000"/>
          </a:bodyPr>
          <a:lstStyle/>
          <a:p>
            <a:pPr marL="0" indent="0">
              <a:buNone/>
            </a:pPr>
            <a:r>
              <a:rPr lang="en-US" dirty="0" smtClean="0"/>
              <a:t>WARNING: Make sure not to confuse the implicit mapping of pointer variables with the data that they point to</a:t>
            </a:r>
          </a:p>
          <a:p>
            <a:pPr marL="0" indent="0">
              <a:buNone/>
            </a:pPr>
            <a:endParaRPr lang="en-US" dirty="0"/>
          </a:p>
          <a:p>
            <a:pPr marL="0" indent="0">
              <a:buNone/>
            </a:pPr>
            <a:r>
              <a:rPr lang="en-US" dirty="0" err="1" smtClean="0"/>
              <a:t>int</a:t>
            </a:r>
            <a:r>
              <a:rPr lang="en-US" dirty="0" smtClean="0"/>
              <a:t> main(void) {</a:t>
            </a:r>
            <a:endParaRPr lang="en-US" dirty="0"/>
          </a:p>
          <a:p>
            <a:pPr marL="0" indent="0">
              <a:buNone/>
            </a:pPr>
            <a:r>
              <a:rPr lang="en-US" sz="2000" dirty="0" smtClean="0"/>
              <a:t>   </a:t>
            </a:r>
            <a:r>
              <a:rPr lang="en-US" sz="2000" dirty="0" err="1" smtClean="0"/>
              <a:t>int</a:t>
            </a:r>
            <a:r>
              <a:rPr lang="en-US" sz="2000" dirty="0" smtClean="0"/>
              <a:t> </a:t>
            </a:r>
            <a:r>
              <a:rPr lang="en-US" sz="2000" b="1" dirty="0" smtClean="0"/>
              <a:t>A</a:t>
            </a:r>
            <a:r>
              <a:rPr lang="en-US" sz="2000" dirty="0" smtClean="0"/>
              <a:t> = 0;</a:t>
            </a:r>
          </a:p>
          <a:p>
            <a:pPr marL="0" indent="0">
              <a:buNone/>
            </a:pPr>
            <a:r>
              <a:rPr lang="en-US" sz="2000" dirty="0" smtClean="0"/>
              <a:t>   </a:t>
            </a:r>
            <a:r>
              <a:rPr lang="en-US" sz="2000" dirty="0" err="1" smtClean="0"/>
              <a:t>int</a:t>
            </a:r>
            <a:r>
              <a:rPr lang="en-US" sz="2000" dirty="0" smtClean="0"/>
              <a:t>* </a:t>
            </a:r>
            <a:r>
              <a:rPr lang="en-US" sz="2000" b="1" dirty="0" smtClean="0"/>
              <a:t>B</a:t>
            </a:r>
            <a:r>
              <a:rPr lang="en-US" sz="2000" dirty="0" smtClean="0"/>
              <a:t> = </a:t>
            </a:r>
            <a:r>
              <a:rPr lang="en-US" sz="2000" dirty="0" err="1" smtClean="0"/>
              <a:t>malloc</a:t>
            </a:r>
            <a:r>
              <a:rPr lang="en-US" sz="2000" dirty="0" smtClean="0"/>
              <a:t>(</a:t>
            </a:r>
            <a:r>
              <a:rPr lang="en-US" sz="2000" dirty="0" err="1" smtClean="0"/>
              <a:t>sizeof</a:t>
            </a:r>
            <a:r>
              <a:rPr lang="en-US" sz="2000" dirty="0" smtClean="0"/>
              <a:t>(</a:t>
            </a:r>
            <a:r>
              <a:rPr lang="en-US" sz="2000" dirty="0" err="1" smtClean="0"/>
              <a:t>int</a:t>
            </a:r>
            <a:r>
              <a:rPr lang="en-US" sz="2000" dirty="0" smtClean="0"/>
              <a:t>)*</a:t>
            </a:r>
            <a:r>
              <a:rPr lang="en-US" sz="2000" b="1" dirty="0" smtClean="0"/>
              <a:t>N</a:t>
            </a:r>
            <a:r>
              <a:rPr lang="en-US" sz="2000" dirty="0" smtClean="0"/>
              <a:t>);</a:t>
            </a:r>
          </a:p>
          <a:p>
            <a:pPr marL="0" indent="0">
              <a:buNone/>
            </a:pPr>
            <a:r>
              <a:rPr lang="en-US" sz="2000" b="1" dirty="0" smtClean="0">
                <a:solidFill>
                  <a:srgbClr val="C00000"/>
                </a:solidFill>
              </a:rPr>
              <a:t>   #pragma </a:t>
            </a:r>
            <a:r>
              <a:rPr lang="en-US" sz="2000" b="1" dirty="0" err="1" smtClean="0">
                <a:solidFill>
                  <a:srgbClr val="C00000"/>
                </a:solidFill>
              </a:rPr>
              <a:t>omp</a:t>
            </a:r>
            <a:r>
              <a:rPr lang="en-US" sz="2000" b="1" dirty="0" smtClean="0">
                <a:solidFill>
                  <a:srgbClr val="C00000"/>
                </a:solidFill>
              </a:rPr>
              <a:t> target </a:t>
            </a:r>
          </a:p>
          <a:p>
            <a:pPr marL="0" indent="0">
              <a:buNone/>
            </a:pPr>
            <a:r>
              <a:rPr lang="en-US" sz="2000" b="1" dirty="0">
                <a:solidFill>
                  <a:srgbClr val="C00000"/>
                </a:solidFill>
              </a:rPr>
              <a:t> </a:t>
            </a:r>
            <a:r>
              <a:rPr lang="en-US" sz="2000" b="1" dirty="0" smtClean="0">
                <a:solidFill>
                  <a:srgbClr val="C00000"/>
                </a:solidFill>
              </a:rPr>
              <a:t>  #pragma </a:t>
            </a:r>
            <a:r>
              <a:rPr lang="en-US" sz="2000" b="1" dirty="0" err="1" smtClean="0">
                <a:solidFill>
                  <a:srgbClr val="C00000"/>
                </a:solidFill>
              </a:rPr>
              <a:t>omp</a:t>
            </a:r>
            <a:r>
              <a:rPr lang="en-US" sz="2000" b="1" dirty="0" smtClean="0">
                <a:solidFill>
                  <a:srgbClr val="C00000"/>
                </a:solidFill>
              </a:rPr>
              <a:t> teams distribute parallel for </a:t>
            </a:r>
            <a:r>
              <a:rPr lang="en-US" sz="2000" b="1" dirty="0" err="1" smtClean="0">
                <a:solidFill>
                  <a:srgbClr val="C00000"/>
                </a:solidFill>
              </a:rPr>
              <a:t>simd</a:t>
            </a:r>
            <a:endParaRPr lang="en-US" sz="2000" b="1" dirty="0" smtClean="0">
              <a:solidFill>
                <a:srgbClr val="C00000"/>
              </a:solidFill>
            </a:endParaRPr>
          </a:p>
          <a:p>
            <a:pPr marL="0" indent="0">
              <a:buNone/>
            </a:pPr>
            <a:r>
              <a:rPr lang="en-US" sz="2000" dirty="0" smtClean="0"/>
              <a:t>   for(</a:t>
            </a:r>
            <a:r>
              <a:rPr lang="en-US" sz="2000" dirty="0" err="1" smtClean="0"/>
              <a:t>int</a:t>
            </a:r>
            <a:r>
              <a:rPr lang="en-US" sz="2000" dirty="0" smtClean="0"/>
              <a:t> </a:t>
            </a:r>
            <a:r>
              <a:rPr lang="en-US" sz="2000" b="1" dirty="0" smtClean="0"/>
              <a:t>ii</a:t>
            </a:r>
            <a:r>
              <a:rPr lang="en-US" sz="2000" dirty="0" smtClean="0"/>
              <a:t> = 0; </a:t>
            </a:r>
            <a:r>
              <a:rPr lang="en-US" sz="2000" b="1" dirty="0" smtClean="0"/>
              <a:t>ii</a:t>
            </a:r>
            <a:r>
              <a:rPr lang="en-US" sz="2000" dirty="0" smtClean="0"/>
              <a:t> &lt; </a:t>
            </a:r>
            <a:r>
              <a:rPr lang="en-US" sz="2000" b="1" dirty="0" smtClean="0"/>
              <a:t>N</a:t>
            </a:r>
            <a:r>
              <a:rPr lang="en-US" sz="2000" dirty="0" smtClean="0"/>
              <a:t>; ++</a:t>
            </a:r>
            <a:r>
              <a:rPr lang="en-US" sz="2000" b="1" dirty="0" smtClean="0"/>
              <a:t>ii</a:t>
            </a:r>
            <a:r>
              <a:rPr lang="en-US" sz="2000" dirty="0" smtClean="0"/>
              <a:t>) {</a:t>
            </a:r>
          </a:p>
          <a:p>
            <a:pPr marL="0" indent="0">
              <a:buNone/>
            </a:pPr>
            <a:r>
              <a:rPr lang="en-US" sz="2000" dirty="0"/>
              <a:t> </a:t>
            </a:r>
            <a:r>
              <a:rPr lang="en-US" sz="2000" dirty="0" smtClean="0"/>
              <a:t>    // </a:t>
            </a:r>
            <a:r>
              <a:rPr lang="en-US" sz="2000" b="1" dirty="0" smtClean="0"/>
              <a:t>A, B, N</a:t>
            </a:r>
            <a:r>
              <a:rPr lang="en-US" sz="2000" dirty="0" smtClean="0"/>
              <a:t> and </a:t>
            </a:r>
            <a:r>
              <a:rPr lang="en-US" sz="2000" b="1" dirty="0" smtClean="0"/>
              <a:t>ii</a:t>
            </a:r>
            <a:r>
              <a:rPr lang="en-US" sz="2000" dirty="0" smtClean="0"/>
              <a:t> all exist here</a:t>
            </a:r>
          </a:p>
          <a:p>
            <a:pPr marL="0" indent="0">
              <a:buNone/>
            </a:pPr>
            <a:r>
              <a:rPr lang="en-US" sz="2000" dirty="0"/>
              <a:t> </a:t>
            </a:r>
            <a:r>
              <a:rPr lang="en-US" sz="2000" dirty="0" smtClean="0"/>
              <a:t>    // </a:t>
            </a:r>
            <a:r>
              <a:rPr lang="en-US" sz="2000" b="1" dirty="0" smtClean="0"/>
              <a:t>B </a:t>
            </a:r>
            <a:r>
              <a:rPr lang="en-US" sz="2000" dirty="0" smtClean="0"/>
              <a:t>is a pointer variable! The data that </a:t>
            </a:r>
            <a:r>
              <a:rPr lang="en-US" sz="2000" b="1" dirty="0" smtClean="0"/>
              <a:t>B</a:t>
            </a:r>
            <a:r>
              <a:rPr lang="en-US" sz="2000" dirty="0" smtClean="0"/>
              <a:t> points to </a:t>
            </a:r>
            <a:r>
              <a:rPr lang="en-US" sz="2000" u="sng" dirty="0" smtClean="0"/>
              <a:t>DOES NOT</a:t>
            </a:r>
            <a:r>
              <a:rPr lang="en-US" sz="2000" dirty="0" smtClean="0"/>
              <a:t> exist here!</a:t>
            </a:r>
            <a:endParaRPr lang="en-US" sz="2000" u="sng" dirty="0" smtClean="0"/>
          </a:p>
          <a:p>
            <a:pPr marL="0" indent="0">
              <a:buNone/>
            </a:pPr>
            <a:r>
              <a:rPr lang="en-US" sz="2000" dirty="0" smtClean="0"/>
              <a:t>   }</a:t>
            </a:r>
            <a:br>
              <a:rPr lang="en-US" sz="2000" dirty="0" smtClean="0"/>
            </a:br>
            <a:r>
              <a:rPr lang="en-US" sz="2000" dirty="0" smtClean="0"/>
              <a:t>}</a:t>
            </a:r>
          </a:p>
          <a:p>
            <a:pPr marL="0" indent="0">
              <a:buNone/>
            </a:pPr>
            <a:endParaRPr lang="en-US" sz="2000" dirty="0"/>
          </a:p>
          <a:p>
            <a:pPr marL="0" indent="0">
              <a:buNone/>
            </a:pPr>
            <a:r>
              <a:rPr lang="en-US" dirty="0" smtClean="0"/>
              <a:t>If you want to access the data that is pointed to by </a:t>
            </a:r>
            <a:r>
              <a:rPr lang="en-US" b="1" dirty="0" smtClean="0"/>
              <a:t>B</a:t>
            </a:r>
            <a:r>
              <a:rPr lang="en-US" dirty="0" smtClean="0"/>
              <a:t>, you will need to perform an explicit mapping using the </a:t>
            </a:r>
            <a:r>
              <a:rPr lang="en-US" b="1" dirty="0" smtClean="0"/>
              <a:t>map </a:t>
            </a:r>
            <a:r>
              <a:rPr lang="en-US" dirty="0" smtClean="0"/>
              <a:t>clause</a:t>
            </a:r>
            <a:endParaRPr lang="en-US" dirty="0"/>
          </a:p>
        </p:txBody>
      </p:sp>
    </p:spTree>
    <p:extLst>
      <p:ext uri="{BB962C8B-B14F-4D97-AF65-F5344CB8AC3E}">
        <p14:creationId xmlns:p14="http://schemas.microsoft.com/office/powerpoint/2010/main" val="384227574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37"/>
          </a:xfrm>
        </p:spPr>
        <p:txBody>
          <a:bodyPr>
            <a:normAutofit/>
          </a:bodyPr>
          <a:lstStyle/>
          <a:p>
            <a:r>
              <a:rPr lang="en-US" dirty="0" smtClean="0"/>
              <a:t>Default Data Sharing</a:t>
            </a:r>
            <a:endParaRPr lang="en-US" dirty="0"/>
          </a:p>
        </p:txBody>
      </p:sp>
      <p:sp>
        <p:nvSpPr>
          <p:cNvPr id="3" name="Content Placeholder 2"/>
          <p:cNvSpPr>
            <a:spLocks noGrp="1"/>
          </p:cNvSpPr>
          <p:nvPr>
            <p:ph idx="1"/>
          </p:nvPr>
        </p:nvSpPr>
        <p:spPr>
          <a:xfrm>
            <a:off x="359340" y="1020859"/>
            <a:ext cx="8596208" cy="5501205"/>
          </a:xfrm>
        </p:spPr>
        <p:txBody>
          <a:bodyPr>
            <a:normAutofit/>
          </a:bodyPr>
          <a:lstStyle/>
          <a:p>
            <a:pPr marL="0" indent="0">
              <a:buNone/>
            </a:pPr>
            <a:r>
              <a:rPr lang="en-US" dirty="0" smtClean="0"/>
              <a:t>WARNING: Make sure not to confuse the implicit mapping of pointer variables with the data that they point to</a:t>
            </a:r>
          </a:p>
          <a:p>
            <a:pPr marL="0" indent="0">
              <a:buNone/>
            </a:pPr>
            <a:endParaRPr lang="en-US" dirty="0"/>
          </a:p>
          <a:p>
            <a:pPr marL="0" indent="0">
              <a:buNone/>
            </a:pPr>
            <a:r>
              <a:rPr lang="en-US" dirty="0" err="1" smtClean="0"/>
              <a:t>int</a:t>
            </a:r>
            <a:r>
              <a:rPr lang="en-US" dirty="0" smtClean="0"/>
              <a:t> main(void) {</a:t>
            </a:r>
            <a:endParaRPr lang="en-US" dirty="0"/>
          </a:p>
          <a:p>
            <a:pPr marL="0" indent="0">
              <a:buNone/>
            </a:pPr>
            <a:r>
              <a:rPr lang="en-US" sz="2000" dirty="0" smtClean="0"/>
              <a:t>   </a:t>
            </a:r>
            <a:r>
              <a:rPr lang="en-US" sz="2000" dirty="0" err="1" smtClean="0"/>
              <a:t>int</a:t>
            </a:r>
            <a:r>
              <a:rPr lang="en-US" sz="2000" dirty="0" smtClean="0"/>
              <a:t> </a:t>
            </a:r>
            <a:r>
              <a:rPr lang="en-US" sz="2000" b="1" dirty="0" smtClean="0"/>
              <a:t>A</a:t>
            </a:r>
            <a:r>
              <a:rPr lang="en-US" sz="2000" dirty="0" smtClean="0"/>
              <a:t> = 0;</a:t>
            </a:r>
          </a:p>
          <a:p>
            <a:pPr marL="0" indent="0">
              <a:buNone/>
            </a:pPr>
            <a:r>
              <a:rPr lang="en-US" sz="2000" dirty="0" smtClean="0"/>
              <a:t>   </a:t>
            </a:r>
            <a:r>
              <a:rPr lang="en-US" sz="2000" dirty="0" err="1" smtClean="0"/>
              <a:t>int</a:t>
            </a:r>
            <a:r>
              <a:rPr lang="en-US" sz="2000" dirty="0" smtClean="0"/>
              <a:t>* </a:t>
            </a:r>
            <a:r>
              <a:rPr lang="en-US" sz="2000" b="1" dirty="0" smtClean="0"/>
              <a:t>B</a:t>
            </a:r>
            <a:r>
              <a:rPr lang="en-US" sz="2000" dirty="0" smtClean="0"/>
              <a:t> = </a:t>
            </a:r>
            <a:r>
              <a:rPr lang="en-US" sz="2000" dirty="0" err="1" smtClean="0"/>
              <a:t>malloc</a:t>
            </a:r>
            <a:r>
              <a:rPr lang="en-US" sz="2000" dirty="0" smtClean="0"/>
              <a:t>(</a:t>
            </a:r>
            <a:r>
              <a:rPr lang="en-US" sz="2000" dirty="0" err="1" smtClean="0"/>
              <a:t>sizeof</a:t>
            </a:r>
            <a:r>
              <a:rPr lang="en-US" sz="2000" dirty="0" smtClean="0"/>
              <a:t>(</a:t>
            </a:r>
            <a:r>
              <a:rPr lang="en-US" sz="2000" dirty="0" err="1" smtClean="0"/>
              <a:t>int</a:t>
            </a:r>
            <a:r>
              <a:rPr lang="en-US" sz="2000" dirty="0" smtClean="0"/>
              <a:t>)*</a:t>
            </a:r>
            <a:r>
              <a:rPr lang="en-US" sz="2000" b="1" dirty="0" smtClean="0"/>
              <a:t>N</a:t>
            </a:r>
            <a:r>
              <a:rPr lang="en-US" sz="2000" dirty="0" smtClean="0"/>
              <a:t>);</a:t>
            </a:r>
          </a:p>
          <a:p>
            <a:pPr marL="0" indent="0">
              <a:buNone/>
            </a:pPr>
            <a:r>
              <a:rPr lang="en-US" sz="2000" b="1" dirty="0" smtClean="0">
                <a:solidFill>
                  <a:srgbClr val="C00000"/>
                </a:solidFill>
              </a:rPr>
              <a:t>   #pragma </a:t>
            </a:r>
            <a:r>
              <a:rPr lang="en-US" sz="2000" b="1" dirty="0" err="1" smtClean="0">
                <a:solidFill>
                  <a:srgbClr val="C00000"/>
                </a:solidFill>
              </a:rPr>
              <a:t>omp</a:t>
            </a:r>
            <a:r>
              <a:rPr lang="en-US" sz="2000" b="1" dirty="0" smtClean="0">
                <a:solidFill>
                  <a:srgbClr val="C00000"/>
                </a:solidFill>
              </a:rPr>
              <a:t> target map(B[0:N])</a:t>
            </a:r>
          </a:p>
          <a:p>
            <a:pPr marL="0" indent="0">
              <a:buNone/>
            </a:pPr>
            <a:r>
              <a:rPr lang="en-US" sz="2000" b="1" dirty="0">
                <a:solidFill>
                  <a:srgbClr val="C00000"/>
                </a:solidFill>
              </a:rPr>
              <a:t> </a:t>
            </a:r>
            <a:r>
              <a:rPr lang="en-US" sz="2000" b="1" dirty="0" smtClean="0">
                <a:solidFill>
                  <a:srgbClr val="C00000"/>
                </a:solidFill>
              </a:rPr>
              <a:t>  #pragma </a:t>
            </a:r>
            <a:r>
              <a:rPr lang="en-US" sz="2000" b="1" dirty="0" err="1" smtClean="0">
                <a:solidFill>
                  <a:srgbClr val="C00000"/>
                </a:solidFill>
              </a:rPr>
              <a:t>omp</a:t>
            </a:r>
            <a:r>
              <a:rPr lang="en-US" sz="2000" b="1" dirty="0" smtClean="0">
                <a:solidFill>
                  <a:srgbClr val="C00000"/>
                </a:solidFill>
              </a:rPr>
              <a:t> teams distribute parallel for </a:t>
            </a:r>
            <a:r>
              <a:rPr lang="en-US" sz="2000" b="1" dirty="0" err="1" smtClean="0">
                <a:solidFill>
                  <a:srgbClr val="C00000"/>
                </a:solidFill>
              </a:rPr>
              <a:t>simd</a:t>
            </a:r>
            <a:endParaRPr lang="en-US" sz="2000" b="1" dirty="0" smtClean="0">
              <a:solidFill>
                <a:srgbClr val="C00000"/>
              </a:solidFill>
            </a:endParaRPr>
          </a:p>
          <a:p>
            <a:pPr marL="0" indent="0">
              <a:buNone/>
            </a:pPr>
            <a:r>
              <a:rPr lang="en-US" sz="2000" dirty="0" smtClean="0"/>
              <a:t>   for(</a:t>
            </a:r>
            <a:r>
              <a:rPr lang="en-US" sz="2000" dirty="0" err="1" smtClean="0"/>
              <a:t>int</a:t>
            </a:r>
            <a:r>
              <a:rPr lang="en-US" sz="2000" dirty="0" smtClean="0"/>
              <a:t> </a:t>
            </a:r>
            <a:r>
              <a:rPr lang="en-US" sz="2000" b="1" dirty="0" smtClean="0"/>
              <a:t>ii</a:t>
            </a:r>
            <a:r>
              <a:rPr lang="en-US" sz="2000" dirty="0" smtClean="0"/>
              <a:t> = 0; </a:t>
            </a:r>
            <a:r>
              <a:rPr lang="en-US" sz="2000" b="1" dirty="0" smtClean="0"/>
              <a:t>ii</a:t>
            </a:r>
            <a:r>
              <a:rPr lang="en-US" sz="2000" dirty="0" smtClean="0"/>
              <a:t> &lt; </a:t>
            </a:r>
            <a:r>
              <a:rPr lang="en-US" sz="2000" b="1" dirty="0" smtClean="0"/>
              <a:t>N</a:t>
            </a:r>
            <a:r>
              <a:rPr lang="en-US" sz="2000" dirty="0" smtClean="0"/>
              <a:t>; ++</a:t>
            </a:r>
            <a:r>
              <a:rPr lang="en-US" sz="2000" b="1" dirty="0" smtClean="0"/>
              <a:t>ii</a:t>
            </a:r>
            <a:r>
              <a:rPr lang="en-US" sz="2000" dirty="0" smtClean="0"/>
              <a:t>) {</a:t>
            </a:r>
          </a:p>
          <a:p>
            <a:pPr marL="0" indent="0">
              <a:buNone/>
            </a:pPr>
            <a:r>
              <a:rPr lang="en-US" sz="2000" dirty="0"/>
              <a:t> </a:t>
            </a:r>
            <a:r>
              <a:rPr lang="en-US" sz="2000" dirty="0" smtClean="0"/>
              <a:t>    // </a:t>
            </a:r>
            <a:r>
              <a:rPr lang="en-US" sz="2000" b="1" dirty="0" smtClean="0"/>
              <a:t>A, B, N</a:t>
            </a:r>
            <a:r>
              <a:rPr lang="en-US" sz="2000" dirty="0" smtClean="0"/>
              <a:t> and </a:t>
            </a:r>
            <a:r>
              <a:rPr lang="en-US" sz="2000" b="1" dirty="0" smtClean="0"/>
              <a:t>ii</a:t>
            </a:r>
            <a:r>
              <a:rPr lang="en-US" sz="2000" dirty="0" smtClean="0"/>
              <a:t> all exist here</a:t>
            </a:r>
          </a:p>
          <a:p>
            <a:pPr marL="0" indent="0">
              <a:buNone/>
            </a:pPr>
            <a:r>
              <a:rPr lang="en-US" sz="2000" dirty="0"/>
              <a:t> </a:t>
            </a:r>
            <a:r>
              <a:rPr lang="en-US" sz="2000" dirty="0" smtClean="0"/>
              <a:t>    // The data that </a:t>
            </a:r>
            <a:r>
              <a:rPr lang="en-US" sz="2000" b="1" dirty="0" smtClean="0"/>
              <a:t>B</a:t>
            </a:r>
            <a:r>
              <a:rPr lang="en-US" sz="2000" dirty="0" smtClean="0"/>
              <a:t> points to </a:t>
            </a:r>
            <a:r>
              <a:rPr lang="en-US" sz="2000" u="sng" dirty="0" smtClean="0"/>
              <a:t>DOES</a:t>
            </a:r>
            <a:r>
              <a:rPr lang="en-US" sz="2000" dirty="0" smtClean="0"/>
              <a:t> exist here!</a:t>
            </a:r>
            <a:endParaRPr lang="en-US" sz="2000" u="sng" dirty="0" smtClean="0"/>
          </a:p>
          <a:p>
            <a:pPr marL="0" indent="0">
              <a:buNone/>
            </a:pPr>
            <a:r>
              <a:rPr lang="en-US" sz="2000" dirty="0" smtClean="0"/>
              <a:t>   }</a:t>
            </a:r>
            <a:br>
              <a:rPr lang="en-US" sz="2000" dirty="0" smtClean="0"/>
            </a:br>
            <a:r>
              <a:rPr lang="en-US" sz="2000" dirty="0" smtClean="0"/>
              <a:t>}</a:t>
            </a:r>
          </a:p>
          <a:p>
            <a:pPr marL="0" indent="0">
              <a:buNone/>
            </a:pPr>
            <a:endParaRPr lang="en-US" sz="2000" dirty="0"/>
          </a:p>
        </p:txBody>
      </p:sp>
    </p:spTree>
    <p:extLst>
      <p:ext uri="{BB962C8B-B14F-4D97-AF65-F5344CB8AC3E}">
        <p14:creationId xmlns:p14="http://schemas.microsoft.com/office/powerpoint/2010/main" val="171783373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dirty="0" smtClean="0"/>
              <a:t>Exercise: </a:t>
            </a:r>
            <a:r>
              <a:rPr lang="en-US" sz="2400" dirty="0" smtClean="0"/>
              <a:t>Jacobi solver </a:t>
            </a:r>
            <a:endParaRPr lang="en-US" sz="2400" dirty="0"/>
          </a:p>
        </p:txBody>
      </p:sp>
      <p:sp>
        <p:nvSpPr>
          <p:cNvPr id="3" name="Content Placeholder 2"/>
          <p:cNvSpPr>
            <a:spLocks noGrp="1"/>
          </p:cNvSpPr>
          <p:nvPr>
            <p:ph idx="1"/>
          </p:nvPr>
        </p:nvSpPr>
        <p:spPr>
          <a:xfrm>
            <a:off x="457200" y="1600200"/>
            <a:ext cx="8526104" cy="4525963"/>
          </a:xfrm>
        </p:spPr>
        <p:txBody>
          <a:bodyPr>
            <a:normAutofit/>
          </a:bodyPr>
          <a:lstStyle/>
          <a:p>
            <a:r>
              <a:rPr lang="en-US" sz="2400" dirty="0" smtClean="0"/>
              <a:t>Start from the provided </a:t>
            </a:r>
            <a:r>
              <a:rPr lang="en-US" sz="2400" dirty="0" err="1" smtClean="0"/>
              <a:t>jacobi_solver</a:t>
            </a:r>
            <a:r>
              <a:rPr lang="en-US" sz="2400" dirty="0" smtClean="0"/>
              <a:t> program.  Verify that you can run it serially.</a:t>
            </a:r>
          </a:p>
          <a:p>
            <a:r>
              <a:rPr lang="en-US" dirty="0" smtClean="0"/>
              <a:t>Parallelize for a CPU using the </a:t>
            </a:r>
            <a:r>
              <a:rPr lang="en-US" i="1" dirty="0" smtClean="0"/>
              <a:t>parallel for </a:t>
            </a:r>
            <a:r>
              <a:rPr lang="en-US" dirty="0" smtClean="0"/>
              <a:t>construct on the major loops</a:t>
            </a:r>
            <a:endParaRPr lang="en-US" sz="2400" dirty="0" smtClean="0"/>
          </a:p>
          <a:p>
            <a:r>
              <a:rPr lang="en-US" sz="2400" dirty="0" smtClean="0"/>
              <a:t>Use the target directive to run on a GPU.</a:t>
            </a:r>
          </a:p>
          <a:p>
            <a:pPr lvl="1"/>
            <a:r>
              <a:rPr lang="en-US" sz="2000" dirty="0" smtClean="0"/>
              <a:t>#pragma </a:t>
            </a:r>
            <a:r>
              <a:rPr lang="en-US" sz="2000" dirty="0" err="1" smtClean="0"/>
              <a:t>omp</a:t>
            </a:r>
            <a:r>
              <a:rPr lang="en-US" sz="2000" dirty="0" smtClean="0"/>
              <a:t> target </a:t>
            </a:r>
          </a:p>
          <a:p>
            <a:pPr lvl="1"/>
            <a:r>
              <a:rPr lang="en-US" sz="2000" dirty="0" smtClean="0"/>
              <a:t>#pragma </a:t>
            </a:r>
            <a:r>
              <a:rPr lang="en-US" sz="2000" dirty="0" err="1" smtClean="0"/>
              <a:t>omp</a:t>
            </a:r>
            <a:r>
              <a:rPr lang="en-US" sz="2000" dirty="0" smtClean="0"/>
              <a:t> target map(</a:t>
            </a:r>
            <a:r>
              <a:rPr lang="en-US" sz="2000" dirty="0" err="1" smtClean="0"/>
              <a:t>to:list</a:t>
            </a:r>
            <a:r>
              <a:rPr lang="en-US" sz="2000" dirty="0" smtClean="0"/>
              <a:t>) map(</a:t>
            </a:r>
            <a:r>
              <a:rPr lang="en-US" sz="2000" dirty="0" err="1" smtClean="0"/>
              <a:t>from:list</a:t>
            </a:r>
            <a:r>
              <a:rPr lang="en-US" sz="2000" dirty="0" smtClean="0"/>
              <a:t>) map(</a:t>
            </a:r>
            <a:r>
              <a:rPr lang="en-US" sz="2000" dirty="0" err="1" smtClean="0"/>
              <a:t>tofrom:list</a:t>
            </a:r>
            <a:r>
              <a:rPr lang="en-US" sz="2000" dirty="0" smtClean="0"/>
              <a:t>)</a:t>
            </a:r>
          </a:p>
          <a:p>
            <a:pPr lvl="1"/>
            <a:r>
              <a:rPr lang="en-US" dirty="0"/>
              <a:t>#pragma </a:t>
            </a:r>
            <a:r>
              <a:rPr lang="en-US" dirty="0" err="1"/>
              <a:t>omp</a:t>
            </a:r>
            <a:r>
              <a:rPr lang="en-US" dirty="0"/>
              <a:t> target teams distribute parallel for </a:t>
            </a:r>
            <a:r>
              <a:rPr lang="en-US" dirty="0" err="1"/>
              <a:t>simd</a:t>
            </a:r>
            <a:endParaRPr lang="en-US" dirty="0"/>
          </a:p>
          <a:p>
            <a:pPr marL="339725" lvl="1" indent="0">
              <a:buNone/>
            </a:pPr>
            <a:endParaRPr lang="en-US" sz="2000" dirty="0"/>
          </a:p>
        </p:txBody>
      </p:sp>
    </p:spTree>
    <p:extLst>
      <p:ext uri="{BB962C8B-B14F-4D97-AF65-F5344CB8AC3E}">
        <p14:creationId xmlns:p14="http://schemas.microsoft.com/office/powerpoint/2010/main" val="58385220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smtClean="0"/>
              <a:t>Jacobi Solver (serial  1/2)</a:t>
            </a:r>
            <a:endParaRPr lang="en-US" dirty="0"/>
          </a:p>
        </p:txBody>
      </p:sp>
      <p:sp>
        <p:nvSpPr>
          <p:cNvPr id="3" name="Content Placeholder 2"/>
          <p:cNvSpPr>
            <a:spLocks noGrp="1"/>
          </p:cNvSpPr>
          <p:nvPr>
            <p:ph idx="1"/>
          </p:nvPr>
        </p:nvSpPr>
        <p:spPr>
          <a:xfrm>
            <a:off x="309563" y="1035723"/>
            <a:ext cx="4810496" cy="5079441"/>
          </a:xfrm>
        </p:spPr>
        <p:txBody>
          <a:bodyPr>
            <a:noAutofit/>
          </a:bodyPr>
          <a:lstStyle/>
          <a:p>
            <a:pPr marL="0" indent="0">
              <a:buNone/>
            </a:pPr>
            <a:r>
              <a:rPr lang="en-US" sz="1800" dirty="0" smtClean="0"/>
              <a:t>&lt;&lt;&lt; allocate and initialize the matrix A and &gt;&gt;&gt;</a:t>
            </a:r>
          </a:p>
          <a:p>
            <a:pPr marL="0" indent="0">
              <a:buNone/>
            </a:pPr>
            <a:r>
              <a:rPr lang="en-US" sz="1800" dirty="0" smtClean="0"/>
              <a:t>&lt;&lt;&lt; vectors x1, x2 and b                             &gt;&gt;&gt; </a:t>
            </a:r>
          </a:p>
          <a:p>
            <a:pPr marL="0" indent="0">
              <a:buNone/>
            </a:pPr>
            <a:r>
              <a:rPr lang="en-US" sz="1800" dirty="0" smtClean="0"/>
              <a:t>while</a:t>
            </a:r>
            <a:r>
              <a:rPr lang="en-US" sz="1800" dirty="0"/>
              <a:t>((</a:t>
            </a:r>
            <a:r>
              <a:rPr lang="en-US" sz="1800" dirty="0" err="1"/>
              <a:t>conv</a:t>
            </a:r>
            <a:r>
              <a:rPr lang="en-US" sz="1800" dirty="0"/>
              <a:t> &gt; </a:t>
            </a:r>
            <a:r>
              <a:rPr lang="en-US" sz="1800" dirty="0" smtClean="0"/>
              <a:t>TOL) </a:t>
            </a:r>
            <a:r>
              <a:rPr lang="en-US" sz="1800" dirty="0"/>
              <a:t>&amp;&amp; (</a:t>
            </a:r>
            <a:r>
              <a:rPr lang="en-US" sz="1800" dirty="0" err="1"/>
              <a:t>iters</a:t>
            </a:r>
            <a:r>
              <a:rPr lang="en-US" sz="1800" dirty="0"/>
              <a:t>&lt;MAX_ITERS))</a:t>
            </a:r>
          </a:p>
          <a:p>
            <a:pPr marL="0" indent="0">
              <a:buNone/>
            </a:pPr>
            <a:r>
              <a:rPr lang="en-US" sz="1800" dirty="0"/>
              <a:t>   {</a:t>
            </a:r>
          </a:p>
          <a:p>
            <a:pPr marL="0" indent="0">
              <a:buNone/>
            </a:pPr>
            <a:r>
              <a:rPr lang="en-US" sz="1800" dirty="0"/>
              <a:t>     </a:t>
            </a:r>
            <a:r>
              <a:rPr lang="en-US" sz="1800" dirty="0" err="1"/>
              <a:t>iters</a:t>
            </a:r>
            <a:r>
              <a:rPr lang="en-US" sz="1800" dirty="0"/>
              <a:t>++;</a:t>
            </a:r>
          </a:p>
          <a:p>
            <a:pPr marL="0" indent="0">
              <a:buNone/>
            </a:pPr>
            <a:r>
              <a:rPr lang="en-US" sz="1800" dirty="0" smtClean="0"/>
              <a:t>     </a:t>
            </a:r>
            <a:r>
              <a:rPr lang="en-US" sz="1800" dirty="0" err="1" smtClean="0"/>
              <a:t>xnew</a:t>
            </a:r>
            <a:r>
              <a:rPr lang="en-US" sz="1800" dirty="0" smtClean="0"/>
              <a:t> = </a:t>
            </a:r>
            <a:r>
              <a:rPr lang="en-US" sz="1800" dirty="0" err="1" smtClean="0"/>
              <a:t>iters</a:t>
            </a:r>
            <a:r>
              <a:rPr lang="en-US" sz="1800" dirty="0" smtClean="0"/>
              <a:t> % s ? x2 : x1;</a:t>
            </a:r>
          </a:p>
          <a:p>
            <a:pPr marL="0" indent="0">
              <a:buNone/>
            </a:pPr>
            <a:r>
              <a:rPr lang="en-US" sz="1800" dirty="0"/>
              <a:t> </a:t>
            </a:r>
            <a:r>
              <a:rPr lang="en-US" sz="1800" dirty="0" smtClean="0"/>
              <a:t>    </a:t>
            </a:r>
            <a:r>
              <a:rPr lang="en-US" sz="1800" dirty="0" err="1" smtClean="0"/>
              <a:t>xold</a:t>
            </a:r>
            <a:r>
              <a:rPr lang="en-US" sz="1800" dirty="0" smtClean="0"/>
              <a:t>   = </a:t>
            </a:r>
            <a:r>
              <a:rPr lang="en-US" sz="1800" dirty="0" err="1" smtClean="0"/>
              <a:t>iters</a:t>
            </a:r>
            <a:r>
              <a:rPr lang="en-US" sz="1800" dirty="0" smtClean="0"/>
              <a:t> % s ? </a:t>
            </a:r>
            <a:r>
              <a:rPr lang="en-US" sz="1800" dirty="0"/>
              <a:t>x</a:t>
            </a:r>
            <a:r>
              <a:rPr lang="en-US" sz="1800" dirty="0" smtClean="0"/>
              <a:t>1 : x2;</a:t>
            </a:r>
            <a:endParaRPr lang="en-US" sz="1800" dirty="0"/>
          </a:p>
          <a:p>
            <a:pPr marL="0" indent="0">
              <a:buNone/>
            </a:pPr>
            <a:endParaRPr lang="en-US" sz="1800" dirty="0"/>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p>
          <a:p>
            <a:pPr marL="0" indent="0">
              <a:buNone/>
            </a:pPr>
            <a:r>
              <a:rPr lang="en-US" sz="1800" dirty="0"/>
              <a:t>             if(</a:t>
            </a:r>
            <a:r>
              <a:rPr lang="en-US" sz="1800" dirty="0" err="1"/>
              <a:t>i</a:t>
            </a:r>
            <a:r>
              <a:rPr lang="en-US" sz="1800" dirty="0"/>
              <a:t>!=j)</a:t>
            </a:r>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r>
              <a:rPr lang="en-US" sz="1800" dirty="0" smtClean="0"/>
              <a:t>;</a:t>
            </a:r>
            <a:endParaRPr lang="en-US" sz="1800" dirty="0"/>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426810699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smtClean="0"/>
              <a:t>Jacobi Solver (serial  2/2)</a:t>
            </a:r>
            <a:endParaRPr lang="en-US" dirty="0"/>
          </a:p>
        </p:txBody>
      </p:sp>
      <p:sp>
        <p:nvSpPr>
          <p:cNvPr id="4" name="Content Placeholder 2"/>
          <p:cNvSpPr txBox="1">
            <a:spLocks/>
          </p:cNvSpPr>
          <p:nvPr/>
        </p:nvSpPr>
        <p:spPr>
          <a:xfrm>
            <a:off x="309563" y="1125404"/>
            <a:ext cx="8340519" cy="50794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t>     //</a:t>
            </a:r>
          </a:p>
          <a:p>
            <a:pPr marL="0" indent="0">
              <a:buFont typeface="Arial" pitchFamily="34" charset="0"/>
              <a:buNone/>
            </a:pPr>
            <a:r>
              <a:rPr lang="en-US" sz="1800" dirty="0" smtClean="0"/>
              <a:t>     // test convergence</a:t>
            </a:r>
          </a:p>
          <a:p>
            <a:pPr marL="0" indent="0">
              <a:buFont typeface="Arial" pitchFamily="34" charset="0"/>
              <a:buNone/>
            </a:pPr>
            <a:r>
              <a:rPr lang="en-US" sz="1800" dirty="0" smtClean="0"/>
              <a:t>     //</a:t>
            </a:r>
          </a:p>
          <a:p>
            <a:pPr marL="0" indent="0">
              <a:buFont typeface="Arial" pitchFamily="34" charset="0"/>
              <a:buNone/>
            </a:pPr>
            <a:r>
              <a:rPr lang="en-US" sz="1800" dirty="0" smtClean="0"/>
              <a:t>     </a:t>
            </a:r>
            <a:r>
              <a:rPr lang="en-US" sz="1800" dirty="0" err="1" smtClean="0"/>
              <a:t>conv</a:t>
            </a:r>
            <a:r>
              <a:rPr lang="en-US" sz="1800" dirty="0" smtClean="0"/>
              <a:t> = 0.0;</a:t>
            </a:r>
          </a:p>
          <a:p>
            <a:pPr marL="0" indent="0">
              <a:buFont typeface="Arial" pitchFamily="34" charset="0"/>
              <a:buNone/>
            </a:pPr>
            <a:r>
              <a:rPr lang="da-DK" sz="1800" dirty="0" smtClean="0"/>
              <a:t>     for (i=0; i&lt;</a:t>
            </a:r>
            <a:r>
              <a:rPr lang="da-DK" sz="1800" dirty="0" err="1" smtClean="0"/>
              <a:t>Ndim</a:t>
            </a:r>
            <a:r>
              <a:rPr lang="da-DK" sz="1800" dirty="0" smtClean="0"/>
              <a:t>; i++){</a:t>
            </a:r>
          </a:p>
          <a:p>
            <a:pPr marL="0" indent="0">
              <a:buFont typeface="Arial" pitchFamily="34" charset="0"/>
              <a:buNone/>
            </a:pPr>
            <a:r>
              <a:rPr lang="en-US" sz="1800" dirty="0" smtClean="0"/>
              <a:t>         </a:t>
            </a:r>
            <a:r>
              <a:rPr lang="en-US" sz="1800" dirty="0" err="1" smtClean="0"/>
              <a:t>tmp</a:t>
            </a:r>
            <a:r>
              <a:rPr lang="en-US" sz="1800" dirty="0" smtClean="0"/>
              <a:t>  = </a:t>
            </a:r>
            <a:r>
              <a:rPr lang="en-US" sz="1800" dirty="0" err="1" smtClean="0"/>
              <a:t>xnew</a:t>
            </a:r>
            <a:r>
              <a:rPr lang="en-US" sz="1800" dirty="0" smtClean="0"/>
              <a:t>[</a:t>
            </a:r>
            <a:r>
              <a:rPr lang="en-US" sz="1800" dirty="0" err="1" smtClean="0"/>
              <a:t>i</a:t>
            </a:r>
            <a:r>
              <a:rPr lang="en-US" sz="1800" dirty="0" smtClean="0"/>
              <a:t>]-</a:t>
            </a:r>
            <a:r>
              <a:rPr lang="en-US" sz="1800" dirty="0" err="1" smtClean="0"/>
              <a:t>xold</a:t>
            </a:r>
            <a:r>
              <a:rPr lang="en-US" sz="1800" dirty="0" smtClean="0"/>
              <a:t>[</a:t>
            </a:r>
            <a:r>
              <a:rPr lang="en-US" sz="1800" dirty="0" err="1" smtClean="0"/>
              <a:t>i</a:t>
            </a:r>
            <a:r>
              <a:rPr lang="en-US" sz="1800" dirty="0" smtClean="0"/>
              <a:t>];</a:t>
            </a:r>
          </a:p>
          <a:p>
            <a:pPr marL="0" indent="0">
              <a:buFont typeface="Arial" pitchFamily="34" charset="0"/>
              <a:buNone/>
            </a:pPr>
            <a:r>
              <a:rPr lang="en-US" sz="1800" dirty="0" smtClean="0"/>
              <a:t>         </a:t>
            </a:r>
            <a:r>
              <a:rPr lang="en-US" sz="1800" dirty="0" err="1" smtClean="0"/>
              <a:t>conv</a:t>
            </a:r>
            <a:r>
              <a:rPr lang="en-US" sz="1800" dirty="0" smtClean="0"/>
              <a:t> += </a:t>
            </a:r>
            <a:r>
              <a:rPr lang="en-US" sz="1800" dirty="0" err="1" smtClean="0"/>
              <a:t>tmp</a:t>
            </a:r>
            <a:r>
              <a:rPr lang="en-US" sz="1800" dirty="0" smtClean="0"/>
              <a:t>*</a:t>
            </a:r>
            <a:r>
              <a:rPr lang="en-US" sz="1800" dirty="0" err="1" smtClean="0"/>
              <a:t>tmp</a:t>
            </a:r>
            <a:r>
              <a:rPr lang="en-US" sz="1800" dirty="0" smtClean="0"/>
              <a:t>;</a:t>
            </a:r>
          </a:p>
          <a:p>
            <a:pPr marL="0" indent="0">
              <a:buFont typeface="Arial" pitchFamily="34" charset="0"/>
              <a:buNone/>
            </a:pPr>
            <a:r>
              <a:rPr lang="en-US" sz="1800" dirty="0" smtClean="0"/>
              <a:t>     }</a:t>
            </a:r>
          </a:p>
          <a:p>
            <a:pPr marL="0" indent="0">
              <a:buFont typeface="Arial" pitchFamily="34" charset="0"/>
              <a:buNone/>
            </a:pPr>
            <a:r>
              <a:rPr lang="en-US" sz="1800" dirty="0" smtClean="0"/>
              <a:t>     </a:t>
            </a:r>
            <a:r>
              <a:rPr lang="en-US" sz="1800" dirty="0" err="1" smtClean="0"/>
              <a:t>conv</a:t>
            </a:r>
            <a:r>
              <a:rPr lang="en-US" sz="1800" dirty="0" smtClean="0"/>
              <a:t> = </a:t>
            </a:r>
            <a:r>
              <a:rPr lang="en-US" sz="1800" dirty="0" err="1" smtClean="0"/>
              <a:t>sqrt</a:t>
            </a:r>
            <a:r>
              <a:rPr lang="en-US" sz="1800" dirty="0" smtClean="0"/>
              <a:t>((double)</a:t>
            </a:r>
            <a:r>
              <a:rPr lang="en-US" sz="1800" dirty="0" err="1" smtClean="0"/>
              <a:t>conv</a:t>
            </a:r>
            <a:r>
              <a:rPr lang="en-US" sz="1800" dirty="0" smtClean="0"/>
              <a:t>);</a:t>
            </a:r>
          </a:p>
          <a:p>
            <a:pPr marL="0" indent="0">
              <a:buFont typeface="Arial" pitchFamily="34" charset="0"/>
              <a:buNone/>
            </a:pPr>
            <a:endParaRPr lang="en-US" sz="1800" dirty="0" smtClean="0"/>
          </a:p>
          <a:p>
            <a:pPr marL="0" indent="0">
              <a:buFont typeface="Arial" pitchFamily="34" charset="0"/>
              <a:buNone/>
            </a:pPr>
            <a:r>
              <a:rPr lang="en-US" sz="1800" dirty="0" smtClean="0"/>
              <a:t>} // end while loop</a:t>
            </a:r>
            <a:endParaRPr lang="en-US" sz="1800" dirty="0"/>
          </a:p>
        </p:txBody>
      </p:sp>
    </p:spTree>
    <p:extLst>
      <p:ext uri="{BB962C8B-B14F-4D97-AF65-F5344CB8AC3E}">
        <p14:creationId xmlns:p14="http://schemas.microsoft.com/office/powerpoint/2010/main" val="372669775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smtClean="0"/>
              <a:t>Jacobi Solver (Par </a:t>
            </a:r>
            <a:r>
              <a:rPr lang="en-US" dirty="0" err="1" smtClean="0"/>
              <a:t>Targ</a:t>
            </a:r>
            <a:r>
              <a:rPr lang="en-US" dirty="0" smtClean="0"/>
              <a:t>, 1/2)</a:t>
            </a:r>
            <a:endParaRPr lang="en-US" dirty="0"/>
          </a:p>
        </p:txBody>
      </p:sp>
      <p:sp>
        <p:nvSpPr>
          <p:cNvPr id="3" name="Content Placeholder 2"/>
          <p:cNvSpPr>
            <a:spLocks noGrp="1"/>
          </p:cNvSpPr>
          <p:nvPr>
            <p:ph idx="1"/>
          </p:nvPr>
        </p:nvSpPr>
        <p:spPr>
          <a:xfrm>
            <a:off x="309562" y="1035723"/>
            <a:ext cx="8313156" cy="5690958"/>
          </a:xfrm>
        </p:spPr>
        <p:txBody>
          <a:bodyPr>
            <a:noAutofit/>
          </a:bodyPr>
          <a:lstStyle/>
          <a:p>
            <a:pPr marL="0" indent="0">
              <a:buNone/>
            </a:pPr>
            <a:r>
              <a:rPr lang="en-US" sz="1800" dirty="0"/>
              <a:t> while((</a:t>
            </a:r>
            <a:r>
              <a:rPr lang="en-US" sz="1800" dirty="0" err="1"/>
              <a:t>conv</a:t>
            </a:r>
            <a:r>
              <a:rPr lang="en-US" sz="1800" dirty="0"/>
              <a:t> &gt; </a:t>
            </a:r>
            <a:r>
              <a:rPr lang="en-US" sz="1800" dirty="0" smtClean="0"/>
              <a:t>TOL) </a:t>
            </a:r>
            <a:r>
              <a:rPr lang="en-US" sz="1800" dirty="0"/>
              <a:t>&amp;&amp; (</a:t>
            </a:r>
            <a:r>
              <a:rPr lang="en-US" sz="1800" dirty="0" err="1"/>
              <a:t>iters</a:t>
            </a:r>
            <a:r>
              <a:rPr lang="en-US" sz="1800" dirty="0"/>
              <a:t>&lt;MAX_ITERS))</a:t>
            </a:r>
          </a:p>
          <a:p>
            <a:pPr marL="0" indent="0">
              <a:buNone/>
            </a:pPr>
            <a:r>
              <a:rPr lang="en-US" sz="1800" dirty="0"/>
              <a:t>   {</a:t>
            </a:r>
          </a:p>
          <a:p>
            <a:pPr marL="0" indent="0">
              <a:buNone/>
            </a:pPr>
            <a:r>
              <a:rPr lang="en-US" sz="1800" dirty="0"/>
              <a:t>     </a:t>
            </a:r>
            <a:r>
              <a:rPr lang="en-US" sz="1800" dirty="0" err="1"/>
              <a:t>iters</a:t>
            </a:r>
            <a:r>
              <a:rPr lang="en-US" sz="1800" dirty="0"/>
              <a:t>++;</a:t>
            </a:r>
          </a:p>
          <a:p>
            <a:pPr marL="0" lvl="0" indent="0">
              <a:buNone/>
            </a:pPr>
            <a:r>
              <a:rPr lang="en-US" sz="1800" dirty="0">
                <a:solidFill>
                  <a:srgbClr val="000000"/>
                </a:solidFill>
              </a:rPr>
              <a:t> </a:t>
            </a:r>
            <a:r>
              <a:rPr lang="en-US" sz="1800" dirty="0" smtClean="0">
                <a:solidFill>
                  <a:srgbClr val="000000"/>
                </a:solidFill>
              </a:rPr>
              <a:t>    </a:t>
            </a:r>
            <a:r>
              <a:rPr lang="en-US" sz="1800" dirty="0" err="1" smtClean="0">
                <a:solidFill>
                  <a:srgbClr val="000000"/>
                </a:solidFill>
              </a:rPr>
              <a:t>xnew</a:t>
            </a:r>
            <a:r>
              <a:rPr lang="en-US" sz="1800" dirty="0" smtClean="0">
                <a:solidFill>
                  <a:srgbClr val="000000"/>
                </a:solidFill>
              </a:rPr>
              <a:t> </a:t>
            </a:r>
            <a:r>
              <a:rPr lang="en-US" sz="1800" dirty="0">
                <a:solidFill>
                  <a:srgbClr val="000000"/>
                </a:solidFill>
              </a:rPr>
              <a:t>= </a:t>
            </a:r>
            <a:r>
              <a:rPr lang="en-US" sz="1800" dirty="0" err="1">
                <a:solidFill>
                  <a:srgbClr val="000000"/>
                </a:solidFill>
              </a:rPr>
              <a:t>iters</a:t>
            </a:r>
            <a:r>
              <a:rPr lang="en-US" sz="1800" dirty="0">
                <a:solidFill>
                  <a:srgbClr val="000000"/>
                </a:solidFill>
              </a:rPr>
              <a:t> % </a:t>
            </a:r>
            <a:r>
              <a:rPr lang="en-US" sz="1800" dirty="0" smtClean="0">
                <a:solidFill>
                  <a:srgbClr val="000000"/>
                </a:solidFill>
              </a:rPr>
              <a:t>2 </a:t>
            </a:r>
            <a:r>
              <a:rPr lang="en-US" sz="1800" dirty="0">
                <a:solidFill>
                  <a:srgbClr val="000000"/>
                </a:solidFill>
              </a:rPr>
              <a:t>? x2 : x1;</a:t>
            </a:r>
          </a:p>
          <a:p>
            <a:pPr marL="0" lvl="0" indent="0">
              <a:buNone/>
            </a:pPr>
            <a:r>
              <a:rPr lang="en-US" sz="1800" dirty="0">
                <a:solidFill>
                  <a:srgbClr val="000000"/>
                </a:solidFill>
              </a:rPr>
              <a:t>     </a:t>
            </a:r>
            <a:r>
              <a:rPr lang="en-US" sz="1800" dirty="0" err="1">
                <a:solidFill>
                  <a:srgbClr val="000000"/>
                </a:solidFill>
              </a:rPr>
              <a:t>xold</a:t>
            </a:r>
            <a:r>
              <a:rPr lang="en-US" sz="1800" dirty="0">
                <a:solidFill>
                  <a:srgbClr val="000000"/>
                </a:solidFill>
              </a:rPr>
              <a:t>   = </a:t>
            </a:r>
            <a:r>
              <a:rPr lang="en-US" sz="1800" dirty="0" err="1">
                <a:solidFill>
                  <a:srgbClr val="000000"/>
                </a:solidFill>
              </a:rPr>
              <a:t>iters</a:t>
            </a:r>
            <a:r>
              <a:rPr lang="en-US" sz="1800" dirty="0">
                <a:solidFill>
                  <a:srgbClr val="000000"/>
                </a:solidFill>
              </a:rPr>
              <a:t> % </a:t>
            </a:r>
            <a:r>
              <a:rPr lang="en-US" sz="1800" dirty="0" smtClean="0">
                <a:solidFill>
                  <a:srgbClr val="000000"/>
                </a:solidFill>
              </a:rPr>
              <a:t>2 </a:t>
            </a:r>
            <a:r>
              <a:rPr lang="en-US" sz="1800" dirty="0">
                <a:solidFill>
                  <a:srgbClr val="000000"/>
                </a:solidFill>
              </a:rPr>
              <a:t>? x1 : x2</a:t>
            </a:r>
            <a:r>
              <a:rPr lang="en-US" sz="1800" dirty="0" smtClean="0">
                <a:solidFill>
                  <a:srgbClr val="000000"/>
                </a:solidFill>
              </a:rPr>
              <a:t>;</a:t>
            </a:r>
          </a:p>
          <a:p>
            <a:pPr marL="0" lvl="0" indent="0">
              <a:buNone/>
            </a:pPr>
            <a:r>
              <a:rPr lang="en-US" sz="1800" b="1" dirty="0" smtClean="0">
                <a:solidFill>
                  <a:srgbClr val="800000"/>
                </a:solidFill>
              </a:rPr>
              <a:t> </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tofrom:xnew</a:t>
            </a:r>
            <a:r>
              <a:rPr lang="en-US" sz="1800" b="1" dirty="0">
                <a:solidFill>
                  <a:srgbClr val="800000"/>
                </a:solidFill>
              </a:rPr>
              <a:t>[0:Ndim],</a:t>
            </a:r>
            <a:r>
              <a:rPr lang="en-US" sz="1800" b="1" dirty="0" err="1">
                <a:solidFill>
                  <a:srgbClr val="800000"/>
                </a:solidFill>
              </a:rPr>
              <a:t>xold</a:t>
            </a:r>
            <a:r>
              <a:rPr lang="en-US" sz="1800" b="1" dirty="0">
                <a:solidFill>
                  <a:srgbClr val="800000"/>
                </a:solidFill>
              </a:rPr>
              <a:t>[0:Ndim])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a:solidFill>
                  <a:srgbClr val="800000"/>
                </a:solidFill>
              </a:rPr>
              <a:t>)</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a:t>
            </a:r>
            <a:r>
              <a:rPr lang="en-US" sz="1800" b="1" dirty="0" smtClean="0">
                <a:solidFill>
                  <a:srgbClr val="800000"/>
                </a:solidFill>
              </a:rPr>
              <a:t>teams distribute parallel </a:t>
            </a:r>
            <a:r>
              <a:rPr lang="en-US" sz="1800" b="1" dirty="0">
                <a:solidFill>
                  <a:srgbClr val="800000"/>
                </a:solidFill>
              </a:rPr>
              <a:t>for </a:t>
            </a:r>
            <a:r>
              <a:rPr lang="en-US" sz="1800" b="1" dirty="0" err="1" smtClean="0">
                <a:solidFill>
                  <a:srgbClr val="800000"/>
                </a:solidFill>
              </a:rPr>
              <a:t>simd</a:t>
            </a:r>
            <a:r>
              <a:rPr lang="en-US" sz="1800" b="1" dirty="0" smtClean="0">
                <a:solidFill>
                  <a:srgbClr val="800000"/>
                </a:solidFill>
              </a:rPr>
              <a:t> private(</a:t>
            </a:r>
            <a:r>
              <a:rPr lang="en-US" sz="1800" b="1" dirty="0" err="1" smtClean="0">
                <a:solidFill>
                  <a:srgbClr val="800000"/>
                </a:solidFill>
              </a:rPr>
              <a:t>i,j</a:t>
            </a:r>
            <a:r>
              <a:rPr lang="en-US" sz="1800" b="1" dirty="0">
                <a:solidFill>
                  <a:srgbClr val="800000"/>
                </a:solidFill>
              </a:rPr>
              <a:t>)</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p>
          <a:p>
            <a:pPr marL="0" indent="0">
              <a:buNone/>
            </a:pPr>
            <a:r>
              <a:rPr lang="en-US" sz="1800" dirty="0"/>
              <a:t>             if(</a:t>
            </a:r>
            <a:r>
              <a:rPr lang="en-US" sz="1800" dirty="0" err="1"/>
              <a:t>i</a:t>
            </a:r>
            <a:r>
              <a:rPr lang="en-US" sz="1800" dirty="0"/>
              <a:t>!=j)</a:t>
            </a:r>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r>
              <a:rPr lang="en-US" sz="1800" dirty="0" smtClean="0"/>
              <a:t>;</a:t>
            </a:r>
            <a:endParaRPr lang="en-US" sz="1800" dirty="0"/>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2537792981"/>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smtClean="0"/>
              <a:t>Jacobi Solver (Par </a:t>
            </a:r>
            <a:r>
              <a:rPr lang="en-US" dirty="0" err="1" smtClean="0"/>
              <a:t>Targ</a:t>
            </a:r>
            <a:r>
              <a:rPr lang="en-US" dirty="0" smtClean="0"/>
              <a:t>, 2/2)</a:t>
            </a:r>
            <a:endParaRPr lang="en-US" dirty="0"/>
          </a:p>
        </p:txBody>
      </p:sp>
      <p:sp>
        <p:nvSpPr>
          <p:cNvPr id="4" name="Content Placeholder 2"/>
          <p:cNvSpPr txBox="1">
            <a:spLocks/>
          </p:cNvSpPr>
          <p:nvPr/>
        </p:nvSpPr>
        <p:spPr>
          <a:xfrm>
            <a:off x="309563" y="726158"/>
            <a:ext cx="8834437" cy="50794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t>     //</a:t>
            </a:r>
          </a:p>
          <a:p>
            <a:pPr marL="0" indent="0">
              <a:buFont typeface="Arial" pitchFamily="34" charset="0"/>
              <a:buNone/>
            </a:pPr>
            <a:r>
              <a:rPr lang="en-US" sz="1800" dirty="0" smtClean="0"/>
              <a:t>     // test convergence</a:t>
            </a:r>
          </a:p>
          <a:p>
            <a:pPr marL="0" indent="0">
              <a:buFont typeface="Arial" pitchFamily="34" charset="0"/>
              <a:buNone/>
            </a:pPr>
            <a:r>
              <a:rPr lang="en-US" sz="1800" dirty="0" smtClean="0"/>
              <a:t>     //</a:t>
            </a:r>
          </a:p>
          <a:p>
            <a:pPr marL="0" indent="0">
              <a:buFont typeface="Arial" pitchFamily="34" charset="0"/>
              <a:buNone/>
            </a:pPr>
            <a:r>
              <a:rPr lang="en-US" sz="1800" dirty="0" smtClean="0"/>
              <a:t>     </a:t>
            </a:r>
            <a:r>
              <a:rPr lang="en-US" sz="1800" dirty="0" err="1" smtClean="0"/>
              <a:t>conv</a:t>
            </a:r>
            <a:r>
              <a:rPr lang="en-US" sz="1800" dirty="0" smtClean="0"/>
              <a:t> = 0.0;</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to:xnew</a:t>
            </a:r>
            <a:r>
              <a:rPr lang="en-US" sz="1800" b="1" dirty="0">
                <a:solidFill>
                  <a:srgbClr val="800000"/>
                </a:solidFill>
              </a:rPr>
              <a:t>[0:Ndim],</a:t>
            </a:r>
            <a:r>
              <a:rPr lang="en-US" sz="1800" b="1" dirty="0" err="1">
                <a:solidFill>
                  <a:srgbClr val="800000"/>
                </a:solidFill>
              </a:rPr>
              <a:t>xold</a:t>
            </a:r>
            <a:r>
              <a:rPr lang="en-US" sz="1800" b="1" dirty="0">
                <a:solidFill>
                  <a:srgbClr val="800000"/>
                </a:solidFill>
              </a:rPr>
              <a:t>[0:Ndim]) </a:t>
            </a:r>
            <a:r>
              <a:rPr lang="en-US" sz="1800" b="1" dirty="0" smtClean="0">
                <a:solidFill>
                  <a:srgbClr val="800000"/>
                </a:solidFill>
              </a:rPr>
              <a:t>\</a:t>
            </a:r>
          </a:p>
          <a:p>
            <a:pPr marL="0" indent="0">
              <a:buNone/>
            </a:pPr>
            <a:r>
              <a:rPr lang="en-US" sz="1800" b="1" dirty="0">
                <a:solidFill>
                  <a:srgbClr val="800000"/>
                </a:solidFill>
              </a:rPr>
              <a:t> </a:t>
            </a:r>
            <a:r>
              <a:rPr lang="en-US" sz="1800" b="1" dirty="0" smtClean="0">
                <a:solidFill>
                  <a:srgbClr val="800000"/>
                </a:solidFill>
              </a:rPr>
              <a:t>                                map</a:t>
            </a:r>
            <a:r>
              <a:rPr lang="en-US" sz="1800" b="1" dirty="0">
                <a:solidFill>
                  <a:srgbClr val="800000"/>
                </a:solidFill>
              </a:rPr>
              <a:t>(</a:t>
            </a:r>
            <a:r>
              <a:rPr lang="en-US" sz="1800" b="1" dirty="0" err="1">
                <a:solidFill>
                  <a:srgbClr val="800000"/>
                </a:solidFill>
              </a:rPr>
              <a:t>to:Ndim</a:t>
            </a:r>
            <a:r>
              <a:rPr lang="en-US" sz="1800" b="1" dirty="0">
                <a:solidFill>
                  <a:srgbClr val="800000"/>
                </a:solidFill>
              </a:rPr>
              <a:t>) map(</a:t>
            </a:r>
            <a:r>
              <a:rPr lang="en-US" sz="1800" b="1" dirty="0" err="1">
                <a:solidFill>
                  <a:srgbClr val="800000"/>
                </a:solidFill>
              </a:rPr>
              <a:t>tofrom:conv</a:t>
            </a:r>
            <a:r>
              <a:rPr lang="en-US" sz="1800" b="1" dirty="0">
                <a:solidFill>
                  <a:srgbClr val="800000"/>
                </a:solidFill>
              </a:rPr>
              <a:t>)</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r>
              <a:rPr lang="en-US" sz="1800" b="1" dirty="0" smtClean="0">
                <a:solidFill>
                  <a:srgbClr val="800000"/>
                </a:solidFill>
              </a:rPr>
              <a:t>\</a:t>
            </a:r>
          </a:p>
          <a:p>
            <a:pPr marL="0" indent="0">
              <a:buNone/>
            </a:pPr>
            <a:r>
              <a:rPr lang="en-US" sz="1800" b="1" dirty="0">
                <a:solidFill>
                  <a:srgbClr val="800000"/>
                </a:solidFill>
              </a:rPr>
              <a:t> </a:t>
            </a:r>
            <a:r>
              <a:rPr lang="en-US" sz="1800" b="1" dirty="0" smtClean="0">
                <a:solidFill>
                  <a:srgbClr val="800000"/>
                </a:solidFill>
              </a:rPr>
              <a:t>                               private(</a:t>
            </a:r>
            <a:r>
              <a:rPr lang="en-US" sz="1800" b="1" dirty="0" err="1" smtClean="0">
                <a:solidFill>
                  <a:srgbClr val="800000"/>
                </a:solidFill>
              </a:rPr>
              <a:t>i,tmp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endParaRPr lang="en-US" sz="1800" b="1" dirty="0" smtClean="0">
              <a:solidFill>
                <a:srgbClr val="800000"/>
              </a:solidFill>
            </a:endParaRPr>
          </a:p>
          <a:p>
            <a:pPr marL="0" indent="0">
              <a:buFont typeface="Arial" pitchFamily="34" charset="0"/>
              <a:buNone/>
            </a:pPr>
            <a:r>
              <a:rPr lang="da-DK" sz="1800" dirty="0" smtClean="0"/>
              <a:t>     for (i=0; i&lt;</a:t>
            </a:r>
            <a:r>
              <a:rPr lang="da-DK" sz="1800" dirty="0" err="1" smtClean="0"/>
              <a:t>Ndim</a:t>
            </a:r>
            <a:r>
              <a:rPr lang="da-DK" sz="1800" dirty="0" smtClean="0"/>
              <a:t>; i++){</a:t>
            </a:r>
          </a:p>
          <a:p>
            <a:pPr marL="0" indent="0">
              <a:buFont typeface="Arial" pitchFamily="34" charset="0"/>
              <a:buNone/>
            </a:pPr>
            <a:r>
              <a:rPr lang="en-US" sz="1800" dirty="0" smtClean="0"/>
              <a:t>         </a:t>
            </a:r>
            <a:r>
              <a:rPr lang="en-US" sz="1800" dirty="0" err="1" smtClean="0"/>
              <a:t>tmp</a:t>
            </a:r>
            <a:r>
              <a:rPr lang="en-US" sz="1800" dirty="0" smtClean="0"/>
              <a:t>  = </a:t>
            </a:r>
            <a:r>
              <a:rPr lang="en-US" sz="1800" dirty="0" err="1" smtClean="0"/>
              <a:t>xnew</a:t>
            </a:r>
            <a:r>
              <a:rPr lang="en-US" sz="1800" dirty="0" smtClean="0"/>
              <a:t>[</a:t>
            </a:r>
            <a:r>
              <a:rPr lang="en-US" sz="1800" dirty="0" err="1" smtClean="0"/>
              <a:t>i</a:t>
            </a:r>
            <a:r>
              <a:rPr lang="en-US" sz="1800" dirty="0" smtClean="0"/>
              <a:t>]-</a:t>
            </a:r>
            <a:r>
              <a:rPr lang="en-US" sz="1800" dirty="0" err="1" smtClean="0"/>
              <a:t>xold</a:t>
            </a:r>
            <a:r>
              <a:rPr lang="en-US" sz="1800" dirty="0" smtClean="0"/>
              <a:t>[</a:t>
            </a:r>
            <a:r>
              <a:rPr lang="en-US" sz="1800" dirty="0" err="1" smtClean="0"/>
              <a:t>i</a:t>
            </a:r>
            <a:r>
              <a:rPr lang="en-US" sz="1800" dirty="0" smtClean="0"/>
              <a:t>];</a:t>
            </a:r>
          </a:p>
          <a:p>
            <a:pPr marL="0" indent="0">
              <a:buFont typeface="Arial" pitchFamily="34" charset="0"/>
              <a:buNone/>
            </a:pPr>
            <a:r>
              <a:rPr lang="en-US" sz="1800" dirty="0" smtClean="0"/>
              <a:t>         </a:t>
            </a:r>
            <a:r>
              <a:rPr lang="en-US" sz="1800" dirty="0" err="1" smtClean="0"/>
              <a:t>conv</a:t>
            </a:r>
            <a:r>
              <a:rPr lang="en-US" sz="1800" dirty="0" smtClean="0"/>
              <a:t> += </a:t>
            </a:r>
            <a:r>
              <a:rPr lang="en-US" sz="1800" dirty="0" err="1" smtClean="0"/>
              <a:t>tmp</a:t>
            </a:r>
            <a:r>
              <a:rPr lang="en-US" sz="1800" dirty="0" smtClean="0"/>
              <a:t>*</a:t>
            </a:r>
            <a:r>
              <a:rPr lang="en-US" sz="1800" dirty="0" err="1" smtClean="0"/>
              <a:t>tmp</a:t>
            </a:r>
            <a:r>
              <a:rPr lang="en-US" sz="1800" dirty="0" smtClean="0"/>
              <a:t>;</a:t>
            </a:r>
          </a:p>
          <a:p>
            <a:pPr marL="0" indent="0">
              <a:buFont typeface="Arial" pitchFamily="34" charset="0"/>
              <a:buNone/>
            </a:pPr>
            <a:r>
              <a:rPr lang="en-US" sz="1800" dirty="0" smtClean="0"/>
              <a:t>     }</a:t>
            </a:r>
          </a:p>
          <a:p>
            <a:pPr marL="0" indent="0">
              <a:buFont typeface="Arial" pitchFamily="34" charset="0"/>
              <a:buNone/>
            </a:pPr>
            <a:r>
              <a:rPr lang="en-US" sz="1800" dirty="0" smtClean="0"/>
              <a:t>     </a:t>
            </a:r>
            <a:r>
              <a:rPr lang="en-US" sz="1800" dirty="0" err="1" smtClean="0"/>
              <a:t>conv</a:t>
            </a:r>
            <a:r>
              <a:rPr lang="en-US" sz="1800" dirty="0" smtClean="0"/>
              <a:t> = </a:t>
            </a:r>
            <a:r>
              <a:rPr lang="en-US" sz="1800" dirty="0" err="1" smtClean="0"/>
              <a:t>sqrt</a:t>
            </a:r>
            <a:r>
              <a:rPr lang="en-US" sz="1800" dirty="0" smtClean="0"/>
              <a:t>((double)</a:t>
            </a:r>
            <a:r>
              <a:rPr lang="en-US" sz="1800" dirty="0" err="1" smtClean="0"/>
              <a:t>conv</a:t>
            </a:r>
            <a:r>
              <a:rPr lang="en-US" sz="1800" dirty="0" smtClean="0"/>
              <a:t>);</a:t>
            </a:r>
          </a:p>
          <a:p>
            <a:pPr marL="0" indent="0">
              <a:buFont typeface="Arial" pitchFamily="34" charset="0"/>
              <a:buNone/>
            </a:pPr>
            <a:endParaRPr lang="en-US" sz="1800" dirty="0" smtClean="0"/>
          </a:p>
          <a:p>
            <a:pPr marL="0" indent="0">
              <a:buFont typeface="Arial" pitchFamily="34" charset="0"/>
              <a:buNone/>
            </a:pPr>
            <a:r>
              <a:rPr lang="en-US" sz="1800" dirty="0" smtClean="0"/>
              <a:t>} \\ end while loop</a:t>
            </a:r>
            <a:endParaRPr lang="en-US" sz="1800" dirty="0"/>
          </a:p>
        </p:txBody>
      </p:sp>
    </p:spTree>
    <p:extLst>
      <p:ext uri="{BB962C8B-B14F-4D97-AF65-F5344CB8AC3E}">
        <p14:creationId xmlns:p14="http://schemas.microsoft.com/office/powerpoint/2010/main" val="4241041945"/>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smtClean="0"/>
              <a:t>Jacobi Solver (Par </a:t>
            </a:r>
            <a:r>
              <a:rPr lang="en-US" dirty="0" err="1" smtClean="0"/>
              <a:t>Targ</a:t>
            </a:r>
            <a:r>
              <a:rPr lang="en-US" dirty="0" smtClean="0"/>
              <a:t>, 2/2)</a:t>
            </a:r>
            <a:endParaRPr lang="en-US" dirty="0"/>
          </a:p>
        </p:txBody>
      </p:sp>
      <p:sp>
        <p:nvSpPr>
          <p:cNvPr id="4" name="Content Placeholder 2"/>
          <p:cNvSpPr txBox="1">
            <a:spLocks/>
          </p:cNvSpPr>
          <p:nvPr/>
        </p:nvSpPr>
        <p:spPr>
          <a:xfrm>
            <a:off x="309563" y="726158"/>
            <a:ext cx="8834437" cy="50794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000000"/>
                </a:solidFill>
              </a:rPr>
              <a:t>     //</a:t>
            </a:r>
          </a:p>
          <a:p>
            <a:pPr marL="0" indent="0">
              <a:buFont typeface="Arial" pitchFamily="34" charset="0"/>
              <a:buNone/>
            </a:pPr>
            <a:r>
              <a:rPr lang="en-US" sz="1800" dirty="0" smtClean="0">
                <a:solidFill>
                  <a:srgbClr val="000000"/>
                </a:solidFill>
              </a:rPr>
              <a:t>     // test convergence</a:t>
            </a:r>
          </a:p>
          <a:p>
            <a:pPr marL="0" indent="0">
              <a:buFont typeface="Arial" pitchFamily="34" charset="0"/>
              <a:buNone/>
            </a:pPr>
            <a:r>
              <a:rPr lang="en-US" sz="1800" dirty="0" smtClean="0">
                <a:solidFill>
                  <a:srgbClr val="000000"/>
                </a:solidFill>
              </a:rPr>
              <a:t>     //</a:t>
            </a:r>
          </a:p>
          <a:p>
            <a:pPr marL="0" indent="0">
              <a:buFont typeface="Arial" pitchFamily="34" charset="0"/>
              <a:buNone/>
            </a:pPr>
            <a:r>
              <a:rPr lang="en-US" sz="1800" dirty="0" smtClean="0">
                <a:solidFill>
                  <a:srgbClr val="000000"/>
                </a:solidFill>
              </a:rPr>
              <a:t>     </a:t>
            </a:r>
            <a:r>
              <a:rPr lang="en-US" sz="1800" dirty="0" err="1" smtClean="0">
                <a:solidFill>
                  <a:srgbClr val="000000"/>
                </a:solidFill>
              </a:rPr>
              <a:t>conv</a:t>
            </a:r>
            <a:r>
              <a:rPr lang="en-US" sz="1800" dirty="0" smtClean="0">
                <a:solidFill>
                  <a:srgbClr val="000000"/>
                </a:solidFill>
              </a:rPr>
              <a:t> = 0.0;</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to:xnew</a:t>
            </a:r>
            <a:r>
              <a:rPr lang="en-US" sz="1800" b="1" dirty="0">
                <a:solidFill>
                  <a:srgbClr val="800000"/>
                </a:solidFill>
              </a:rPr>
              <a:t>[0:Ndim],</a:t>
            </a:r>
            <a:r>
              <a:rPr lang="en-US" sz="1800" b="1" dirty="0" err="1">
                <a:solidFill>
                  <a:srgbClr val="800000"/>
                </a:solidFill>
              </a:rPr>
              <a:t>xold</a:t>
            </a:r>
            <a:r>
              <a:rPr lang="en-US" sz="1800" b="1" dirty="0">
                <a:solidFill>
                  <a:srgbClr val="800000"/>
                </a:solidFill>
              </a:rPr>
              <a:t>[0:Ndim]) </a:t>
            </a:r>
            <a:r>
              <a:rPr lang="en-US" sz="1800" b="1" dirty="0" smtClean="0">
                <a:solidFill>
                  <a:srgbClr val="800000"/>
                </a:solidFill>
              </a:rPr>
              <a:t>\</a:t>
            </a:r>
          </a:p>
          <a:p>
            <a:pPr marL="0" indent="0">
              <a:buFont typeface="Arial" pitchFamily="34" charset="0"/>
              <a:buNone/>
            </a:pPr>
            <a:r>
              <a:rPr lang="en-US" sz="1800" b="1" dirty="0">
                <a:solidFill>
                  <a:srgbClr val="800000"/>
                </a:solidFill>
              </a:rPr>
              <a:t> </a:t>
            </a:r>
            <a:r>
              <a:rPr lang="en-US" sz="1800" b="1" dirty="0" smtClean="0">
                <a:solidFill>
                  <a:srgbClr val="800000"/>
                </a:solidFill>
              </a:rPr>
              <a:t>                                map</a:t>
            </a:r>
            <a:r>
              <a:rPr lang="en-US" sz="1800" b="1" dirty="0">
                <a:solidFill>
                  <a:srgbClr val="800000"/>
                </a:solidFill>
              </a:rPr>
              <a:t>(</a:t>
            </a:r>
            <a:r>
              <a:rPr lang="en-US" sz="1800" b="1" dirty="0" err="1">
                <a:solidFill>
                  <a:srgbClr val="800000"/>
                </a:solidFill>
              </a:rPr>
              <a:t>to:Ndim</a:t>
            </a:r>
            <a:r>
              <a:rPr lang="en-US" sz="1800" b="1" dirty="0">
                <a:solidFill>
                  <a:srgbClr val="800000"/>
                </a:solidFill>
              </a:rPr>
              <a:t>) map(</a:t>
            </a:r>
            <a:r>
              <a:rPr lang="en-US" sz="1800" b="1" dirty="0" err="1">
                <a:solidFill>
                  <a:srgbClr val="800000"/>
                </a:solidFill>
              </a:rPr>
              <a:t>tofrom:conv</a:t>
            </a:r>
            <a:r>
              <a:rPr lang="en-US" sz="1800" b="1" dirty="0">
                <a:solidFill>
                  <a:srgbClr val="800000"/>
                </a:solidFill>
              </a:rPr>
              <a:t>)</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r>
              <a:rPr lang="en-US" sz="1800" b="1" dirty="0" smtClean="0">
                <a:solidFill>
                  <a:srgbClr val="800000"/>
                </a:solidFill>
              </a:rPr>
              <a:t>\</a:t>
            </a:r>
          </a:p>
          <a:p>
            <a:pPr marL="0" indent="0">
              <a:buFont typeface="Arial" pitchFamily="34" charset="0"/>
              <a:buNone/>
            </a:pPr>
            <a:r>
              <a:rPr lang="en-US" sz="1800" b="1" dirty="0">
                <a:solidFill>
                  <a:srgbClr val="800000"/>
                </a:solidFill>
              </a:rPr>
              <a:t> </a:t>
            </a:r>
            <a:r>
              <a:rPr lang="en-US" sz="1800" b="1" dirty="0" smtClean="0">
                <a:solidFill>
                  <a:srgbClr val="800000"/>
                </a:solidFill>
              </a:rPr>
              <a:t>                               private(</a:t>
            </a:r>
            <a:r>
              <a:rPr lang="en-US" sz="1800" b="1" dirty="0" err="1" smtClean="0">
                <a:solidFill>
                  <a:srgbClr val="800000"/>
                </a:solidFill>
              </a:rPr>
              <a:t>i,tmp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endParaRPr lang="en-US" sz="1800" b="1" dirty="0" smtClean="0">
              <a:solidFill>
                <a:srgbClr val="800000"/>
              </a:solidFill>
            </a:endParaRPr>
          </a:p>
          <a:p>
            <a:pPr marL="0" indent="0">
              <a:buFont typeface="Arial" pitchFamily="34" charset="0"/>
              <a:buNone/>
            </a:pPr>
            <a:r>
              <a:rPr lang="da-DK" sz="1800" dirty="0" smtClean="0">
                <a:solidFill>
                  <a:srgbClr val="000000"/>
                </a:solidFill>
              </a:rPr>
              <a:t>     for (i=0; i&lt;</a:t>
            </a:r>
            <a:r>
              <a:rPr lang="da-DK" sz="1800" dirty="0" err="1" smtClean="0">
                <a:solidFill>
                  <a:srgbClr val="000000"/>
                </a:solidFill>
              </a:rPr>
              <a:t>Ndim</a:t>
            </a:r>
            <a:r>
              <a:rPr lang="da-DK" sz="1800" dirty="0" smtClean="0">
                <a:solidFill>
                  <a:srgbClr val="000000"/>
                </a:solidFill>
              </a:rPr>
              <a:t>; i++){</a:t>
            </a:r>
          </a:p>
          <a:p>
            <a:pPr marL="0" indent="0">
              <a:buFont typeface="Arial" pitchFamily="34" charset="0"/>
              <a:buNone/>
            </a:pPr>
            <a:r>
              <a:rPr lang="en-US" sz="1800" dirty="0" smtClean="0">
                <a:solidFill>
                  <a:srgbClr val="000000"/>
                </a:solidFill>
              </a:rPr>
              <a:t>         </a:t>
            </a:r>
            <a:r>
              <a:rPr lang="en-US" sz="1800" dirty="0" err="1" smtClean="0">
                <a:solidFill>
                  <a:srgbClr val="000000"/>
                </a:solidFill>
              </a:rPr>
              <a:t>tmp</a:t>
            </a:r>
            <a:r>
              <a:rPr lang="en-US" sz="1800" dirty="0" smtClean="0">
                <a:solidFill>
                  <a:srgbClr val="000000"/>
                </a:solidFill>
              </a:rPr>
              <a:t>  = </a:t>
            </a:r>
            <a:r>
              <a:rPr lang="en-US" sz="1800" dirty="0" err="1" smtClean="0">
                <a:solidFill>
                  <a:srgbClr val="000000"/>
                </a:solidFill>
              </a:rPr>
              <a:t>xnew</a:t>
            </a:r>
            <a:r>
              <a:rPr lang="en-US" sz="1800" dirty="0" smtClean="0">
                <a:solidFill>
                  <a:srgbClr val="000000"/>
                </a:solidFill>
              </a:rPr>
              <a:t>[</a:t>
            </a:r>
            <a:r>
              <a:rPr lang="en-US" sz="1800" dirty="0" err="1" smtClean="0">
                <a:solidFill>
                  <a:srgbClr val="000000"/>
                </a:solidFill>
              </a:rPr>
              <a:t>i</a:t>
            </a:r>
            <a:r>
              <a:rPr lang="en-US" sz="1800" dirty="0" smtClean="0">
                <a:solidFill>
                  <a:srgbClr val="000000"/>
                </a:solidFill>
              </a:rPr>
              <a:t>]-</a:t>
            </a:r>
            <a:r>
              <a:rPr lang="en-US" sz="1800" dirty="0" err="1" smtClean="0">
                <a:solidFill>
                  <a:srgbClr val="000000"/>
                </a:solidFill>
              </a:rPr>
              <a:t>xold</a:t>
            </a:r>
            <a:r>
              <a:rPr lang="en-US" sz="1800" dirty="0" smtClean="0">
                <a:solidFill>
                  <a:srgbClr val="000000"/>
                </a:solidFill>
              </a:rPr>
              <a:t>[</a:t>
            </a:r>
            <a:r>
              <a:rPr lang="en-US" sz="1800" dirty="0" err="1" smtClean="0">
                <a:solidFill>
                  <a:srgbClr val="000000"/>
                </a:solidFill>
              </a:rPr>
              <a:t>i</a:t>
            </a:r>
            <a:r>
              <a:rPr lang="en-US" sz="1800" dirty="0" smtClean="0">
                <a:solidFill>
                  <a:srgbClr val="000000"/>
                </a:solidFill>
              </a:rPr>
              <a:t>];</a:t>
            </a:r>
          </a:p>
          <a:p>
            <a:pPr marL="0" indent="0">
              <a:buFont typeface="Arial" pitchFamily="34" charset="0"/>
              <a:buNone/>
            </a:pPr>
            <a:r>
              <a:rPr lang="en-US" sz="1800" dirty="0" smtClean="0">
                <a:solidFill>
                  <a:srgbClr val="000000"/>
                </a:solidFill>
              </a:rPr>
              <a:t>         </a:t>
            </a:r>
            <a:r>
              <a:rPr lang="en-US" sz="1800" dirty="0" err="1" smtClean="0">
                <a:solidFill>
                  <a:srgbClr val="000000"/>
                </a:solidFill>
              </a:rPr>
              <a:t>conv</a:t>
            </a:r>
            <a:r>
              <a:rPr lang="en-US" sz="1800" dirty="0" smtClean="0">
                <a:solidFill>
                  <a:srgbClr val="000000"/>
                </a:solidFill>
              </a:rPr>
              <a:t> += </a:t>
            </a:r>
            <a:r>
              <a:rPr lang="en-US" sz="1800" dirty="0" err="1" smtClean="0">
                <a:solidFill>
                  <a:srgbClr val="000000"/>
                </a:solidFill>
              </a:rPr>
              <a:t>tmp</a:t>
            </a:r>
            <a:r>
              <a:rPr lang="en-US" sz="1800" dirty="0" smtClean="0">
                <a:solidFill>
                  <a:srgbClr val="000000"/>
                </a:solidFill>
              </a:rPr>
              <a:t>*</a:t>
            </a:r>
            <a:r>
              <a:rPr lang="en-US" sz="1800" dirty="0" err="1" smtClean="0">
                <a:solidFill>
                  <a:srgbClr val="000000"/>
                </a:solidFill>
              </a:rPr>
              <a:t>tmp</a:t>
            </a:r>
            <a:r>
              <a:rPr lang="en-US" sz="1800" dirty="0" smtClean="0">
                <a:solidFill>
                  <a:srgbClr val="000000"/>
                </a:solidFill>
              </a:rPr>
              <a:t>;</a:t>
            </a:r>
          </a:p>
          <a:p>
            <a:pPr marL="0" indent="0">
              <a:buFont typeface="Arial" pitchFamily="34" charset="0"/>
              <a:buNone/>
            </a:pPr>
            <a:r>
              <a:rPr lang="en-US" sz="1800" dirty="0" smtClean="0">
                <a:solidFill>
                  <a:srgbClr val="000000"/>
                </a:solidFill>
              </a:rPr>
              <a:t>     }</a:t>
            </a:r>
          </a:p>
          <a:p>
            <a:pPr marL="0" indent="0">
              <a:buFont typeface="Arial" pitchFamily="34" charset="0"/>
              <a:buNone/>
            </a:pPr>
            <a:r>
              <a:rPr lang="en-US" sz="1800" dirty="0" smtClean="0">
                <a:solidFill>
                  <a:srgbClr val="000000"/>
                </a:solidFill>
              </a:rPr>
              <a:t>     </a:t>
            </a:r>
            <a:r>
              <a:rPr lang="en-US" sz="1800" dirty="0" err="1" smtClean="0">
                <a:solidFill>
                  <a:srgbClr val="000000"/>
                </a:solidFill>
              </a:rPr>
              <a:t>conv</a:t>
            </a:r>
            <a:r>
              <a:rPr lang="en-US" sz="1800" dirty="0" smtClean="0">
                <a:solidFill>
                  <a:srgbClr val="000000"/>
                </a:solidFill>
              </a:rPr>
              <a:t> = </a:t>
            </a:r>
            <a:r>
              <a:rPr lang="en-US" sz="1800" dirty="0" err="1" smtClean="0">
                <a:solidFill>
                  <a:srgbClr val="000000"/>
                </a:solidFill>
              </a:rPr>
              <a:t>sqrt</a:t>
            </a:r>
            <a:r>
              <a:rPr lang="en-US" sz="1800" dirty="0" smtClean="0">
                <a:solidFill>
                  <a:srgbClr val="000000"/>
                </a:solidFill>
              </a:rPr>
              <a:t>((double)</a:t>
            </a:r>
            <a:r>
              <a:rPr lang="en-US" sz="1800" dirty="0" err="1" smtClean="0">
                <a:solidFill>
                  <a:srgbClr val="000000"/>
                </a:solidFill>
              </a:rPr>
              <a:t>conv</a:t>
            </a:r>
            <a:r>
              <a:rPr lang="en-US" sz="1800" dirty="0" smtClean="0">
                <a:solidFill>
                  <a:srgbClr val="000000"/>
                </a:solidFill>
              </a:rPr>
              <a:t>);</a:t>
            </a:r>
          </a:p>
          <a:p>
            <a:pPr marL="0" indent="0">
              <a:buFont typeface="Arial" pitchFamily="34" charset="0"/>
              <a:buNone/>
            </a:pPr>
            <a:endParaRPr lang="en-US" sz="1800" dirty="0" smtClean="0">
              <a:solidFill>
                <a:srgbClr val="000000"/>
              </a:solidFill>
            </a:endParaRPr>
          </a:p>
          <a:p>
            <a:pPr marL="0" indent="0">
              <a:buFont typeface="Arial" pitchFamily="34" charset="0"/>
              <a:buNone/>
            </a:pPr>
            <a:r>
              <a:rPr lang="en-US" sz="1800" dirty="0" smtClean="0">
                <a:solidFill>
                  <a:srgbClr val="000000"/>
                </a:solidFill>
              </a:rPr>
              <a:t>} \\ end while loop</a:t>
            </a:r>
            <a:endParaRPr lang="en-US" sz="1800" dirty="0">
              <a:solidFill>
                <a:srgbClr val="000000"/>
              </a:solidFill>
            </a:endParaRPr>
          </a:p>
        </p:txBody>
      </p:sp>
      <p:sp>
        <p:nvSpPr>
          <p:cNvPr id="5" name="TextBox 4"/>
          <p:cNvSpPr txBox="1"/>
          <p:nvPr/>
        </p:nvSpPr>
        <p:spPr>
          <a:xfrm>
            <a:off x="4256498" y="3620472"/>
            <a:ext cx="4530847" cy="830997"/>
          </a:xfrm>
          <a:prstGeom prst="rect">
            <a:avLst/>
          </a:prstGeom>
          <a:noFill/>
          <a:ln>
            <a:solidFill>
              <a:schemeClr val="tx1"/>
            </a:solidFill>
          </a:ln>
        </p:spPr>
        <p:txBody>
          <a:bodyPr wrap="square" rtlCol="0">
            <a:spAutoFit/>
          </a:bodyPr>
          <a:lstStyle/>
          <a:p>
            <a:pPr algn="ctr"/>
            <a:r>
              <a:rPr lang="en-US" dirty="0" smtClean="0"/>
              <a:t>This worked but the performance was awful.  Why?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16544537"/>
              </p:ext>
            </p:extLst>
          </p:nvPr>
        </p:nvGraphicFramePr>
        <p:xfrm>
          <a:off x="3989657" y="4891199"/>
          <a:ext cx="4579668" cy="1280160"/>
        </p:xfrm>
        <a:graphic>
          <a:graphicData uri="http://schemas.openxmlformats.org/drawingml/2006/table">
            <a:tbl>
              <a:tblPr firstRow="1" bandRow="1">
                <a:tableStyleId>{5940675A-B579-460E-94D1-54222C63F5DA}</a:tableStyleId>
              </a:tblPr>
              <a:tblGrid>
                <a:gridCol w="1407172"/>
                <a:gridCol w="1648496"/>
                <a:gridCol w="1524000"/>
              </a:tblGrid>
              <a:tr h="0">
                <a:tc>
                  <a:txBody>
                    <a:bodyPr/>
                    <a:lstStyle/>
                    <a:p>
                      <a:r>
                        <a:rPr lang="en-US" dirty="0" smtClean="0"/>
                        <a:t>System</a:t>
                      </a:r>
                      <a:endParaRPr lang="en-US" dirty="0"/>
                    </a:p>
                  </a:txBody>
                  <a:tcPr/>
                </a:tc>
                <a:tc>
                  <a:txBody>
                    <a:bodyPr/>
                    <a:lstStyle/>
                    <a:p>
                      <a:r>
                        <a:rPr lang="en-US" sz="1600" dirty="0" smtClean="0"/>
                        <a:t>Implementation</a:t>
                      </a:r>
                      <a:endParaRPr lang="en-US" sz="1600" dirty="0"/>
                    </a:p>
                  </a:txBody>
                  <a:tcPr/>
                </a:tc>
                <a:tc>
                  <a:txBody>
                    <a:bodyPr/>
                    <a:lstStyle/>
                    <a:p>
                      <a:r>
                        <a:rPr lang="en-US" dirty="0" err="1" smtClean="0"/>
                        <a:t>Ndim</a:t>
                      </a:r>
                      <a:r>
                        <a:rPr lang="en-US" dirty="0" smtClean="0"/>
                        <a:t> = 4096</a:t>
                      </a:r>
                      <a:endParaRPr lang="en-US" dirty="0"/>
                    </a:p>
                  </a:txBody>
                  <a:tcPr/>
                </a:tc>
              </a:tr>
              <a:tr h="370840">
                <a:tc>
                  <a:txBody>
                    <a:bodyPr/>
                    <a:lstStyle/>
                    <a:p>
                      <a:r>
                        <a:rPr lang="en-US" dirty="0" smtClean="0"/>
                        <a:t>NVIDA® K20X™ GPU</a:t>
                      </a:r>
                      <a:endParaRPr lang="en-US" dirty="0"/>
                    </a:p>
                  </a:txBody>
                  <a:tcPr/>
                </a:tc>
                <a:tc>
                  <a:txBody>
                    <a:bodyPr/>
                    <a:lstStyle/>
                    <a:p>
                      <a:r>
                        <a:rPr lang="en-US" dirty="0" smtClean="0"/>
                        <a:t>Target </a:t>
                      </a:r>
                      <a:r>
                        <a:rPr lang="en-US" dirty="0" err="1" smtClean="0"/>
                        <a:t>dir</a:t>
                      </a:r>
                      <a:r>
                        <a:rPr lang="en-US" baseline="0" dirty="0" smtClean="0"/>
                        <a:t> per loop</a:t>
                      </a:r>
                      <a:endParaRPr lang="en-US" dirty="0"/>
                    </a:p>
                  </a:txBody>
                  <a:tcPr/>
                </a:tc>
                <a:tc>
                  <a:txBody>
                    <a:bodyPr/>
                    <a:lstStyle/>
                    <a:p>
                      <a:r>
                        <a:rPr lang="en-US" dirty="0" smtClean="0"/>
                        <a:t>131.94 </a:t>
                      </a:r>
                      <a:r>
                        <a:rPr lang="en-US" dirty="0" err="1" smtClean="0"/>
                        <a:t>secs</a:t>
                      </a:r>
                      <a:endParaRPr lang="en-US" dirty="0"/>
                    </a:p>
                  </a:txBody>
                  <a:tcPr/>
                </a:tc>
              </a:tr>
            </a:tbl>
          </a:graphicData>
        </a:graphic>
      </p:graphicFrame>
      <p:sp>
        <p:nvSpPr>
          <p:cNvPr id="3" name="TextBox 2"/>
          <p:cNvSpPr txBox="1"/>
          <p:nvPr/>
        </p:nvSpPr>
        <p:spPr>
          <a:xfrm>
            <a:off x="2612571" y="6171359"/>
            <a:ext cx="6531429" cy="461665"/>
          </a:xfrm>
          <a:prstGeom prst="rect">
            <a:avLst/>
          </a:prstGeom>
          <a:noFill/>
        </p:spPr>
        <p:txBody>
          <a:bodyPr wrap="square" rtlCol="0">
            <a:spAutoFit/>
          </a:bodyPr>
          <a:lstStyle/>
          <a:p>
            <a:r>
              <a:rPr lang="en-US" sz="1200" dirty="0" smtClean="0"/>
              <a:t>Cray® XC40™ </a:t>
            </a:r>
            <a:r>
              <a:rPr lang="en-US" sz="1200" dirty="0"/>
              <a:t>Supercomputer running </a:t>
            </a:r>
            <a:r>
              <a:rPr lang="en-US" sz="1200" dirty="0" smtClean="0"/>
              <a:t>Cray® Compiling </a:t>
            </a:r>
            <a:r>
              <a:rPr lang="en-US" sz="1200" dirty="0"/>
              <a:t>Environment </a:t>
            </a:r>
            <a:r>
              <a:rPr lang="en-US" sz="1200" dirty="0" smtClean="0"/>
              <a:t>8.5.3. </a:t>
            </a:r>
            <a:br>
              <a:rPr lang="en-US" sz="1200" dirty="0" smtClean="0"/>
            </a:br>
            <a:r>
              <a:rPr lang="en-US" sz="1200" dirty="0" smtClean="0"/>
              <a:t>Intel® Xeon ® CPU </a:t>
            </a:r>
            <a:r>
              <a:rPr lang="en-US" sz="1200" dirty="0"/>
              <a:t>E5-2697 v2 @ 2.70GHz with 32 GB </a:t>
            </a:r>
            <a:r>
              <a:rPr lang="en-US" sz="1200" dirty="0" smtClean="0"/>
              <a:t>DDR3.  NVIDIA® Tesla® </a:t>
            </a:r>
            <a:r>
              <a:rPr lang="en-US" sz="1200" dirty="0"/>
              <a:t>K20X, 6GB</a:t>
            </a:r>
            <a:r>
              <a:rPr lang="en-US" sz="1200" dirty="0" smtClean="0"/>
              <a:t>.</a:t>
            </a:r>
            <a:endParaRPr lang="en-US" sz="1200" dirty="0"/>
          </a:p>
        </p:txBody>
      </p:sp>
      <p:sp>
        <p:nvSpPr>
          <p:cNvPr id="7" name="TextBox 6"/>
          <p:cNvSpPr txBox="1"/>
          <p:nvPr/>
        </p:nvSpPr>
        <p:spPr>
          <a:xfrm>
            <a:off x="-314" y="66049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Tree>
    <p:extLst>
      <p:ext uri="{BB962C8B-B14F-4D97-AF65-F5344CB8AC3E}">
        <p14:creationId xmlns:p14="http://schemas.microsoft.com/office/powerpoint/2010/main" val="19084914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smtClean="0"/>
              <a:t>Agenda</a:t>
            </a:r>
            <a:endParaRPr lang="en-US" dirty="0"/>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smtClean="0"/>
              <a:t>OpenMP</a:t>
            </a:r>
            <a:r>
              <a:rPr lang="en-US" dirty="0" smtClean="0"/>
              <a:t> </a:t>
            </a:r>
            <a:r>
              <a:rPr lang="en-US" dirty="0"/>
              <a:t>overview</a:t>
            </a:r>
          </a:p>
          <a:p>
            <a:pPr eaLnBrk="1" fontAlgn="t" hangingPunct="1"/>
            <a:r>
              <a:rPr lang="en-US" dirty="0"/>
              <a:t>The device model in </a:t>
            </a:r>
            <a:r>
              <a:rPr lang="en-US" dirty="0" err="1"/>
              <a:t>OpenMP</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57627" y="2187004"/>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433403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6</a:t>
            </a:fld>
            <a:endParaRPr lang="en-US" altLang="zh-CN"/>
          </a:p>
        </p:txBody>
      </p:sp>
      <p:sp>
        <p:nvSpPr>
          <p:cNvPr id="109571" name="Rectangle 2"/>
          <p:cNvSpPr>
            <a:spLocks noGrp="1" noChangeArrowheads="1"/>
          </p:cNvSpPr>
          <p:nvPr>
            <p:ph type="title"/>
          </p:nvPr>
        </p:nvSpPr>
        <p:spPr>
          <a:xfrm>
            <a:off x="410391" y="189084"/>
            <a:ext cx="8496300" cy="1143000"/>
          </a:xfrm>
        </p:spPr>
        <p:txBody>
          <a:bodyPr/>
          <a:lstStyle/>
          <a:p>
            <a:pPr eaLnBrk="1" hangingPunct="1"/>
            <a:r>
              <a:rPr lang="en-US" dirty="0" smtClean="0"/>
              <a:t>Plan</a:t>
            </a:r>
          </a:p>
        </p:txBody>
      </p:sp>
      <p:graphicFrame>
        <p:nvGraphicFramePr>
          <p:cNvPr id="2" name="Table 1"/>
          <p:cNvGraphicFramePr>
            <a:graphicFrameLocks noGrp="1"/>
          </p:cNvGraphicFramePr>
          <p:nvPr>
            <p:extLst>
              <p:ext uri="{D42A27DB-BD31-4B8C-83A1-F6EECF244321}">
                <p14:modId xmlns:p14="http://schemas.microsoft.com/office/powerpoint/2010/main" val="871942585"/>
              </p:ext>
            </p:extLst>
          </p:nvPr>
        </p:nvGraphicFramePr>
        <p:xfrm>
          <a:off x="486278" y="760584"/>
          <a:ext cx="8344526" cy="5381137"/>
        </p:xfrm>
        <a:graphic>
          <a:graphicData uri="http://schemas.openxmlformats.org/drawingml/2006/table">
            <a:tbl>
              <a:tblPr firstRow="1" bandRow="1">
                <a:tableStyleId>{5940675A-B579-460E-94D1-54222C63F5DA}</a:tableStyleId>
              </a:tblPr>
              <a:tblGrid>
                <a:gridCol w="2236336"/>
                <a:gridCol w="3148647"/>
                <a:gridCol w="2959543"/>
              </a:tblGrid>
              <a:tr h="400250">
                <a:tc>
                  <a:txBody>
                    <a:bodyPr/>
                    <a:lstStyle/>
                    <a:p>
                      <a:pPr algn="ctr"/>
                      <a:r>
                        <a:rPr lang="en-US" sz="2000" b="1" dirty="0" smtClean="0"/>
                        <a:t>Module</a:t>
                      </a:r>
                      <a:endParaRPr lang="en-US" sz="2000" b="1" dirty="0"/>
                    </a:p>
                  </a:txBody>
                  <a:tcPr/>
                </a:tc>
                <a:tc>
                  <a:txBody>
                    <a:bodyPr/>
                    <a:lstStyle/>
                    <a:p>
                      <a:pPr algn="ctr"/>
                      <a:r>
                        <a:rPr lang="en-US" sz="2000" b="1" dirty="0" smtClean="0"/>
                        <a:t>Concepts</a:t>
                      </a:r>
                      <a:endParaRPr lang="en-US" sz="2000" b="1" dirty="0"/>
                    </a:p>
                  </a:txBody>
                  <a:tcPr/>
                </a:tc>
                <a:tc>
                  <a:txBody>
                    <a:bodyPr/>
                    <a:lstStyle/>
                    <a:p>
                      <a:pPr algn="ctr"/>
                      <a:r>
                        <a:rPr lang="en-US" sz="2000" b="1" dirty="0" smtClean="0"/>
                        <a:t>Exercises</a:t>
                      </a:r>
                      <a:endParaRPr lang="en-US" sz="2000" b="1" dirty="0"/>
                    </a:p>
                  </a:txBody>
                  <a:tcPr/>
                </a:tc>
              </a:tr>
              <a:tr h="690843">
                <a:tc>
                  <a:txBody>
                    <a:bodyPr/>
                    <a:lstStyle/>
                    <a:p>
                      <a:r>
                        <a:rPr lang="en-US" sz="1600" dirty="0" err="1" smtClean="0"/>
                        <a:t>OpenMP</a:t>
                      </a:r>
                      <a:r>
                        <a:rPr lang="en-US" sz="1600" baseline="0" dirty="0" smtClean="0"/>
                        <a:t> overview</a:t>
                      </a:r>
                      <a:endParaRPr lang="en-US" sz="1600" dirty="0"/>
                    </a:p>
                  </a:txBody>
                  <a:tcPr/>
                </a:tc>
                <a:tc>
                  <a:txBody>
                    <a:bodyPr/>
                    <a:lstStyle/>
                    <a:p>
                      <a:pPr marL="285750" indent="-285750">
                        <a:buFont typeface="Arial" panose="020B0604020202020204" pitchFamily="34" charset="0"/>
                        <a:buChar char="•"/>
                      </a:pPr>
                      <a:r>
                        <a:rPr lang="en-US" sz="1600" dirty="0" err="1" smtClean="0"/>
                        <a:t>OpenMP</a:t>
                      </a:r>
                      <a:r>
                        <a:rPr lang="en-US" sz="1600" dirty="0" smtClean="0"/>
                        <a:t> recap</a:t>
                      </a:r>
                    </a:p>
                    <a:p>
                      <a:pPr marL="285750" indent="-285750">
                        <a:buFont typeface="Arial" panose="020B0604020202020204" pitchFamily="34" charset="0"/>
                        <a:buChar char="•"/>
                      </a:pPr>
                      <a:r>
                        <a:rPr lang="en-US" sz="1600" dirty="0" smtClean="0"/>
                        <a:t>Hardcore</a:t>
                      </a:r>
                      <a:r>
                        <a:rPr lang="en-US" sz="1600" baseline="0" dirty="0" smtClean="0"/>
                        <a:t> jargon of </a:t>
                      </a:r>
                      <a:r>
                        <a:rPr lang="en-US" sz="1600" baseline="0" dirty="0" err="1" smtClean="0"/>
                        <a:t>OpenMP</a:t>
                      </a:r>
                      <a:endParaRPr lang="en-US" sz="1600" dirty="0"/>
                    </a:p>
                  </a:txBody>
                  <a:tcPr/>
                </a:tc>
                <a:tc>
                  <a:txBody>
                    <a:bodyPr/>
                    <a:lstStyle/>
                    <a:p>
                      <a:pPr marL="285750" indent="-285750">
                        <a:buFont typeface="Arial" panose="020B0604020202020204" pitchFamily="34" charset="0"/>
                        <a:buChar char="•"/>
                      </a:pPr>
                      <a:r>
                        <a:rPr lang="en-US" sz="1600" dirty="0" smtClean="0"/>
                        <a:t>None </a:t>
                      </a:r>
                      <a:r>
                        <a:rPr lang="mr-IN" sz="1600" dirty="0" smtClean="0"/>
                        <a:t>…</a:t>
                      </a:r>
                      <a:r>
                        <a:rPr lang="en-US" sz="1600" dirty="0" smtClean="0"/>
                        <a:t> we’ll use demo mode so we can move fast</a:t>
                      </a:r>
                      <a:endParaRPr lang="en-US" sz="1600" dirty="0"/>
                    </a:p>
                  </a:txBody>
                  <a:tcPr/>
                </a:tc>
              </a:tr>
              <a:tr h="650223">
                <a:tc>
                  <a:txBody>
                    <a:bodyPr/>
                    <a:lstStyle/>
                    <a:p>
                      <a:r>
                        <a:rPr lang="en-US" sz="1600" dirty="0" smtClean="0"/>
                        <a:t>The device model in </a:t>
                      </a:r>
                      <a:r>
                        <a:rPr lang="en-US" sz="1600" dirty="0" err="1" smtClean="0"/>
                        <a:t>OpenMP</a:t>
                      </a:r>
                      <a:endParaRPr lang="en-US" sz="1600" dirty="0"/>
                    </a:p>
                  </a:txBody>
                  <a:tcPr/>
                </a:tc>
                <a:tc>
                  <a:txBody>
                    <a:bodyPr/>
                    <a:lstStyle/>
                    <a:p>
                      <a:pPr marL="285750" indent="-285750">
                        <a:buFont typeface="Arial" panose="020B0604020202020204" pitchFamily="34" charset="0"/>
                        <a:buChar char="•"/>
                      </a:pPr>
                      <a:r>
                        <a:rPr lang="en-US" sz="1600" dirty="0" smtClean="0"/>
                        <a:t>Intro to the Target directive with default data movement</a:t>
                      </a:r>
                      <a:endParaRPr lang="en-US"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dirty="0" err="1" smtClean="0"/>
                        <a:t>Vadd</a:t>
                      </a:r>
                      <a:r>
                        <a:rPr lang="en-US" sz="1600" dirty="0" smtClean="0"/>
                        <a:t> program</a:t>
                      </a:r>
                      <a:endParaRPr lang="en-US" sz="1600" dirty="0"/>
                    </a:p>
                  </a:txBody>
                  <a:tcPr/>
                </a:tc>
              </a:tr>
              <a:tr h="622300">
                <a:tc>
                  <a:txBody>
                    <a:bodyPr/>
                    <a:lstStyle/>
                    <a:p>
                      <a:r>
                        <a:rPr lang="en-US" sz="1600" dirty="0" smtClean="0"/>
                        <a:t>Understanding</a:t>
                      </a:r>
                      <a:r>
                        <a:rPr lang="en-US" sz="1600" baseline="0" dirty="0" smtClean="0"/>
                        <a:t> execution </a:t>
                      </a:r>
                      <a:endParaRPr lang="en-US" sz="1600" dirty="0"/>
                    </a:p>
                  </a:txBody>
                  <a:tcPr/>
                </a:tc>
                <a:tc>
                  <a:txBody>
                    <a:bodyPr/>
                    <a:lstStyle/>
                    <a:p>
                      <a:pPr marL="285750" indent="-285750">
                        <a:buFont typeface="Arial" panose="020B0604020202020204" pitchFamily="34" charset="0"/>
                        <a:buChar char="•"/>
                      </a:pPr>
                      <a:r>
                        <a:rPr lang="en-US" sz="1600" dirty="0" smtClean="0"/>
                        <a:t>Intro to </a:t>
                      </a:r>
                      <a:r>
                        <a:rPr lang="en-US" sz="1600" dirty="0" err="1" smtClean="0"/>
                        <a:t>nvprof</a:t>
                      </a:r>
                      <a:endParaRPr lang="en-US" sz="1600" dirty="0"/>
                    </a:p>
                  </a:txBody>
                  <a:tcPr/>
                </a:tc>
                <a:tc>
                  <a:txBody>
                    <a:bodyPr/>
                    <a:lstStyle/>
                    <a:p>
                      <a:pPr marL="285750" indent="-285750">
                        <a:buFont typeface="Arial" panose="020B0604020202020204" pitchFamily="34" charset="0"/>
                        <a:buChar char="•"/>
                      </a:pPr>
                      <a:r>
                        <a:rPr lang="en-US" sz="1600" dirty="0" err="1" smtClean="0"/>
                        <a:t>nvprof</a:t>
                      </a:r>
                      <a:r>
                        <a:rPr lang="en-US" sz="1600" baseline="0" dirty="0" smtClean="0"/>
                        <a:t> ./</a:t>
                      </a:r>
                      <a:r>
                        <a:rPr lang="en-US" sz="1600" baseline="0" dirty="0" err="1" smtClean="0"/>
                        <a:t>vadd</a:t>
                      </a:r>
                      <a:endParaRPr lang="en-US" sz="1600" dirty="0" smtClean="0"/>
                    </a:p>
                  </a:txBody>
                  <a:tcPr/>
                </a:tc>
              </a:tr>
              <a:tr h="914400">
                <a:tc>
                  <a:txBody>
                    <a:bodyPr/>
                    <a:lstStyle/>
                    <a:p>
                      <a:r>
                        <a:rPr lang="en-US" sz="1600" dirty="0" smtClean="0"/>
                        <a:t>Working with the target directive</a:t>
                      </a:r>
                      <a:endParaRPr lang="en-US" sz="1600" dirty="0"/>
                    </a:p>
                  </a:txBody>
                  <a:tcPr/>
                </a:tc>
                <a:tc>
                  <a:txBody>
                    <a:bodyPr/>
                    <a:lstStyle/>
                    <a:p>
                      <a:pPr marL="285750" indent="-285750">
                        <a:buFont typeface="Arial" panose="020B0604020202020204" pitchFamily="34" charset="0"/>
                        <a:buChar char="•"/>
                      </a:pPr>
                      <a:r>
                        <a:rPr lang="en-US" sz="1600" dirty="0" smtClean="0"/>
                        <a:t>CPU and </a:t>
                      </a:r>
                      <a:r>
                        <a:rPr lang="en-US" sz="1600" baseline="0" dirty="0" smtClean="0"/>
                        <a:t>GPU execution models and the fundamental combined directive</a:t>
                      </a:r>
                      <a:endParaRPr lang="en-US" sz="1600" dirty="0"/>
                    </a:p>
                  </a:txBody>
                  <a:tcPr/>
                </a:tc>
                <a:tc>
                  <a:txBody>
                    <a:bodyPr/>
                    <a:lstStyle/>
                    <a:p>
                      <a:pPr marL="285750" indent="-285750">
                        <a:buFont typeface="Arial" panose="020B0604020202020204" pitchFamily="34" charset="0"/>
                        <a:buChar char="•"/>
                      </a:pPr>
                      <a:r>
                        <a:rPr lang="en-US" sz="1600" baseline="0" dirty="0" err="1" smtClean="0"/>
                        <a:t>Vadd</a:t>
                      </a:r>
                      <a:r>
                        <a:rPr lang="en-US" sz="1600" baseline="0" dirty="0" smtClean="0"/>
                        <a:t> with combined directive using </a:t>
                      </a:r>
                      <a:r>
                        <a:rPr lang="en-US" sz="1600" baseline="0" dirty="0" err="1" smtClean="0"/>
                        <a:t>nvprof</a:t>
                      </a:r>
                      <a:r>
                        <a:rPr lang="en-US" sz="1600" baseline="0" dirty="0" smtClean="0"/>
                        <a:t> to understand execution</a:t>
                      </a:r>
                      <a:endParaRPr lang="en-US" sz="1600" dirty="0" smtClean="0"/>
                    </a:p>
                  </a:txBody>
                  <a:tcPr/>
                </a:tc>
              </a:tr>
              <a:tr h="692332">
                <a:tc>
                  <a:txBody>
                    <a:bodyPr/>
                    <a:lstStyle/>
                    <a:p>
                      <a:r>
                        <a:rPr lang="en-US" sz="1600" dirty="0" smtClean="0"/>
                        <a:t>Basic memory movement</a:t>
                      </a:r>
                      <a:endParaRPr lang="en-US" sz="1600" dirty="0"/>
                    </a:p>
                  </a:txBody>
                  <a:tcPr/>
                </a:tc>
                <a:tc>
                  <a:txBody>
                    <a:bodyPr/>
                    <a:lstStyle/>
                    <a:p>
                      <a:pPr marL="285750" indent="-285750">
                        <a:buFont typeface="Arial" panose="020B0604020202020204" pitchFamily="34" charset="0"/>
                        <a:buChar char="•"/>
                      </a:pPr>
                      <a:r>
                        <a:rPr lang="en-US" sz="1600" dirty="0" smtClean="0"/>
                        <a:t>The map clause</a:t>
                      </a:r>
                      <a:endParaRPr lang="en-US" sz="1600" dirty="0"/>
                    </a:p>
                  </a:txBody>
                  <a:tcPr/>
                </a:tc>
                <a:tc>
                  <a:txBody>
                    <a:bodyPr/>
                    <a:lstStyle/>
                    <a:p>
                      <a:pPr marL="285750" indent="-285750">
                        <a:buFont typeface="Arial" panose="020B0604020202020204" pitchFamily="34" charset="0"/>
                        <a:buChar char="•"/>
                      </a:pPr>
                      <a:r>
                        <a:rPr lang="en-US" sz="1600" dirty="0" smtClean="0"/>
                        <a:t>Jacobi solver</a:t>
                      </a:r>
                      <a:endParaRPr lang="en-US" sz="1600" dirty="0"/>
                    </a:p>
                  </a:txBody>
                  <a:tcPr/>
                </a:tc>
              </a:tr>
              <a:tr h="692332">
                <a:tc>
                  <a:txBody>
                    <a:bodyPr/>
                    <a:lstStyle/>
                    <a:p>
                      <a:r>
                        <a:rPr lang="en-US" sz="1600" dirty="0" smtClean="0"/>
                        <a:t>Optimizing</a:t>
                      </a:r>
                      <a:r>
                        <a:rPr lang="en-US" sz="1600" baseline="0" dirty="0" smtClean="0"/>
                        <a:t> memory movement</a:t>
                      </a:r>
                      <a:endParaRPr lang="en-US" sz="1600" dirty="0"/>
                    </a:p>
                  </a:txBody>
                  <a:tcPr/>
                </a:tc>
                <a:tc>
                  <a:txBody>
                    <a:bodyPr/>
                    <a:lstStyle/>
                    <a:p>
                      <a:pPr marL="285750" indent="-285750">
                        <a:buFont typeface="Arial" panose="020B0604020202020204" pitchFamily="34" charset="0"/>
                        <a:buChar char="•"/>
                      </a:pPr>
                      <a:r>
                        <a:rPr lang="en-US" sz="1600" dirty="0" smtClean="0"/>
                        <a:t>Target data regions</a:t>
                      </a:r>
                      <a:endParaRPr lang="en-US" sz="1600" dirty="0"/>
                    </a:p>
                  </a:txBody>
                  <a:tcPr/>
                </a:tc>
                <a:tc>
                  <a:txBody>
                    <a:bodyPr/>
                    <a:lstStyle/>
                    <a:p>
                      <a:pPr marL="285750" indent="-285750">
                        <a:buFont typeface="Arial" panose="020B0604020202020204" pitchFamily="34" charset="0"/>
                        <a:buChar char="•"/>
                      </a:pPr>
                      <a:r>
                        <a:rPr lang="en-US" sz="1600" dirty="0" smtClean="0"/>
                        <a:t>Jacobi with explicit data movement</a:t>
                      </a:r>
                      <a:endParaRPr lang="en-US" sz="1600" dirty="0"/>
                    </a:p>
                  </a:txBody>
                  <a:tcPr/>
                </a:tc>
              </a:tr>
              <a:tr h="718457">
                <a:tc>
                  <a:txBody>
                    <a:bodyPr/>
                    <a:lstStyle/>
                    <a:p>
                      <a:r>
                        <a:rPr lang="en-US" sz="1600" dirty="0" smtClean="0"/>
                        <a:t>Optimizing GPU code</a:t>
                      </a:r>
                      <a:endParaRPr lang="en-US" sz="1600" dirty="0"/>
                    </a:p>
                  </a:txBody>
                  <a:tcPr/>
                </a:tc>
                <a:tc>
                  <a:txBody>
                    <a:bodyPr/>
                    <a:lstStyle/>
                    <a:p>
                      <a:pPr marL="285750" indent="-285750">
                        <a:buFont typeface="Arial" panose="020B0604020202020204" pitchFamily="34" charset="0"/>
                        <a:buChar char="•"/>
                      </a:pPr>
                      <a:r>
                        <a:rPr lang="en-US" sz="1600" dirty="0" smtClean="0"/>
                        <a:t>Common GPU optimizations</a:t>
                      </a:r>
                      <a:endParaRPr lang="en-US" sz="1600" dirty="0"/>
                    </a:p>
                  </a:txBody>
                  <a:tcPr/>
                </a:tc>
                <a:tc>
                  <a:txBody>
                    <a:bodyPr/>
                    <a:lstStyle/>
                    <a:p>
                      <a:pPr marL="285750" indent="-285750">
                        <a:buFont typeface="Arial" panose="020B0604020202020204" pitchFamily="34" charset="0"/>
                        <a:buChar char="•"/>
                      </a:pPr>
                      <a:r>
                        <a:rPr lang="en-US" sz="1600" dirty="0" smtClean="0"/>
                        <a:t>Optimized Jacobi solver</a:t>
                      </a:r>
                      <a:endParaRPr lang="en-US" sz="1600" dirty="0"/>
                    </a:p>
                  </a:txBody>
                  <a:tcPr/>
                </a:tc>
              </a:tr>
            </a:tbl>
          </a:graphicData>
        </a:graphic>
      </p:graphicFrame>
    </p:spTree>
    <p:extLst>
      <p:ext uri="{BB962C8B-B14F-4D97-AF65-F5344CB8AC3E}">
        <p14:creationId xmlns:p14="http://schemas.microsoft.com/office/powerpoint/2010/main" val="3801661737"/>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126" y="4500740"/>
            <a:ext cx="5578269" cy="1536631"/>
          </a:xfrm>
          <a:prstGeom prst="rect">
            <a:avLst/>
          </a:prstGeom>
          <a:solidFill>
            <a:srgbClr val="E9FFED"/>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0650" y="1637429"/>
            <a:ext cx="4974592" cy="2426571"/>
          </a:xfrm>
          <a:prstGeom prst="rect">
            <a:avLst/>
          </a:prstGeom>
          <a:solidFill>
            <a:srgbClr val="E9FFED"/>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70798"/>
            <a:ext cx="8229600" cy="462319"/>
          </a:xfrm>
        </p:spPr>
        <p:txBody>
          <a:bodyPr>
            <a:noAutofit/>
          </a:bodyPr>
          <a:lstStyle/>
          <a:p>
            <a:r>
              <a:rPr lang="en-US" sz="3600" dirty="0" smtClean="0"/>
              <a:t>Data movement dominates!!!</a:t>
            </a:r>
            <a:endParaRPr lang="en-US" sz="3600" dirty="0"/>
          </a:p>
        </p:txBody>
      </p:sp>
      <p:sp>
        <p:nvSpPr>
          <p:cNvPr id="3" name="Content Placeholder 2"/>
          <p:cNvSpPr>
            <a:spLocks noGrp="1"/>
          </p:cNvSpPr>
          <p:nvPr>
            <p:ph idx="1"/>
          </p:nvPr>
        </p:nvSpPr>
        <p:spPr>
          <a:xfrm>
            <a:off x="423292" y="595835"/>
            <a:ext cx="5301103" cy="6130846"/>
          </a:xfrm>
        </p:spPr>
        <p:txBody>
          <a:bodyPr>
            <a:noAutofit/>
          </a:bodyPr>
          <a:lstStyle/>
          <a:p>
            <a:pPr marL="0" indent="0">
              <a:buNone/>
            </a:pPr>
            <a:r>
              <a:rPr lang="en-US" sz="1200" dirty="0" smtClean="0"/>
              <a:t>while</a:t>
            </a:r>
            <a:r>
              <a:rPr lang="en-US" sz="1200" dirty="0"/>
              <a:t>((</a:t>
            </a:r>
            <a:r>
              <a:rPr lang="en-US" sz="1200" dirty="0" err="1"/>
              <a:t>conv</a:t>
            </a:r>
            <a:r>
              <a:rPr lang="en-US" sz="1200" dirty="0"/>
              <a:t> &gt; TOLERANCE) &amp;&amp; (</a:t>
            </a:r>
            <a:r>
              <a:rPr lang="en-US" sz="1200" dirty="0" err="1"/>
              <a:t>iters</a:t>
            </a:r>
            <a:r>
              <a:rPr lang="en-US" sz="1200" dirty="0"/>
              <a:t>&lt;MAX_ITERS))</a:t>
            </a:r>
          </a:p>
          <a:p>
            <a:pPr marL="0" indent="0">
              <a:buNone/>
            </a:pPr>
            <a:r>
              <a:rPr lang="en-US" sz="1200" dirty="0"/>
              <a:t>   </a:t>
            </a:r>
            <a:r>
              <a:rPr lang="en-US" sz="1200" dirty="0" smtClean="0"/>
              <a:t>{ </a:t>
            </a:r>
            <a:r>
              <a:rPr lang="en-US" sz="1200" dirty="0" err="1"/>
              <a:t>iters</a:t>
            </a:r>
            <a:r>
              <a:rPr lang="en-US" sz="1200" dirty="0"/>
              <a:t>++;</a:t>
            </a:r>
          </a:p>
          <a:p>
            <a:pPr marL="0" lvl="0" indent="0">
              <a:buNone/>
            </a:pPr>
            <a:r>
              <a:rPr lang="en-US" sz="1200" dirty="0" smtClean="0">
                <a:solidFill>
                  <a:srgbClr val="000000"/>
                </a:solidFill>
              </a:rPr>
              <a:t>     </a:t>
            </a:r>
            <a:r>
              <a:rPr lang="en-US" sz="1200" dirty="0" err="1">
                <a:solidFill>
                  <a:srgbClr val="000000"/>
                </a:solidFill>
              </a:rPr>
              <a:t>xnew</a:t>
            </a:r>
            <a:r>
              <a:rPr lang="en-US" sz="1200" dirty="0">
                <a:solidFill>
                  <a:srgbClr val="000000"/>
                </a:solidFill>
              </a:rPr>
              <a:t> = </a:t>
            </a:r>
            <a:r>
              <a:rPr lang="en-US" sz="1200" dirty="0" err="1">
                <a:solidFill>
                  <a:srgbClr val="000000"/>
                </a:solidFill>
              </a:rPr>
              <a:t>iters</a:t>
            </a:r>
            <a:r>
              <a:rPr lang="en-US" sz="1200" dirty="0">
                <a:solidFill>
                  <a:srgbClr val="000000"/>
                </a:solidFill>
              </a:rPr>
              <a:t> % s ? x2 : x1;</a:t>
            </a:r>
          </a:p>
          <a:p>
            <a:pPr marL="0" lvl="0" indent="0">
              <a:buNone/>
            </a:pPr>
            <a:r>
              <a:rPr lang="en-US" sz="1200" dirty="0">
                <a:solidFill>
                  <a:srgbClr val="000000"/>
                </a:solidFill>
              </a:rPr>
              <a:t>     </a:t>
            </a:r>
            <a:r>
              <a:rPr lang="en-US" sz="1200" dirty="0" err="1">
                <a:solidFill>
                  <a:srgbClr val="000000"/>
                </a:solidFill>
              </a:rPr>
              <a:t>xold</a:t>
            </a:r>
            <a:r>
              <a:rPr lang="en-US" sz="1200" dirty="0">
                <a:solidFill>
                  <a:srgbClr val="000000"/>
                </a:solidFill>
              </a:rPr>
              <a:t>   = </a:t>
            </a:r>
            <a:r>
              <a:rPr lang="en-US" sz="1200" dirty="0" err="1">
                <a:solidFill>
                  <a:srgbClr val="000000"/>
                </a:solidFill>
              </a:rPr>
              <a:t>iters</a:t>
            </a:r>
            <a:r>
              <a:rPr lang="en-US" sz="1200" dirty="0">
                <a:solidFill>
                  <a:srgbClr val="000000"/>
                </a:solidFill>
              </a:rPr>
              <a:t> % s ? x1 : x2</a:t>
            </a:r>
            <a:r>
              <a:rPr lang="en-US" sz="1200" dirty="0" smtClean="0">
                <a:solidFill>
                  <a:srgbClr val="000000"/>
                </a:solidFill>
              </a:rPr>
              <a:t>;</a:t>
            </a:r>
          </a:p>
          <a:p>
            <a:pPr marL="0" lvl="0" indent="0">
              <a:buNone/>
            </a:pPr>
            <a:endParaRPr lang="en-US" sz="1200" dirty="0"/>
          </a:p>
          <a:p>
            <a:pPr marL="0" indent="0">
              <a:buNone/>
            </a:pPr>
            <a:r>
              <a:rPr lang="en-US" sz="1200" dirty="0"/>
              <a:t>     #pragma </a:t>
            </a:r>
            <a:r>
              <a:rPr lang="en-US" sz="1200" dirty="0" err="1"/>
              <a:t>omp</a:t>
            </a:r>
            <a:r>
              <a:rPr lang="en-US" sz="1200" dirty="0"/>
              <a:t> target map(</a:t>
            </a:r>
            <a:r>
              <a:rPr lang="en-US" sz="1200" dirty="0" err="1"/>
              <a:t>tofrom:xnew</a:t>
            </a:r>
            <a:r>
              <a:rPr lang="en-US" sz="1200" dirty="0"/>
              <a:t>[0:Ndim],</a:t>
            </a:r>
            <a:r>
              <a:rPr lang="en-US" sz="1200" dirty="0" err="1"/>
              <a:t>xold</a:t>
            </a:r>
            <a:r>
              <a:rPr lang="en-US" sz="1200" dirty="0"/>
              <a:t>[0:Ndim]) \</a:t>
            </a:r>
          </a:p>
          <a:p>
            <a:pPr marL="0" indent="0">
              <a:buNone/>
            </a:pPr>
            <a:r>
              <a:rPr lang="en-US" sz="1200" dirty="0"/>
              <a:t>                        map(</a:t>
            </a:r>
            <a:r>
              <a:rPr lang="en-US" sz="1200" dirty="0" err="1"/>
              <a:t>to:A</a:t>
            </a:r>
            <a:r>
              <a:rPr lang="en-US" sz="1200" dirty="0"/>
              <a:t>[0:Ndim*</a:t>
            </a:r>
            <a:r>
              <a:rPr lang="en-US" sz="1200" dirty="0" err="1"/>
              <a:t>Ndim</a:t>
            </a:r>
            <a:r>
              <a:rPr lang="en-US" sz="1200" dirty="0"/>
              <a:t>], b[0:Ndim] ,</a:t>
            </a:r>
            <a:r>
              <a:rPr lang="en-US" sz="1200" dirty="0" err="1"/>
              <a:t>Ndim</a:t>
            </a:r>
            <a:r>
              <a:rPr lang="en-US" sz="1200" dirty="0"/>
              <a:t>)</a:t>
            </a:r>
          </a:p>
          <a:p>
            <a:pPr marL="0" indent="0">
              <a:buNone/>
            </a:pPr>
            <a:r>
              <a:rPr lang="en-US" sz="1200" dirty="0"/>
              <a:t>       #pragma </a:t>
            </a:r>
            <a:r>
              <a:rPr lang="en-US" sz="1200" dirty="0" err="1"/>
              <a:t>omp</a:t>
            </a:r>
            <a:r>
              <a:rPr lang="en-US" sz="1200" dirty="0"/>
              <a:t> </a:t>
            </a:r>
            <a:r>
              <a:rPr lang="en-US" sz="1200" dirty="0" smtClean="0"/>
              <a:t>teams distribute parallel </a:t>
            </a:r>
            <a:r>
              <a:rPr lang="en-US" sz="1200" dirty="0"/>
              <a:t>for </a:t>
            </a:r>
            <a:r>
              <a:rPr lang="en-US" sz="1200" dirty="0" err="1" smtClean="0"/>
              <a:t>simd</a:t>
            </a:r>
            <a:r>
              <a:rPr lang="en-US" sz="1200" dirty="0" smtClean="0"/>
              <a:t> private(</a:t>
            </a:r>
            <a:r>
              <a:rPr lang="en-US" sz="1200" dirty="0" err="1" smtClean="0"/>
              <a:t>i,j</a:t>
            </a:r>
            <a:r>
              <a:rPr lang="en-US" sz="1200" dirty="0"/>
              <a:t>)</a:t>
            </a:r>
          </a:p>
          <a:p>
            <a:pPr marL="0" indent="0">
              <a:buNone/>
            </a:pPr>
            <a:r>
              <a:rPr lang="da-DK" sz="1200" dirty="0"/>
              <a:t>       for (i=0; i&lt;</a:t>
            </a:r>
            <a:r>
              <a:rPr lang="da-DK" sz="1200" dirty="0" err="1"/>
              <a:t>Ndim</a:t>
            </a:r>
            <a:r>
              <a:rPr lang="da-DK" sz="1200" dirty="0"/>
              <a:t>; i++){</a:t>
            </a:r>
          </a:p>
          <a:p>
            <a:pPr marL="0" indent="0">
              <a:buNone/>
            </a:pPr>
            <a:r>
              <a:rPr lang="en-US" sz="1200" dirty="0"/>
              <a:t>           </a:t>
            </a:r>
            <a:r>
              <a:rPr lang="en-US" sz="1200" dirty="0" err="1"/>
              <a:t>xnew</a:t>
            </a:r>
            <a:r>
              <a:rPr lang="en-US" sz="1200" dirty="0"/>
              <a:t>[</a:t>
            </a:r>
            <a:r>
              <a:rPr lang="en-US" sz="1200" dirty="0" err="1"/>
              <a:t>i</a:t>
            </a:r>
            <a:r>
              <a:rPr lang="en-US" sz="1200" dirty="0"/>
              <a:t>] = (TYPE) 0.0;</a:t>
            </a:r>
          </a:p>
          <a:p>
            <a:pPr marL="0" indent="0">
              <a:buNone/>
            </a:pPr>
            <a:r>
              <a:rPr lang="da-DK" sz="1200" dirty="0"/>
              <a:t>           for (j=0; j&lt;</a:t>
            </a:r>
            <a:r>
              <a:rPr lang="da-DK" sz="1200" dirty="0" err="1"/>
              <a:t>Ndim;j</a:t>
            </a:r>
            <a:r>
              <a:rPr lang="da-DK" sz="1200" dirty="0"/>
              <a:t>++){</a:t>
            </a:r>
          </a:p>
          <a:p>
            <a:pPr marL="0" indent="0">
              <a:buNone/>
            </a:pPr>
            <a:r>
              <a:rPr lang="en-US" sz="1200" dirty="0"/>
              <a:t>               if(</a:t>
            </a:r>
            <a:r>
              <a:rPr lang="en-US" sz="1200" dirty="0" err="1"/>
              <a:t>i</a:t>
            </a:r>
            <a:r>
              <a:rPr lang="en-US" sz="1200" dirty="0"/>
              <a:t>!=j)</a:t>
            </a:r>
          </a:p>
          <a:p>
            <a:pPr marL="0" indent="0">
              <a:buNone/>
            </a:pPr>
            <a:r>
              <a:rPr lang="en-US" sz="1200" dirty="0"/>
              <a:t>                 </a:t>
            </a:r>
            <a:r>
              <a:rPr lang="en-US" sz="1200" dirty="0" err="1"/>
              <a:t>xnew</a:t>
            </a:r>
            <a:r>
              <a:rPr lang="en-US" sz="1200" dirty="0"/>
              <a:t>[</a:t>
            </a:r>
            <a:r>
              <a:rPr lang="en-US" sz="1200" dirty="0" err="1"/>
              <a:t>i</a:t>
            </a:r>
            <a:r>
              <a:rPr lang="en-US" sz="1200" dirty="0"/>
              <a:t>]+= A[</a:t>
            </a:r>
            <a:r>
              <a:rPr lang="en-US" sz="1200" dirty="0" err="1"/>
              <a:t>i</a:t>
            </a:r>
            <a:r>
              <a:rPr lang="en-US" sz="1200" dirty="0"/>
              <a:t>*</a:t>
            </a:r>
            <a:r>
              <a:rPr lang="en-US" sz="1200" dirty="0" err="1"/>
              <a:t>Ndim</a:t>
            </a:r>
            <a:r>
              <a:rPr lang="en-US" sz="1200" dirty="0"/>
              <a:t> + j]*</a:t>
            </a:r>
            <a:r>
              <a:rPr lang="en-US" sz="1200" dirty="0" err="1"/>
              <a:t>xold</a:t>
            </a:r>
            <a:r>
              <a:rPr lang="en-US" sz="1200" dirty="0"/>
              <a:t>[j];</a:t>
            </a:r>
          </a:p>
          <a:p>
            <a:pPr marL="0" indent="0">
              <a:buNone/>
            </a:pPr>
            <a:r>
              <a:rPr lang="en-US" sz="1200" dirty="0"/>
              <a:t>           }</a:t>
            </a:r>
          </a:p>
          <a:p>
            <a:pPr marL="0" indent="0">
              <a:buNone/>
            </a:pPr>
            <a:r>
              <a:rPr lang="en-US" sz="1200" dirty="0"/>
              <a:t>           </a:t>
            </a:r>
            <a:r>
              <a:rPr lang="en-US" sz="1200" dirty="0" err="1"/>
              <a:t>xnew</a:t>
            </a:r>
            <a:r>
              <a:rPr lang="en-US" sz="1200" dirty="0"/>
              <a:t>[</a:t>
            </a:r>
            <a:r>
              <a:rPr lang="en-US" sz="1200" dirty="0" err="1"/>
              <a:t>i</a:t>
            </a:r>
            <a:r>
              <a:rPr lang="en-US" sz="1200" dirty="0"/>
              <a:t>] = (b[</a:t>
            </a:r>
            <a:r>
              <a:rPr lang="en-US" sz="1200" dirty="0" err="1"/>
              <a:t>i</a:t>
            </a:r>
            <a:r>
              <a:rPr lang="en-US" sz="1200" dirty="0"/>
              <a:t>]-</a:t>
            </a:r>
            <a:r>
              <a:rPr lang="en-US" sz="1200" dirty="0" err="1"/>
              <a:t>xnew</a:t>
            </a:r>
            <a:r>
              <a:rPr lang="en-US" sz="1200" dirty="0"/>
              <a:t>[</a:t>
            </a:r>
            <a:r>
              <a:rPr lang="en-US" sz="1200" dirty="0" err="1"/>
              <a:t>i</a:t>
            </a:r>
            <a:r>
              <a:rPr lang="en-US" sz="1200" dirty="0"/>
              <a:t>])/A[</a:t>
            </a:r>
            <a:r>
              <a:rPr lang="en-US" sz="1200" dirty="0" err="1"/>
              <a:t>i</a:t>
            </a:r>
            <a:r>
              <a:rPr lang="en-US" sz="1200" dirty="0"/>
              <a:t>*</a:t>
            </a:r>
            <a:r>
              <a:rPr lang="en-US" sz="1200" dirty="0" err="1"/>
              <a:t>Ndim+i</a:t>
            </a:r>
            <a:r>
              <a:rPr lang="en-US" sz="1200" dirty="0"/>
              <a:t>]</a:t>
            </a:r>
            <a:r>
              <a:rPr lang="en-US" sz="1200" dirty="0" smtClean="0"/>
              <a:t>;</a:t>
            </a:r>
            <a:endParaRPr lang="en-US" sz="1200" dirty="0"/>
          </a:p>
          <a:p>
            <a:pPr marL="0" indent="0">
              <a:buNone/>
            </a:pPr>
            <a:r>
              <a:rPr lang="en-US" sz="1200" dirty="0"/>
              <a:t>       }</a:t>
            </a:r>
          </a:p>
          <a:p>
            <a:pPr marL="0" indent="0">
              <a:buNone/>
            </a:pPr>
            <a:r>
              <a:rPr lang="en-US" sz="1200" dirty="0" smtClean="0"/>
              <a:t>/</a:t>
            </a:r>
            <a:r>
              <a:rPr lang="en-US" sz="1200" dirty="0"/>
              <a:t>/ test convergence</a:t>
            </a:r>
          </a:p>
          <a:p>
            <a:pPr marL="0" indent="0">
              <a:buNone/>
            </a:pPr>
            <a:r>
              <a:rPr lang="en-US" sz="1200" dirty="0" smtClean="0"/>
              <a:t>     </a:t>
            </a:r>
            <a:r>
              <a:rPr lang="en-US" sz="1200" dirty="0" err="1" smtClean="0"/>
              <a:t>conv</a:t>
            </a:r>
            <a:r>
              <a:rPr lang="en-US" sz="1200" dirty="0" smtClean="0"/>
              <a:t> </a:t>
            </a:r>
            <a:r>
              <a:rPr lang="en-US" sz="1200" dirty="0"/>
              <a:t>= 0.0;</a:t>
            </a:r>
          </a:p>
          <a:p>
            <a:pPr marL="0" indent="0">
              <a:buNone/>
            </a:pPr>
            <a:r>
              <a:rPr lang="en-US" sz="1200" dirty="0"/>
              <a:t>     #pragma </a:t>
            </a:r>
            <a:r>
              <a:rPr lang="en-US" sz="1200" dirty="0" err="1"/>
              <a:t>omp</a:t>
            </a:r>
            <a:r>
              <a:rPr lang="en-US" sz="1200" dirty="0"/>
              <a:t> target map(</a:t>
            </a:r>
            <a:r>
              <a:rPr lang="en-US" sz="1200" dirty="0" err="1"/>
              <a:t>to:xnew</a:t>
            </a:r>
            <a:r>
              <a:rPr lang="en-US" sz="1200" dirty="0"/>
              <a:t>[0:Ndim],</a:t>
            </a:r>
            <a:r>
              <a:rPr lang="en-US" sz="1200" dirty="0" err="1"/>
              <a:t>xold</a:t>
            </a:r>
            <a:r>
              <a:rPr lang="en-US" sz="1200" dirty="0"/>
              <a:t>[0:Ndim]) </a:t>
            </a:r>
            <a:r>
              <a:rPr lang="en-US" sz="1200" dirty="0" smtClean="0"/>
              <a:t>\</a:t>
            </a:r>
          </a:p>
          <a:p>
            <a:pPr marL="0" indent="0">
              <a:buNone/>
            </a:pPr>
            <a:r>
              <a:rPr lang="en-US" sz="1200" dirty="0"/>
              <a:t> </a:t>
            </a:r>
            <a:r>
              <a:rPr lang="en-US" sz="1200" dirty="0" smtClean="0"/>
              <a:t>                                map</a:t>
            </a:r>
            <a:r>
              <a:rPr lang="en-US" sz="1200" dirty="0"/>
              <a:t>(</a:t>
            </a:r>
            <a:r>
              <a:rPr lang="en-US" sz="1200" dirty="0" err="1"/>
              <a:t>to:Ndim</a:t>
            </a:r>
            <a:r>
              <a:rPr lang="en-US" sz="1200" dirty="0"/>
              <a:t>) map(</a:t>
            </a:r>
            <a:r>
              <a:rPr lang="en-US" sz="1200" dirty="0" err="1"/>
              <a:t>tofrom:conv</a:t>
            </a:r>
            <a:r>
              <a:rPr lang="en-US" sz="1200" dirty="0"/>
              <a:t>)</a:t>
            </a:r>
          </a:p>
          <a:p>
            <a:pPr marL="0" indent="0">
              <a:buNone/>
            </a:pPr>
            <a:r>
              <a:rPr lang="en-US" sz="1200" dirty="0"/>
              <a:t>        #pragma </a:t>
            </a:r>
            <a:r>
              <a:rPr lang="en-US" sz="1200" dirty="0" err="1"/>
              <a:t>omp</a:t>
            </a:r>
            <a:r>
              <a:rPr lang="en-US" sz="1200" dirty="0"/>
              <a:t> </a:t>
            </a:r>
            <a:r>
              <a:rPr lang="en-US" sz="1200" dirty="0" smtClean="0"/>
              <a:t>teams distribute parallel </a:t>
            </a:r>
            <a:r>
              <a:rPr lang="en-US" sz="1200" dirty="0"/>
              <a:t>for private(</a:t>
            </a:r>
            <a:r>
              <a:rPr lang="en-US" sz="1200" dirty="0" err="1"/>
              <a:t>i,tmp</a:t>
            </a:r>
            <a:r>
              <a:rPr lang="en-US" sz="1200" dirty="0"/>
              <a:t>) reduction(+:</a:t>
            </a:r>
            <a:r>
              <a:rPr lang="en-US" sz="1200" dirty="0" err="1"/>
              <a:t>conv</a:t>
            </a:r>
            <a:r>
              <a:rPr lang="en-US" sz="1200" dirty="0"/>
              <a:t>)</a:t>
            </a:r>
          </a:p>
          <a:p>
            <a:pPr marL="0" indent="0">
              <a:buNone/>
            </a:pPr>
            <a:r>
              <a:rPr lang="da-DK" sz="1200" dirty="0"/>
              <a:t>        for (i=0; i&lt;</a:t>
            </a:r>
            <a:r>
              <a:rPr lang="da-DK" sz="1200" dirty="0" err="1"/>
              <a:t>Ndim</a:t>
            </a:r>
            <a:r>
              <a:rPr lang="da-DK" sz="1200" dirty="0"/>
              <a:t>; i++){</a:t>
            </a:r>
          </a:p>
          <a:p>
            <a:pPr marL="0" indent="0">
              <a:buNone/>
            </a:pPr>
            <a:r>
              <a:rPr lang="en-US" sz="1200" dirty="0"/>
              <a:t>            </a:t>
            </a:r>
            <a:r>
              <a:rPr lang="en-US" sz="1200" dirty="0" err="1"/>
              <a:t>tmp</a:t>
            </a:r>
            <a:r>
              <a:rPr lang="en-US" sz="1200" dirty="0"/>
              <a:t>  = </a:t>
            </a:r>
            <a:r>
              <a:rPr lang="en-US" sz="1200" dirty="0" err="1"/>
              <a:t>xnew</a:t>
            </a:r>
            <a:r>
              <a:rPr lang="en-US" sz="1200" dirty="0"/>
              <a:t>[</a:t>
            </a:r>
            <a:r>
              <a:rPr lang="en-US" sz="1200" dirty="0" err="1"/>
              <a:t>i</a:t>
            </a:r>
            <a:r>
              <a:rPr lang="en-US" sz="1200" dirty="0"/>
              <a:t>]-</a:t>
            </a:r>
            <a:r>
              <a:rPr lang="en-US" sz="1200" dirty="0" err="1"/>
              <a:t>xold</a:t>
            </a:r>
            <a:r>
              <a:rPr lang="en-US" sz="1200" dirty="0"/>
              <a:t>[</a:t>
            </a:r>
            <a:r>
              <a:rPr lang="en-US" sz="1200" dirty="0" err="1"/>
              <a:t>i</a:t>
            </a:r>
            <a:r>
              <a:rPr lang="en-US" sz="1200" dirty="0"/>
              <a:t>];</a:t>
            </a:r>
          </a:p>
          <a:p>
            <a:pPr marL="0" indent="0">
              <a:buNone/>
            </a:pPr>
            <a:r>
              <a:rPr lang="en-US" sz="1200" dirty="0"/>
              <a:t>            </a:t>
            </a:r>
            <a:r>
              <a:rPr lang="en-US" sz="1200" dirty="0" err="1"/>
              <a:t>conv</a:t>
            </a:r>
            <a:r>
              <a:rPr lang="en-US" sz="1200" dirty="0"/>
              <a:t> += </a:t>
            </a:r>
            <a:r>
              <a:rPr lang="en-US" sz="1200" dirty="0" err="1"/>
              <a:t>tmp</a:t>
            </a:r>
            <a:r>
              <a:rPr lang="en-US" sz="1200" dirty="0"/>
              <a:t>*</a:t>
            </a:r>
            <a:r>
              <a:rPr lang="en-US" sz="1200" dirty="0" err="1"/>
              <a:t>tmp</a:t>
            </a:r>
            <a:r>
              <a:rPr lang="en-US" sz="1200" dirty="0"/>
              <a:t>;</a:t>
            </a:r>
          </a:p>
          <a:p>
            <a:pPr marL="0" indent="0">
              <a:buNone/>
            </a:pPr>
            <a:r>
              <a:rPr lang="en-US" sz="1200" dirty="0"/>
              <a:t>        }</a:t>
            </a:r>
          </a:p>
          <a:p>
            <a:pPr marL="0" indent="0">
              <a:buNone/>
            </a:pPr>
            <a:r>
              <a:rPr lang="en-US" sz="1200" dirty="0"/>
              <a:t>     </a:t>
            </a:r>
            <a:r>
              <a:rPr lang="en-US" sz="1200" dirty="0" err="1"/>
              <a:t>conv</a:t>
            </a:r>
            <a:r>
              <a:rPr lang="en-US" sz="1200" dirty="0"/>
              <a:t> = </a:t>
            </a:r>
            <a:r>
              <a:rPr lang="en-US" sz="1200" dirty="0" err="1"/>
              <a:t>sqrt</a:t>
            </a:r>
            <a:r>
              <a:rPr lang="en-US" sz="1200" dirty="0"/>
              <a:t>((double)</a:t>
            </a:r>
            <a:r>
              <a:rPr lang="en-US" sz="1200" dirty="0" err="1"/>
              <a:t>conv</a:t>
            </a:r>
            <a:r>
              <a:rPr lang="en-US" sz="1200" dirty="0"/>
              <a:t>)</a:t>
            </a:r>
            <a:r>
              <a:rPr lang="en-US" sz="1200" dirty="0" smtClean="0"/>
              <a:t>;</a:t>
            </a:r>
            <a:endParaRPr lang="ro-RO" sz="1200" dirty="0"/>
          </a:p>
          <a:p>
            <a:pPr marL="0" indent="0">
              <a:buNone/>
            </a:pPr>
            <a:r>
              <a:rPr lang="ro-RO" sz="1200" dirty="0"/>
              <a:t>   }</a:t>
            </a:r>
          </a:p>
          <a:p>
            <a:endParaRPr lang="en-US" sz="1200" dirty="0"/>
          </a:p>
        </p:txBody>
      </p:sp>
      <p:sp>
        <p:nvSpPr>
          <p:cNvPr id="6" name="TextBox 5"/>
          <p:cNvSpPr txBox="1"/>
          <p:nvPr/>
        </p:nvSpPr>
        <p:spPr>
          <a:xfrm>
            <a:off x="4436781" y="736957"/>
            <a:ext cx="3605864" cy="400110"/>
          </a:xfrm>
          <a:prstGeom prst="rect">
            <a:avLst/>
          </a:prstGeom>
          <a:noFill/>
          <a:ln w="22225">
            <a:solidFill>
              <a:srgbClr val="000090"/>
            </a:solidFill>
          </a:ln>
        </p:spPr>
        <p:txBody>
          <a:bodyPr wrap="square" rtlCol="0">
            <a:spAutoFit/>
          </a:bodyPr>
          <a:lstStyle/>
          <a:p>
            <a:r>
              <a:rPr lang="en-US" sz="2000" dirty="0" smtClean="0"/>
              <a:t>Typically over 4000 iterations!</a:t>
            </a:r>
            <a:endParaRPr lang="en-US" sz="2000" dirty="0"/>
          </a:p>
        </p:txBody>
      </p:sp>
      <p:sp>
        <p:nvSpPr>
          <p:cNvPr id="7" name="TextBox 6"/>
          <p:cNvSpPr txBox="1"/>
          <p:nvPr/>
        </p:nvSpPr>
        <p:spPr>
          <a:xfrm>
            <a:off x="5224582" y="1419168"/>
            <a:ext cx="3919418" cy="646331"/>
          </a:xfrm>
          <a:prstGeom prst="rect">
            <a:avLst/>
          </a:prstGeom>
          <a:noFill/>
          <a:ln w="22225">
            <a:solidFill>
              <a:srgbClr val="000090"/>
            </a:solidFill>
          </a:ln>
        </p:spPr>
        <p:txBody>
          <a:bodyPr wrap="square" rtlCol="0">
            <a:spAutoFit/>
          </a:bodyPr>
          <a:lstStyle/>
          <a:p>
            <a:r>
              <a:rPr lang="en-US" sz="1800" dirty="0" smtClean="0"/>
              <a:t>For each iteration, </a:t>
            </a:r>
            <a:r>
              <a:rPr lang="en-US" sz="1800" dirty="0" smtClean="0">
                <a:solidFill>
                  <a:srgbClr val="C00000"/>
                </a:solidFill>
              </a:rPr>
              <a:t>copy to </a:t>
            </a:r>
            <a:r>
              <a:rPr lang="en-US" sz="1800" dirty="0" smtClean="0"/>
              <a:t>device</a:t>
            </a:r>
            <a:br>
              <a:rPr lang="en-US" sz="1800" dirty="0" smtClean="0"/>
            </a:br>
            <a:r>
              <a:rPr lang="en-US" sz="1800" dirty="0" smtClean="0"/>
              <a:t>(3*Ndim+Ndim</a:t>
            </a:r>
            <a:r>
              <a:rPr lang="en-US" sz="1800" baseline="30000" dirty="0" smtClean="0"/>
              <a:t>2</a:t>
            </a:r>
            <a:r>
              <a:rPr lang="en-US" sz="1800" dirty="0" smtClean="0"/>
              <a:t>)*</a:t>
            </a:r>
            <a:r>
              <a:rPr lang="en-US" sz="1800" dirty="0" err="1" smtClean="0"/>
              <a:t>sizeof</a:t>
            </a:r>
            <a:r>
              <a:rPr lang="en-US" sz="1800" dirty="0" smtClean="0"/>
              <a:t>(TYPE) bytes</a:t>
            </a:r>
            <a:endParaRPr lang="en-US" sz="1800" dirty="0"/>
          </a:p>
        </p:txBody>
      </p:sp>
      <p:sp>
        <p:nvSpPr>
          <p:cNvPr id="8" name="TextBox 7"/>
          <p:cNvSpPr txBox="1"/>
          <p:nvPr/>
        </p:nvSpPr>
        <p:spPr>
          <a:xfrm>
            <a:off x="5268126" y="3799979"/>
            <a:ext cx="3819211" cy="646331"/>
          </a:xfrm>
          <a:prstGeom prst="rect">
            <a:avLst/>
          </a:prstGeom>
          <a:noFill/>
          <a:ln w="22225">
            <a:solidFill>
              <a:srgbClr val="000090"/>
            </a:solidFill>
          </a:ln>
        </p:spPr>
        <p:txBody>
          <a:bodyPr wrap="square" rtlCol="0">
            <a:spAutoFit/>
          </a:bodyPr>
          <a:lstStyle/>
          <a:p>
            <a:r>
              <a:rPr lang="en-US" sz="1800" dirty="0" smtClean="0"/>
              <a:t>For each iteration, </a:t>
            </a:r>
            <a:r>
              <a:rPr lang="en-US" sz="1800" dirty="0" smtClean="0">
                <a:solidFill>
                  <a:srgbClr val="C00000"/>
                </a:solidFill>
              </a:rPr>
              <a:t>copy from </a:t>
            </a:r>
            <a:r>
              <a:rPr lang="en-US" sz="1800" dirty="0" smtClean="0"/>
              <a:t>device 2*</a:t>
            </a:r>
            <a:r>
              <a:rPr lang="en-US" sz="1800" dirty="0" err="1" smtClean="0"/>
              <a:t>Ndim</a:t>
            </a:r>
            <a:r>
              <a:rPr lang="en-US" sz="1800" dirty="0" smtClean="0"/>
              <a:t>*</a:t>
            </a:r>
            <a:r>
              <a:rPr lang="en-US" sz="1800" dirty="0" err="1" smtClean="0"/>
              <a:t>sizeof</a:t>
            </a:r>
            <a:r>
              <a:rPr lang="en-US" sz="1800" dirty="0" smtClean="0"/>
              <a:t>(TYPE) bytes </a:t>
            </a:r>
            <a:endParaRPr lang="en-US" sz="1800" dirty="0"/>
          </a:p>
        </p:txBody>
      </p:sp>
      <p:sp>
        <p:nvSpPr>
          <p:cNvPr id="9" name="TextBox 8"/>
          <p:cNvSpPr txBox="1"/>
          <p:nvPr/>
        </p:nvSpPr>
        <p:spPr>
          <a:xfrm>
            <a:off x="6027037" y="4690777"/>
            <a:ext cx="3016756" cy="923330"/>
          </a:xfrm>
          <a:prstGeom prst="rect">
            <a:avLst/>
          </a:prstGeom>
          <a:noFill/>
          <a:ln w="22225">
            <a:solidFill>
              <a:srgbClr val="000090"/>
            </a:solidFill>
          </a:ln>
        </p:spPr>
        <p:txBody>
          <a:bodyPr wrap="square" rtlCol="0">
            <a:spAutoFit/>
          </a:bodyPr>
          <a:lstStyle/>
          <a:p>
            <a:r>
              <a:rPr lang="en-US" sz="1800" dirty="0" smtClean="0"/>
              <a:t>For each iteration, </a:t>
            </a:r>
            <a:r>
              <a:rPr lang="en-US" sz="1800" dirty="0" smtClean="0">
                <a:solidFill>
                  <a:srgbClr val="C00000"/>
                </a:solidFill>
              </a:rPr>
              <a:t>copy  to </a:t>
            </a:r>
            <a:r>
              <a:rPr lang="en-US" sz="1800" dirty="0" smtClean="0"/>
              <a:t>device 2*</a:t>
            </a:r>
            <a:r>
              <a:rPr lang="en-US" sz="1800" dirty="0" err="1" smtClean="0"/>
              <a:t>Ndim</a:t>
            </a:r>
            <a:r>
              <a:rPr lang="en-US" sz="1800" dirty="0" smtClean="0"/>
              <a:t>*</a:t>
            </a:r>
            <a:r>
              <a:rPr lang="en-US" sz="1800" dirty="0" err="1" smtClean="0"/>
              <a:t>sizeof</a:t>
            </a:r>
            <a:r>
              <a:rPr lang="en-US" sz="1800" dirty="0" smtClean="0"/>
              <a:t>(TYPE) bytes </a:t>
            </a:r>
            <a:endParaRPr lang="en-US" sz="1800" dirty="0"/>
          </a:p>
        </p:txBody>
      </p:sp>
      <p:cxnSp>
        <p:nvCxnSpPr>
          <p:cNvPr id="11" name="Straight Arrow Connector 10"/>
          <p:cNvCxnSpPr>
            <a:endCxn id="9" idx="1"/>
          </p:cNvCxnSpPr>
          <p:nvPr/>
        </p:nvCxnSpPr>
        <p:spPr>
          <a:xfrm>
            <a:off x="5724395" y="5118100"/>
            <a:ext cx="302642" cy="34342"/>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1"/>
          </p:cNvCxnSpPr>
          <p:nvPr/>
        </p:nvCxnSpPr>
        <p:spPr>
          <a:xfrm>
            <a:off x="5095242" y="4064000"/>
            <a:ext cx="172884" cy="59145"/>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7" idx="1"/>
          </p:cNvCxnSpPr>
          <p:nvPr/>
        </p:nvCxnSpPr>
        <p:spPr>
          <a:xfrm flipV="1">
            <a:off x="5063887" y="1742334"/>
            <a:ext cx="160695" cy="60855"/>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6482520"/>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37"/>
          </a:xfrm>
        </p:spPr>
        <p:txBody>
          <a:bodyPr>
            <a:normAutofit/>
          </a:bodyPr>
          <a:lstStyle/>
          <a:p>
            <a:r>
              <a:rPr lang="en-US" dirty="0" smtClean="0"/>
              <a:t>Target data directive</a:t>
            </a:r>
            <a:endParaRPr lang="en-US" dirty="0"/>
          </a:p>
        </p:txBody>
      </p:sp>
      <p:sp>
        <p:nvSpPr>
          <p:cNvPr id="3" name="Content Placeholder 2"/>
          <p:cNvSpPr>
            <a:spLocks noGrp="1"/>
          </p:cNvSpPr>
          <p:nvPr>
            <p:ph idx="1"/>
          </p:nvPr>
        </p:nvSpPr>
        <p:spPr>
          <a:xfrm>
            <a:off x="88900" y="920632"/>
            <a:ext cx="8229600" cy="882557"/>
          </a:xfrm>
        </p:spPr>
        <p:txBody>
          <a:bodyPr>
            <a:normAutofit/>
          </a:bodyPr>
          <a:lstStyle/>
          <a:p>
            <a:r>
              <a:rPr lang="en-US" sz="2400" dirty="0" smtClean="0"/>
              <a:t>The </a:t>
            </a:r>
            <a:r>
              <a:rPr lang="en-US" sz="2400" b="1" dirty="0" smtClean="0">
                <a:solidFill>
                  <a:srgbClr val="800000"/>
                </a:solidFill>
              </a:rPr>
              <a:t>target data </a:t>
            </a:r>
            <a:r>
              <a:rPr lang="en-US" sz="2400" dirty="0" smtClean="0"/>
              <a:t>construct creates a target data region.</a:t>
            </a:r>
          </a:p>
          <a:p>
            <a:r>
              <a:rPr lang="en-US" sz="2400" dirty="0" smtClean="0"/>
              <a:t>You use the map clauses for explicit data management </a:t>
            </a:r>
          </a:p>
        </p:txBody>
      </p:sp>
      <p:sp>
        <p:nvSpPr>
          <p:cNvPr id="5" name="TextBox 4"/>
          <p:cNvSpPr txBox="1"/>
          <p:nvPr/>
        </p:nvSpPr>
        <p:spPr>
          <a:xfrm>
            <a:off x="830916" y="1860577"/>
            <a:ext cx="7682057" cy="707886"/>
          </a:xfrm>
          <a:prstGeom prst="rect">
            <a:avLst/>
          </a:prstGeom>
          <a:noFill/>
        </p:spPr>
        <p:txBody>
          <a:bodyPr wrap="square" rtlCol="0">
            <a:spAutoFit/>
          </a:bodyPr>
          <a:lstStyle/>
          <a:p>
            <a:r>
              <a:rPr lang="en-US" sz="2000" dirty="0" smtClean="0"/>
              <a:t>#pragma </a:t>
            </a:r>
            <a:r>
              <a:rPr lang="en-US" sz="2000" dirty="0" err="1" smtClean="0"/>
              <a:t>omp</a:t>
            </a:r>
            <a:r>
              <a:rPr lang="en-US" sz="2000" dirty="0" smtClean="0"/>
              <a:t> target data map(to: A,B) map(from: C)</a:t>
            </a:r>
          </a:p>
          <a:p>
            <a:r>
              <a:rPr lang="en-US" sz="2000" dirty="0" smtClean="0"/>
              <a:t>{….}  // a structured block of code</a:t>
            </a:r>
            <a:endParaRPr lang="en-US" sz="2000" dirty="0"/>
          </a:p>
        </p:txBody>
      </p:sp>
      <p:sp>
        <p:nvSpPr>
          <p:cNvPr id="6" name="Content Placeholder 2"/>
          <p:cNvSpPr txBox="1">
            <a:spLocks/>
          </p:cNvSpPr>
          <p:nvPr/>
        </p:nvSpPr>
        <p:spPr>
          <a:xfrm>
            <a:off x="120650" y="2656703"/>
            <a:ext cx="8229600" cy="16866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Data copied into the device data environment at the beginning of the directive and at the end</a:t>
            </a:r>
          </a:p>
          <a:p>
            <a:r>
              <a:rPr lang="en-US" sz="2400" dirty="0" smtClean="0"/>
              <a:t>Inside the </a:t>
            </a:r>
            <a:r>
              <a:rPr lang="en-US" sz="2400" b="1" dirty="0" smtClean="0">
                <a:solidFill>
                  <a:srgbClr val="800000"/>
                </a:solidFill>
              </a:rPr>
              <a:t>target data </a:t>
            </a:r>
            <a:r>
              <a:rPr lang="en-US" sz="2400" dirty="0" smtClean="0"/>
              <a:t>region, multiple </a:t>
            </a:r>
            <a:r>
              <a:rPr lang="en-US" sz="2400" b="1" dirty="0" smtClean="0">
                <a:solidFill>
                  <a:srgbClr val="800000"/>
                </a:solidFill>
              </a:rPr>
              <a:t>target</a:t>
            </a:r>
            <a:r>
              <a:rPr lang="en-US" sz="2400" dirty="0" smtClean="0"/>
              <a:t> regions can work with the single data region</a:t>
            </a:r>
          </a:p>
        </p:txBody>
      </p:sp>
      <p:sp>
        <p:nvSpPr>
          <p:cNvPr id="7" name="TextBox 6"/>
          <p:cNvSpPr txBox="1"/>
          <p:nvPr/>
        </p:nvSpPr>
        <p:spPr>
          <a:xfrm>
            <a:off x="752528" y="4270882"/>
            <a:ext cx="7556635" cy="2554545"/>
          </a:xfrm>
          <a:prstGeom prst="rect">
            <a:avLst/>
          </a:prstGeom>
          <a:noFill/>
        </p:spPr>
        <p:txBody>
          <a:bodyPr wrap="square" rtlCol="0">
            <a:spAutoFit/>
          </a:bodyPr>
          <a:lstStyle/>
          <a:p>
            <a:r>
              <a:rPr lang="en-US" sz="2000" dirty="0" smtClean="0"/>
              <a:t>#pragma </a:t>
            </a:r>
            <a:r>
              <a:rPr lang="en-US" sz="2000" dirty="0" err="1" smtClean="0"/>
              <a:t>omp</a:t>
            </a:r>
            <a:r>
              <a:rPr lang="en-US" sz="2000" dirty="0" smtClean="0"/>
              <a:t> </a:t>
            </a:r>
            <a:r>
              <a:rPr lang="en-US" sz="2000" dirty="0"/>
              <a:t>target </a:t>
            </a:r>
            <a:r>
              <a:rPr lang="en-US" sz="2000" dirty="0" smtClean="0"/>
              <a:t>data map</a:t>
            </a:r>
            <a:r>
              <a:rPr lang="en-US" sz="2000" dirty="0"/>
              <a:t>(to: A,B) map(from: C</a:t>
            </a:r>
            <a:r>
              <a:rPr lang="en-US" sz="2000" dirty="0" smtClean="0"/>
              <a:t>)</a:t>
            </a:r>
          </a:p>
          <a:p>
            <a:r>
              <a:rPr lang="en-US" sz="2000" dirty="0" smtClean="0"/>
              <a:t>{</a:t>
            </a:r>
          </a:p>
          <a:p>
            <a:r>
              <a:rPr lang="en-US" sz="2000" dirty="0"/>
              <a:t> </a:t>
            </a:r>
            <a:r>
              <a:rPr lang="en-US" sz="2000" dirty="0" smtClean="0"/>
              <a:t>    #pragma </a:t>
            </a:r>
            <a:r>
              <a:rPr lang="en-US" sz="2000" dirty="0" err="1" smtClean="0"/>
              <a:t>omp</a:t>
            </a:r>
            <a:r>
              <a:rPr lang="en-US" sz="2000" dirty="0" smtClean="0"/>
              <a:t> target</a:t>
            </a:r>
          </a:p>
          <a:p>
            <a:r>
              <a:rPr lang="en-US" sz="2000" dirty="0"/>
              <a:t> </a:t>
            </a:r>
            <a:r>
              <a:rPr lang="en-US" sz="2000" dirty="0" smtClean="0"/>
              <a:t>          {do lots of stuff with A, B and C}</a:t>
            </a:r>
          </a:p>
          <a:p>
            <a:r>
              <a:rPr lang="en-US" sz="2000" dirty="0"/>
              <a:t> </a:t>
            </a:r>
            <a:r>
              <a:rPr lang="en-US" sz="2000" dirty="0" smtClean="0"/>
              <a:t>    {do something on the host}</a:t>
            </a:r>
          </a:p>
          <a:p>
            <a:r>
              <a:rPr lang="en-US" sz="2000" dirty="0"/>
              <a:t> </a:t>
            </a:r>
            <a:r>
              <a:rPr lang="en-US" sz="2000" dirty="0" smtClean="0"/>
              <a:t>    #pragma </a:t>
            </a:r>
            <a:r>
              <a:rPr lang="en-US" sz="2000" dirty="0" err="1" smtClean="0"/>
              <a:t>omp</a:t>
            </a:r>
            <a:r>
              <a:rPr lang="en-US" sz="2000" dirty="0" smtClean="0"/>
              <a:t> target</a:t>
            </a:r>
          </a:p>
          <a:p>
            <a:r>
              <a:rPr lang="en-US" sz="2000" dirty="0"/>
              <a:t> </a:t>
            </a:r>
            <a:r>
              <a:rPr lang="en-US" sz="2000" dirty="0" smtClean="0"/>
              <a:t>          {do lots of stuff with A, B, and C}</a:t>
            </a:r>
          </a:p>
          <a:p>
            <a:r>
              <a:rPr lang="en-US" sz="2000" dirty="0"/>
              <a:t>}</a:t>
            </a:r>
          </a:p>
        </p:txBody>
      </p:sp>
    </p:spTree>
    <p:extLst>
      <p:ext uri="{BB962C8B-B14F-4D97-AF65-F5344CB8AC3E}">
        <p14:creationId xmlns:p14="http://schemas.microsoft.com/office/powerpoint/2010/main" val="2546788158"/>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838"/>
            <a:ext cx="8229600" cy="603437"/>
          </a:xfrm>
        </p:spPr>
        <p:txBody>
          <a:bodyPr>
            <a:normAutofit/>
          </a:bodyPr>
          <a:lstStyle/>
          <a:p>
            <a:r>
              <a:rPr lang="en-US" dirty="0" smtClean="0"/>
              <a:t>Target update directive</a:t>
            </a:r>
            <a:endParaRPr lang="en-US" dirty="0"/>
          </a:p>
        </p:txBody>
      </p:sp>
      <p:sp>
        <p:nvSpPr>
          <p:cNvPr id="3" name="Content Placeholder 2"/>
          <p:cNvSpPr>
            <a:spLocks noGrp="1"/>
          </p:cNvSpPr>
          <p:nvPr>
            <p:ph idx="1"/>
          </p:nvPr>
        </p:nvSpPr>
        <p:spPr>
          <a:xfrm>
            <a:off x="120650" y="630693"/>
            <a:ext cx="8229600" cy="882557"/>
          </a:xfrm>
        </p:spPr>
        <p:txBody>
          <a:bodyPr>
            <a:normAutofit/>
          </a:bodyPr>
          <a:lstStyle/>
          <a:p>
            <a:r>
              <a:rPr lang="en-US" sz="2400" dirty="0" smtClean="0"/>
              <a:t>You can update data between target regions with the target update directive. </a:t>
            </a:r>
          </a:p>
        </p:txBody>
      </p:sp>
      <p:sp>
        <p:nvSpPr>
          <p:cNvPr id="7" name="TextBox 6"/>
          <p:cNvSpPr txBox="1"/>
          <p:nvPr/>
        </p:nvSpPr>
        <p:spPr>
          <a:xfrm>
            <a:off x="713000" y="1513250"/>
            <a:ext cx="7556635" cy="3970318"/>
          </a:xfrm>
          <a:prstGeom prst="rect">
            <a:avLst/>
          </a:prstGeom>
          <a:noFill/>
        </p:spPr>
        <p:txBody>
          <a:bodyPr wrap="square" rtlCol="0">
            <a:spAutoFit/>
          </a:bodyPr>
          <a:lstStyle/>
          <a:p>
            <a:r>
              <a:rPr lang="en-US" dirty="0" smtClean="0"/>
              <a:t>#pragma </a:t>
            </a:r>
            <a:r>
              <a:rPr lang="en-US" dirty="0" err="1" smtClean="0"/>
              <a:t>omp</a:t>
            </a:r>
            <a:r>
              <a:rPr lang="en-US" dirty="0" smtClean="0"/>
              <a:t> </a:t>
            </a:r>
            <a:r>
              <a:rPr lang="en-US" dirty="0"/>
              <a:t>target </a:t>
            </a:r>
            <a:r>
              <a:rPr lang="en-US" dirty="0" smtClean="0"/>
              <a:t>data map</a:t>
            </a:r>
            <a:r>
              <a:rPr lang="en-US" dirty="0"/>
              <a:t>(to: A,B) map(from: C</a:t>
            </a:r>
            <a:r>
              <a:rPr lang="en-US" dirty="0" smtClean="0"/>
              <a:t>)</a:t>
            </a:r>
          </a:p>
          <a:p>
            <a:r>
              <a:rPr lang="en-US" dirty="0" smtClean="0"/>
              <a:t>{</a:t>
            </a:r>
          </a:p>
          <a:p>
            <a:r>
              <a:rPr lang="en-US" dirty="0"/>
              <a:t> </a:t>
            </a:r>
            <a:r>
              <a:rPr lang="en-US" dirty="0" smtClean="0"/>
              <a:t>    #pragma </a:t>
            </a:r>
            <a:r>
              <a:rPr lang="en-US" dirty="0" err="1" smtClean="0"/>
              <a:t>omp</a:t>
            </a:r>
            <a:r>
              <a:rPr lang="en-US" dirty="0" smtClean="0"/>
              <a:t> target</a:t>
            </a:r>
          </a:p>
          <a:p>
            <a:r>
              <a:rPr lang="en-US" dirty="0"/>
              <a:t> </a:t>
            </a:r>
            <a:r>
              <a:rPr lang="en-US" dirty="0" smtClean="0"/>
              <a:t>          {do lots of stuff with A, B and C}</a:t>
            </a:r>
          </a:p>
          <a:p>
            <a:endParaRPr lang="en-US" dirty="0" smtClean="0"/>
          </a:p>
          <a:p>
            <a:r>
              <a:rPr lang="en-US" b="1" dirty="0" smtClean="0"/>
              <a:t>     #pragma </a:t>
            </a:r>
            <a:r>
              <a:rPr lang="en-US" b="1" dirty="0" err="1" smtClean="0"/>
              <a:t>omp</a:t>
            </a:r>
            <a:r>
              <a:rPr lang="en-US" b="1" dirty="0" smtClean="0"/>
              <a:t> update from(A)</a:t>
            </a:r>
          </a:p>
          <a:p>
            <a:endParaRPr lang="en-US" b="1" dirty="0" smtClean="0"/>
          </a:p>
          <a:p>
            <a:r>
              <a:rPr lang="en-US" b="1" dirty="0"/>
              <a:t> </a:t>
            </a:r>
            <a:r>
              <a:rPr lang="en-US" b="1" dirty="0" smtClean="0"/>
              <a:t>    </a:t>
            </a:r>
            <a:r>
              <a:rPr lang="en-US" b="1" dirty="0" err="1" smtClean="0"/>
              <a:t>host_do_something_with</a:t>
            </a:r>
            <a:r>
              <a:rPr lang="en-US" b="1" dirty="0" smtClean="0"/>
              <a:t>(A)</a:t>
            </a:r>
          </a:p>
          <a:p>
            <a:endParaRPr lang="en-US" b="1" dirty="0" smtClean="0"/>
          </a:p>
          <a:p>
            <a:r>
              <a:rPr lang="en-US" b="1" dirty="0"/>
              <a:t> </a:t>
            </a:r>
            <a:r>
              <a:rPr lang="en-US" b="1" dirty="0" smtClean="0"/>
              <a:t>    #pragma </a:t>
            </a:r>
            <a:r>
              <a:rPr lang="en-US" b="1" dirty="0" err="1" smtClean="0"/>
              <a:t>omp</a:t>
            </a:r>
            <a:r>
              <a:rPr lang="en-US" b="1" dirty="0" smtClean="0"/>
              <a:t> update to(A)</a:t>
            </a:r>
            <a:endParaRPr lang="en-US" b="1" dirty="0"/>
          </a:p>
          <a:p>
            <a:endParaRPr lang="en-US" dirty="0" smtClean="0"/>
          </a:p>
          <a:p>
            <a:r>
              <a:rPr lang="en-US" dirty="0"/>
              <a:t> </a:t>
            </a:r>
            <a:r>
              <a:rPr lang="en-US" dirty="0" smtClean="0"/>
              <a:t>    #pragma </a:t>
            </a:r>
            <a:r>
              <a:rPr lang="en-US" dirty="0" err="1" smtClean="0"/>
              <a:t>omp</a:t>
            </a:r>
            <a:r>
              <a:rPr lang="en-US" dirty="0" smtClean="0"/>
              <a:t> target</a:t>
            </a:r>
          </a:p>
          <a:p>
            <a:r>
              <a:rPr lang="en-US" dirty="0"/>
              <a:t> </a:t>
            </a:r>
            <a:r>
              <a:rPr lang="en-US" dirty="0" smtClean="0"/>
              <a:t>          {do lots of stuff with A, B, and C}</a:t>
            </a:r>
          </a:p>
          <a:p>
            <a:r>
              <a:rPr lang="en-US" dirty="0"/>
              <a:t>}</a:t>
            </a:r>
          </a:p>
        </p:txBody>
      </p:sp>
      <p:sp>
        <p:nvSpPr>
          <p:cNvPr id="4" name="TextBox 3"/>
          <p:cNvSpPr txBox="1"/>
          <p:nvPr/>
        </p:nvSpPr>
        <p:spPr>
          <a:xfrm>
            <a:off x="6234445" y="2401291"/>
            <a:ext cx="2261504" cy="1015663"/>
          </a:xfrm>
          <a:prstGeom prst="rect">
            <a:avLst/>
          </a:prstGeom>
          <a:noFill/>
          <a:ln>
            <a:solidFill>
              <a:schemeClr val="tx1"/>
            </a:solidFill>
          </a:ln>
        </p:spPr>
        <p:txBody>
          <a:bodyPr wrap="square" rtlCol="0">
            <a:spAutoFit/>
          </a:bodyPr>
          <a:lstStyle/>
          <a:p>
            <a:r>
              <a:rPr lang="en-US" sz="2000" dirty="0" smtClean="0"/>
              <a:t>Copy A on the device to A on the host. </a:t>
            </a:r>
            <a:endParaRPr lang="en-US" sz="2000" dirty="0"/>
          </a:p>
        </p:txBody>
      </p:sp>
      <p:sp>
        <p:nvSpPr>
          <p:cNvPr id="8" name="TextBox 7"/>
          <p:cNvSpPr txBox="1"/>
          <p:nvPr/>
        </p:nvSpPr>
        <p:spPr>
          <a:xfrm>
            <a:off x="6195680" y="4104604"/>
            <a:ext cx="2261504" cy="1015663"/>
          </a:xfrm>
          <a:prstGeom prst="rect">
            <a:avLst/>
          </a:prstGeom>
          <a:noFill/>
          <a:ln>
            <a:solidFill>
              <a:schemeClr val="tx1"/>
            </a:solidFill>
          </a:ln>
        </p:spPr>
        <p:txBody>
          <a:bodyPr wrap="square" rtlCol="0">
            <a:spAutoFit/>
          </a:bodyPr>
          <a:lstStyle/>
          <a:p>
            <a:r>
              <a:rPr lang="en-US" sz="2000" dirty="0" smtClean="0"/>
              <a:t>Copy A on the host to A on the device. </a:t>
            </a:r>
            <a:endParaRPr lang="en-US" sz="2000" dirty="0"/>
          </a:p>
        </p:txBody>
      </p:sp>
      <p:cxnSp>
        <p:nvCxnSpPr>
          <p:cNvPr id="10" name="Straight Arrow Connector 9"/>
          <p:cNvCxnSpPr>
            <a:stCxn id="4" idx="1"/>
          </p:cNvCxnSpPr>
          <p:nvPr/>
        </p:nvCxnSpPr>
        <p:spPr>
          <a:xfrm flipH="1">
            <a:off x="4464425" y="2909123"/>
            <a:ext cx="1770020" cy="189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1"/>
          </p:cNvCxnSpPr>
          <p:nvPr/>
        </p:nvCxnSpPr>
        <p:spPr>
          <a:xfrm flipH="1" flipV="1">
            <a:off x="4118639" y="4208929"/>
            <a:ext cx="2077041" cy="4035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499739"/>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689" y="189257"/>
            <a:ext cx="8237538" cy="889000"/>
          </a:xfrm>
        </p:spPr>
        <p:txBody>
          <a:bodyPr/>
          <a:lstStyle/>
          <a:p>
            <a:r>
              <a:rPr lang="en-US" dirty="0" smtClean="0"/>
              <a:t>Target update details</a:t>
            </a:r>
            <a:endParaRPr lang="en-US" dirty="0"/>
          </a:p>
        </p:txBody>
      </p:sp>
      <p:sp>
        <p:nvSpPr>
          <p:cNvPr id="3" name="Content Placeholder 2"/>
          <p:cNvSpPr>
            <a:spLocks noGrp="1"/>
          </p:cNvSpPr>
          <p:nvPr>
            <p:ph idx="1"/>
          </p:nvPr>
        </p:nvSpPr>
        <p:spPr>
          <a:xfrm>
            <a:off x="455614" y="838200"/>
            <a:ext cx="8485186" cy="5468017"/>
          </a:xfrm>
        </p:spPr>
        <p:txBody>
          <a:bodyPr/>
          <a:lstStyle/>
          <a:p>
            <a:pPr lvl="0"/>
            <a:r>
              <a:rPr lang="en-US" altLang="en-US" dirty="0" smtClean="0">
                <a:latin typeface="Arial" charset="0"/>
              </a:rPr>
              <a:t>#</a:t>
            </a:r>
            <a:r>
              <a:rPr lang="en-US" altLang="en-US" dirty="0">
                <a:latin typeface="Arial" charset="0"/>
              </a:rPr>
              <a:t>pragma </a:t>
            </a:r>
            <a:r>
              <a:rPr lang="en-US" altLang="en-US" dirty="0" err="1">
                <a:latin typeface="Arial" charset="0"/>
              </a:rPr>
              <a:t>omp</a:t>
            </a:r>
            <a:r>
              <a:rPr lang="en-US" altLang="en-US" dirty="0">
                <a:latin typeface="Arial" charset="0"/>
              </a:rPr>
              <a:t> target update clause[[[,]clause]...]new-line </a:t>
            </a:r>
          </a:p>
          <a:p>
            <a:r>
              <a:rPr lang="en-US" dirty="0" smtClean="0"/>
              <a:t>creates a target task to handle data movement between the host and a </a:t>
            </a:r>
            <a:r>
              <a:rPr lang="en-US" dirty="0" err="1" smtClean="0"/>
              <a:t>devce</a:t>
            </a:r>
            <a:endParaRPr lang="en-US" dirty="0" smtClean="0"/>
          </a:p>
          <a:p>
            <a:endParaRPr lang="en-US" dirty="0"/>
          </a:p>
          <a:p>
            <a:pPr>
              <a:spcBef>
                <a:spcPct val="0"/>
              </a:spcBef>
            </a:pPr>
            <a:r>
              <a:rPr lang="en-US" altLang="en-US" dirty="0" smtClean="0">
                <a:latin typeface="Arial" charset="0"/>
              </a:rPr>
              <a:t>clause </a:t>
            </a:r>
            <a:r>
              <a:rPr lang="en-US" altLang="en-US" dirty="0">
                <a:latin typeface="Arial" charset="0"/>
              </a:rPr>
              <a:t>is either motion-clause or one of the following: </a:t>
            </a:r>
          </a:p>
          <a:p>
            <a:pPr lvl="1">
              <a:spcBef>
                <a:spcPct val="0"/>
              </a:spcBef>
            </a:pPr>
            <a:r>
              <a:rPr lang="en-US" altLang="en-US" dirty="0" smtClean="0">
                <a:latin typeface="Arial" charset="0"/>
              </a:rPr>
              <a:t>if(scalar-expression</a:t>
            </a:r>
            <a:r>
              <a:rPr lang="en-US" altLang="en-US" dirty="0">
                <a:latin typeface="Arial" charset="0"/>
              </a:rPr>
              <a:t>) </a:t>
            </a:r>
            <a:endParaRPr lang="en-US" altLang="en-US" dirty="0" smtClean="0">
              <a:latin typeface="Arial" charset="0"/>
            </a:endParaRPr>
          </a:p>
          <a:p>
            <a:pPr lvl="1">
              <a:spcBef>
                <a:spcPct val="0"/>
              </a:spcBef>
            </a:pPr>
            <a:r>
              <a:rPr lang="en-US" altLang="en-US" dirty="0" smtClean="0">
                <a:latin typeface="Arial" charset="0"/>
              </a:rPr>
              <a:t>device(integer-expression)</a:t>
            </a:r>
          </a:p>
          <a:p>
            <a:pPr lvl="1">
              <a:spcBef>
                <a:spcPct val="0"/>
              </a:spcBef>
            </a:pPr>
            <a:r>
              <a:rPr lang="en-US" altLang="en-US" dirty="0" err="1" smtClean="0">
                <a:solidFill>
                  <a:srgbClr val="C00000"/>
                </a:solidFill>
                <a:latin typeface="Arial" charset="0"/>
              </a:rPr>
              <a:t>nowait</a:t>
            </a:r>
            <a:endParaRPr lang="en-US" altLang="en-US" dirty="0" smtClean="0">
              <a:solidFill>
                <a:srgbClr val="C00000"/>
              </a:solidFill>
              <a:latin typeface="Arial" charset="0"/>
            </a:endParaRPr>
          </a:p>
          <a:p>
            <a:pPr lvl="1">
              <a:spcBef>
                <a:spcPct val="0"/>
              </a:spcBef>
            </a:pPr>
            <a:r>
              <a:rPr lang="en-US" altLang="en-US" dirty="0" smtClean="0">
                <a:solidFill>
                  <a:srgbClr val="C00000"/>
                </a:solidFill>
                <a:latin typeface="Arial" charset="0"/>
              </a:rPr>
              <a:t>depend </a:t>
            </a:r>
            <a:r>
              <a:rPr lang="en-US" altLang="en-US" dirty="0">
                <a:solidFill>
                  <a:srgbClr val="C00000"/>
                </a:solidFill>
                <a:latin typeface="Arial" charset="0"/>
              </a:rPr>
              <a:t>(dependence-type : list</a:t>
            </a:r>
            <a:r>
              <a:rPr lang="en-US" altLang="en-US" dirty="0" smtClean="0">
                <a:solidFill>
                  <a:srgbClr val="C00000"/>
                </a:solidFill>
                <a:latin typeface="Arial" charset="0"/>
              </a:rPr>
              <a:t>)</a:t>
            </a:r>
            <a:endParaRPr lang="en-US" altLang="en-US" dirty="0">
              <a:solidFill>
                <a:srgbClr val="C00000"/>
              </a:solidFill>
              <a:latin typeface="Arial" charset="0"/>
            </a:endParaRPr>
          </a:p>
          <a:p>
            <a:pPr>
              <a:spcBef>
                <a:spcPct val="0"/>
              </a:spcBef>
            </a:pPr>
            <a:r>
              <a:rPr lang="en-US" altLang="en-US" dirty="0" smtClean="0">
                <a:latin typeface="Arial" charset="0"/>
              </a:rPr>
              <a:t>the motion-clause </a:t>
            </a:r>
            <a:r>
              <a:rPr lang="en-US" altLang="en-US" dirty="0">
                <a:latin typeface="Arial" charset="0"/>
              </a:rPr>
              <a:t>is one of the following: </a:t>
            </a:r>
          </a:p>
          <a:p>
            <a:pPr lvl="1">
              <a:spcBef>
                <a:spcPct val="0"/>
              </a:spcBef>
            </a:pPr>
            <a:r>
              <a:rPr lang="en-US" altLang="en-US" dirty="0">
                <a:latin typeface="Arial" charset="0"/>
              </a:rPr>
              <a:t>to(list) </a:t>
            </a:r>
            <a:endParaRPr lang="en-US" altLang="en-US" dirty="0" smtClean="0">
              <a:latin typeface="Arial" charset="0"/>
            </a:endParaRPr>
          </a:p>
          <a:p>
            <a:pPr lvl="1">
              <a:spcBef>
                <a:spcPct val="0"/>
              </a:spcBef>
            </a:pPr>
            <a:r>
              <a:rPr lang="en-US" altLang="en-US" dirty="0" smtClean="0">
                <a:latin typeface="Arial" charset="0"/>
              </a:rPr>
              <a:t>from(list</a:t>
            </a:r>
            <a:r>
              <a:rPr lang="en-US" altLang="en-US" dirty="0">
                <a:latin typeface="Arial" charset="0"/>
              </a:rPr>
              <a:t>) </a:t>
            </a:r>
            <a:endParaRPr lang="en-US" altLang="en-US" dirty="0" smtClean="0">
              <a:latin typeface="Arial" charset="0"/>
            </a:endParaRPr>
          </a:p>
          <a:p>
            <a:pPr>
              <a:spcBef>
                <a:spcPct val="0"/>
              </a:spcBef>
            </a:pPr>
            <a:r>
              <a:rPr lang="en-US" altLang="en-US" dirty="0" smtClean="0">
                <a:latin typeface="Arial" charset="0"/>
              </a:rPr>
              <a:t>This directive generates a target task.  </a:t>
            </a:r>
          </a:p>
          <a:p>
            <a:pPr>
              <a:spcBef>
                <a:spcPct val="0"/>
              </a:spcBef>
            </a:pPr>
            <a:r>
              <a:rPr lang="en-US" altLang="en-US" dirty="0" err="1" smtClean="0">
                <a:solidFill>
                  <a:srgbClr val="C00000"/>
                </a:solidFill>
                <a:latin typeface="Arial" charset="0"/>
              </a:rPr>
              <a:t>nowait</a:t>
            </a:r>
            <a:r>
              <a:rPr lang="en-US" altLang="en-US" dirty="0" smtClean="0">
                <a:solidFill>
                  <a:srgbClr val="C00000"/>
                </a:solidFill>
                <a:latin typeface="Arial" charset="0"/>
              </a:rPr>
              <a:t> </a:t>
            </a:r>
            <a:r>
              <a:rPr lang="en-US" altLang="en-US" dirty="0" smtClean="0">
                <a:latin typeface="Arial" charset="0"/>
              </a:rPr>
              <a:t>and </a:t>
            </a:r>
            <a:r>
              <a:rPr lang="en-US" altLang="en-US" dirty="0" smtClean="0">
                <a:solidFill>
                  <a:srgbClr val="C00000"/>
                </a:solidFill>
                <a:latin typeface="Arial" charset="0"/>
              </a:rPr>
              <a:t>depend</a:t>
            </a:r>
            <a:r>
              <a:rPr lang="en-US" altLang="en-US" dirty="0" smtClean="0">
                <a:latin typeface="Arial" charset="0"/>
              </a:rPr>
              <a:t> apply to the target task running on the host.</a:t>
            </a:r>
            <a:endParaRPr lang="en-US" altLang="en-US" dirty="0">
              <a:latin typeface="Arial" charset="0"/>
            </a:endParaRP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63</a:t>
            </a:fld>
            <a:endParaRPr lang="en-US" dirty="0">
              <a:solidFill>
                <a:srgbClr val="000000"/>
              </a:solidFill>
              <a:latin typeface="Tahoma" pitchFamily="34" charset="0"/>
              <a:cs typeface="Arial" pitchFamily="34" charset="0"/>
            </a:endParaRPr>
          </a:p>
        </p:txBody>
      </p:sp>
      <p:pic>
        <p:nvPicPr>
          <p:cNvPr id="2054" name="Picture 6" descr="age116image15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age116image152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95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ge116image154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95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age116image16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320696"/>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dirty="0" smtClean="0"/>
              <a:t>Exercise</a:t>
            </a:r>
            <a:endParaRPr lang="en-US" dirty="0"/>
          </a:p>
        </p:txBody>
      </p:sp>
      <p:sp>
        <p:nvSpPr>
          <p:cNvPr id="3" name="Content Placeholder 2"/>
          <p:cNvSpPr>
            <a:spLocks noGrp="1"/>
          </p:cNvSpPr>
          <p:nvPr>
            <p:ph idx="1"/>
          </p:nvPr>
        </p:nvSpPr>
        <p:spPr>
          <a:xfrm>
            <a:off x="457200" y="1600200"/>
            <a:ext cx="8526104" cy="4525963"/>
          </a:xfrm>
        </p:spPr>
        <p:txBody>
          <a:bodyPr>
            <a:normAutofit/>
          </a:bodyPr>
          <a:lstStyle/>
          <a:p>
            <a:r>
              <a:rPr lang="en-US" sz="2400" dirty="0" smtClean="0"/>
              <a:t>Modify your parallel </a:t>
            </a:r>
            <a:r>
              <a:rPr lang="en-US" sz="2400" dirty="0" err="1" smtClean="0"/>
              <a:t>jacobi_solver</a:t>
            </a:r>
            <a:r>
              <a:rPr lang="en-US" sz="2400" dirty="0" smtClean="0"/>
              <a:t> from the last exercise.</a:t>
            </a:r>
          </a:p>
          <a:p>
            <a:r>
              <a:rPr lang="en-US" sz="2400" dirty="0" smtClean="0"/>
              <a:t>Use the target data construct to create a data region.  Manage data movement with map clauses to minimize data movement.</a:t>
            </a:r>
          </a:p>
          <a:p>
            <a:pPr lvl="1"/>
            <a:r>
              <a:rPr lang="en-US" sz="2000" dirty="0" smtClean="0"/>
              <a:t>#pragma </a:t>
            </a:r>
            <a:r>
              <a:rPr lang="en-US" sz="2000" dirty="0" err="1" smtClean="0"/>
              <a:t>omp</a:t>
            </a:r>
            <a:r>
              <a:rPr lang="en-US" sz="2000" dirty="0" smtClean="0"/>
              <a:t> target </a:t>
            </a:r>
          </a:p>
          <a:p>
            <a:pPr lvl="1"/>
            <a:r>
              <a:rPr lang="en-US" sz="2000" dirty="0" smtClean="0"/>
              <a:t>#pragma </a:t>
            </a:r>
            <a:r>
              <a:rPr lang="en-US" sz="2000" dirty="0" err="1" smtClean="0"/>
              <a:t>omp</a:t>
            </a:r>
            <a:r>
              <a:rPr lang="en-US" sz="2000" dirty="0" smtClean="0"/>
              <a:t> target data</a:t>
            </a:r>
          </a:p>
          <a:p>
            <a:pPr lvl="1"/>
            <a:r>
              <a:rPr lang="en-US" sz="2000" dirty="0" smtClean="0"/>
              <a:t>#pragma </a:t>
            </a:r>
            <a:r>
              <a:rPr lang="en-US" sz="2000" dirty="0" err="1" smtClean="0"/>
              <a:t>omp</a:t>
            </a:r>
            <a:r>
              <a:rPr lang="en-US" sz="2000" dirty="0" smtClean="0"/>
              <a:t> target map(</a:t>
            </a:r>
            <a:r>
              <a:rPr lang="en-US" sz="2000" dirty="0" err="1" smtClean="0"/>
              <a:t>to:list</a:t>
            </a:r>
            <a:r>
              <a:rPr lang="en-US" sz="2000" dirty="0" smtClean="0"/>
              <a:t>) map(</a:t>
            </a:r>
            <a:r>
              <a:rPr lang="en-US" sz="2000" dirty="0" err="1" smtClean="0"/>
              <a:t>from:list</a:t>
            </a:r>
            <a:r>
              <a:rPr lang="en-US" sz="2000" dirty="0" smtClean="0"/>
              <a:t>) map(</a:t>
            </a:r>
            <a:r>
              <a:rPr lang="en-US" sz="2000" dirty="0" err="1" smtClean="0"/>
              <a:t>tofrom:list</a:t>
            </a:r>
            <a:r>
              <a:rPr lang="en-US" sz="2000" dirty="0" smtClean="0"/>
              <a:t>)</a:t>
            </a:r>
          </a:p>
          <a:p>
            <a:pPr lvl="1"/>
            <a:r>
              <a:rPr lang="en-US" sz="2000" dirty="0" smtClean="0"/>
              <a:t>#pragma </a:t>
            </a:r>
            <a:r>
              <a:rPr lang="en-US" sz="2000" dirty="0" err="1" smtClean="0"/>
              <a:t>omp</a:t>
            </a:r>
            <a:r>
              <a:rPr lang="en-US" sz="2000" dirty="0" smtClean="0"/>
              <a:t> parallel for reduction(+:</a:t>
            </a:r>
            <a:r>
              <a:rPr lang="en-US" sz="2000" dirty="0" err="1" smtClean="0"/>
              <a:t>var</a:t>
            </a:r>
            <a:r>
              <a:rPr lang="en-US" sz="2000" dirty="0" smtClean="0"/>
              <a:t>) private(list)</a:t>
            </a:r>
            <a:endParaRPr lang="en-US" sz="2000" dirty="0"/>
          </a:p>
        </p:txBody>
      </p:sp>
    </p:spTree>
    <p:extLst>
      <p:ext uri="{BB962C8B-B14F-4D97-AF65-F5344CB8AC3E}">
        <p14:creationId xmlns:p14="http://schemas.microsoft.com/office/powerpoint/2010/main" val="140560800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smtClean="0"/>
              <a:t>Jacobi Solver (Par </a:t>
            </a:r>
            <a:r>
              <a:rPr lang="en-US" dirty="0" err="1" smtClean="0"/>
              <a:t>Targ</a:t>
            </a:r>
            <a:r>
              <a:rPr lang="en-US" dirty="0" smtClean="0"/>
              <a:t> Data, 1/2)</a:t>
            </a:r>
            <a:endParaRPr lang="en-US" dirty="0"/>
          </a:p>
        </p:txBody>
      </p:sp>
      <p:sp>
        <p:nvSpPr>
          <p:cNvPr id="3" name="Content Placeholder 2"/>
          <p:cNvSpPr>
            <a:spLocks noGrp="1"/>
          </p:cNvSpPr>
          <p:nvPr>
            <p:ph idx="1"/>
          </p:nvPr>
        </p:nvSpPr>
        <p:spPr>
          <a:xfrm>
            <a:off x="309562" y="878922"/>
            <a:ext cx="8313156" cy="5979077"/>
          </a:xfrm>
        </p:spPr>
        <p:txBody>
          <a:bodyPr>
            <a:noAutofit/>
          </a:bodyPr>
          <a:lstStyle/>
          <a:p>
            <a:pPr marL="0" indent="0">
              <a:buNone/>
            </a:pPr>
            <a:r>
              <a:rPr lang="en-US" sz="1800" dirty="0"/>
              <a:t> </a:t>
            </a: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a:t>
            </a:r>
            <a:r>
              <a:rPr lang="en-US" sz="1800" b="1" dirty="0" smtClean="0">
                <a:solidFill>
                  <a:srgbClr val="800000"/>
                </a:solidFill>
              </a:rPr>
              <a:t>data map</a:t>
            </a:r>
            <a:r>
              <a:rPr lang="en-US" sz="1800" b="1" dirty="0">
                <a:solidFill>
                  <a:srgbClr val="800000"/>
                </a:solidFill>
              </a:rPr>
              <a:t>(</a:t>
            </a:r>
            <a:r>
              <a:rPr lang="en-US" sz="1800" b="1" dirty="0" smtClean="0">
                <a:solidFill>
                  <a:srgbClr val="800000"/>
                </a:solidFill>
              </a:rPr>
              <a:t>tofrom:x1[</a:t>
            </a:r>
            <a:r>
              <a:rPr lang="en-US" sz="1800" b="1" dirty="0">
                <a:solidFill>
                  <a:srgbClr val="800000"/>
                </a:solidFill>
              </a:rPr>
              <a:t>0:Ndim],</a:t>
            </a:r>
            <a:r>
              <a:rPr lang="en-US" sz="1800" b="1" dirty="0" smtClean="0">
                <a:solidFill>
                  <a:srgbClr val="800000"/>
                </a:solidFill>
              </a:rPr>
              <a:t>x2[</a:t>
            </a:r>
            <a:r>
              <a:rPr lang="en-US" sz="1800" b="1" dirty="0">
                <a:solidFill>
                  <a:srgbClr val="800000"/>
                </a:solidFill>
              </a:rPr>
              <a:t>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smtClean="0">
                <a:solidFill>
                  <a:srgbClr val="800000"/>
                </a:solidFill>
              </a:rPr>
              <a:t>)</a:t>
            </a:r>
            <a:endParaRPr lang="en-US" sz="1800" dirty="0" smtClean="0"/>
          </a:p>
          <a:p>
            <a:pPr marL="0" indent="0">
              <a:buNone/>
            </a:pPr>
            <a:r>
              <a:rPr lang="en-US" sz="1800" dirty="0" smtClean="0"/>
              <a:t>while</a:t>
            </a:r>
            <a:r>
              <a:rPr lang="en-US" sz="1800" dirty="0"/>
              <a:t>((</a:t>
            </a:r>
            <a:r>
              <a:rPr lang="en-US" sz="1800" dirty="0" err="1"/>
              <a:t>conv</a:t>
            </a:r>
            <a:r>
              <a:rPr lang="en-US" sz="1800" dirty="0"/>
              <a:t> &gt; </a:t>
            </a:r>
            <a:r>
              <a:rPr lang="en-US" sz="1800" dirty="0" smtClean="0"/>
              <a:t>TOL) </a:t>
            </a:r>
            <a:r>
              <a:rPr lang="en-US" sz="1800" dirty="0"/>
              <a:t>&amp;&amp; (</a:t>
            </a:r>
            <a:r>
              <a:rPr lang="en-US" sz="1800" dirty="0" err="1"/>
              <a:t>iters</a:t>
            </a:r>
            <a:r>
              <a:rPr lang="en-US" sz="1800" dirty="0"/>
              <a:t>&lt;MAX_ITERS))</a:t>
            </a:r>
          </a:p>
          <a:p>
            <a:pPr marL="0" indent="0">
              <a:buNone/>
            </a:pPr>
            <a:r>
              <a:rPr lang="en-US" sz="1800" dirty="0"/>
              <a:t>   </a:t>
            </a:r>
            <a:r>
              <a:rPr lang="en-US" sz="1800" dirty="0" smtClean="0"/>
              <a:t>{</a:t>
            </a:r>
            <a:r>
              <a:rPr lang="en-US" sz="1800" dirty="0"/>
              <a:t> </a:t>
            </a:r>
            <a:r>
              <a:rPr lang="en-US" sz="1800" dirty="0" smtClean="0"/>
              <a:t> </a:t>
            </a:r>
            <a:r>
              <a:rPr lang="en-US" sz="1800" dirty="0" err="1"/>
              <a:t>iters</a:t>
            </a:r>
            <a:r>
              <a:rPr lang="en-US" sz="1800" dirty="0"/>
              <a:t>++;</a:t>
            </a:r>
          </a:p>
          <a:p>
            <a:pPr marL="0" indent="0">
              <a:buNone/>
            </a:pPr>
            <a:r>
              <a:rPr lang="en-US" sz="1800" dirty="0" smtClean="0"/>
              <a:t>      // alternate x vectors.</a:t>
            </a:r>
            <a:endParaRPr lang="en-US" sz="1800" dirty="0"/>
          </a:p>
          <a:p>
            <a:pPr marL="0" indent="0">
              <a:buNone/>
            </a:pPr>
            <a:r>
              <a:rPr lang="en-US" sz="1800" dirty="0"/>
              <a:t>     </a:t>
            </a:r>
            <a:r>
              <a:rPr lang="en-US" sz="1800" dirty="0" err="1"/>
              <a:t>xnew</a:t>
            </a:r>
            <a:r>
              <a:rPr lang="en-US" sz="1800" dirty="0"/>
              <a:t>  = </a:t>
            </a:r>
            <a:r>
              <a:rPr lang="en-US" sz="1800" dirty="0" err="1" smtClean="0"/>
              <a:t>iters</a:t>
            </a:r>
            <a:r>
              <a:rPr lang="en-US" sz="1800" dirty="0" smtClean="0"/>
              <a:t> % 2 ? </a:t>
            </a:r>
            <a:r>
              <a:rPr lang="en-US" sz="1800" dirty="0"/>
              <a:t>x</a:t>
            </a:r>
            <a:r>
              <a:rPr lang="en-US" sz="1800" dirty="0" smtClean="0"/>
              <a:t>2 : x1;</a:t>
            </a:r>
            <a:endParaRPr lang="en-US" sz="1800" dirty="0"/>
          </a:p>
          <a:p>
            <a:pPr marL="0" indent="0">
              <a:buNone/>
            </a:pPr>
            <a:r>
              <a:rPr lang="en-US" sz="1800" dirty="0"/>
              <a:t>     </a:t>
            </a:r>
            <a:r>
              <a:rPr lang="en-US" sz="1800" dirty="0" err="1"/>
              <a:t>xold</a:t>
            </a:r>
            <a:r>
              <a:rPr lang="en-US" sz="1800" dirty="0"/>
              <a:t> </a:t>
            </a:r>
            <a:r>
              <a:rPr lang="en-US" sz="1800" dirty="0" smtClean="0"/>
              <a:t>  =  </a:t>
            </a:r>
            <a:r>
              <a:rPr lang="en-US" sz="1800" dirty="0" err="1" smtClean="0"/>
              <a:t>iters</a:t>
            </a:r>
            <a:r>
              <a:rPr lang="en-US" sz="1800" dirty="0" smtClean="0"/>
              <a:t> % 2 ? </a:t>
            </a:r>
            <a:r>
              <a:rPr lang="en-US" sz="1800" dirty="0"/>
              <a:t>x</a:t>
            </a:r>
            <a:r>
              <a:rPr lang="en-US" sz="1800" dirty="0" smtClean="0"/>
              <a:t>1 : x2;</a:t>
            </a:r>
          </a:p>
          <a:p>
            <a:pPr marL="0" indent="0">
              <a:buNone/>
            </a:pPr>
            <a:endParaRPr lang="en-US" sz="1800" b="1" dirty="0" smtClean="0">
              <a:solidFill>
                <a:srgbClr val="800000"/>
              </a:solidFill>
            </a:endParaRPr>
          </a:p>
          <a:p>
            <a:pPr marL="0" indent="0">
              <a:buNone/>
            </a:pPr>
            <a:r>
              <a:rPr lang="en-US" sz="1800" b="1" dirty="0" smtClean="0">
                <a:solidFill>
                  <a:srgbClr val="800000"/>
                </a:solidFill>
              </a:rPr>
              <a:t>#</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r>
              <a:rPr lang="en-US" sz="1800" b="1" dirty="0" smtClean="0">
                <a:solidFill>
                  <a:srgbClr val="800000"/>
                </a:solidFill>
              </a:rPr>
              <a:t> </a:t>
            </a:r>
            <a:endParaRPr lang="en-US" sz="1800" b="1" dirty="0">
              <a:solidFill>
                <a:srgbClr val="800000"/>
              </a:solidFill>
            </a:endParaRP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a:t>
            </a:r>
            <a:r>
              <a:rPr lang="en-US" sz="1800" b="1" dirty="0" smtClean="0">
                <a:solidFill>
                  <a:srgbClr val="800000"/>
                </a:solidFill>
              </a:rPr>
              <a:t>(j</a:t>
            </a:r>
            <a:r>
              <a:rPr lang="en-US" sz="1800" b="1" dirty="0">
                <a:solidFill>
                  <a:srgbClr val="800000"/>
                </a:solidFill>
              </a:rPr>
              <a:t>)</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p>
          <a:p>
            <a:pPr marL="0" indent="0">
              <a:buNone/>
            </a:pPr>
            <a:r>
              <a:rPr lang="en-US" sz="1800" dirty="0"/>
              <a:t>             if(</a:t>
            </a:r>
            <a:r>
              <a:rPr lang="en-US" sz="1800" dirty="0" err="1"/>
              <a:t>i</a:t>
            </a:r>
            <a:r>
              <a:rPr lang="en-US" sz="1800" dirty="0"/>
              <a:t>!=j)</a:t>
            </a:r>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r>
              <a:rPr lang="en-US" sz="1800" dirty="0" smtClean="0"/>
              <a:t>;</a:t>
            </a:r>
            <a:endParaRPr lang="en-US" sz="1800" dirty="0"/>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18188185"/>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smtClean="0"/>
              <a:t>Jacobi Solver (Par </a:t>
            </a:r>
            <a:r>
              <a:rPr lang="en-US" dirty="0" err="1" smtClean="0"/>
              <a:t>Targ</a:t>
            </a:r>
            <a:r>
              <a:rPr lang="en-US" dirty="0" smtClean="0"/>
              <a:t> Data, 2/2)</a:t>
            </a:r>
            <a:endParaRPr lang="en-US" dirty="0"/>
          </a:p>
        </p:txBody>
      </p:sp>
      <p:sp>
        <p:nvSpPr>
          <p:cNvPr id="4" name="Content Placeholder 2"/>
          <p:cNvSpPr txBox="1">
            <a:spLocks/>
          </p:cNvSpPr>
          <p:nvPr/>
        </p:nvSpPr>
        <p:spPr>
          <a:xfrm>
            <a:off x="309563" y="1125404"/>
            <a:ext cx="8834437" cy="5419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t>     //</a:t>
            </a:r>
          </a:p>
          <a:p>
            <a:pPr marL="0" indent="0">
              <a:buFont typeface="Arial" pitchFamily="34" charset="0"/>
              <a:buNone/>
            </a:pPr>
            <a:r>
              <a:rPr lang="en-US" sz="1800" dirty="0" smtClean="0"/>
              <a:t>     // test convergence</a:t>
            </a:r>
          </a:p>
          <a:p>
            <a:pPr marL="0" indent="0">
              <a:buFont typeface="Arial" pitchFamily="34" charset="0"/>
              <a:buNone/>
            </a:pPr>
            <a:r>
              <a:rPr lang="en-US" sz="1800" dirty="0" smtClean="0"/>
              <a:t>     //</a:t>
            </a:r>
          </a:p>
          <a:p>
            <a:pPr marL="0" indent="0">
              <a:buNone/>
            </a:pPr>
            <a:r>
              <a:rPr lang="en-US" sz="1800" dirty="0"/>
              <a:t> </a:t>
            </a:r>
            <a:r>
              <a:rPr lang="en-US" sz="1800" dirty="0" err="1"/>
              <a:t>conv</a:t>
            </a:r>
            <a:r>
              <a:rPr lang="en-US" sz="1800" dirty="0"/>
              <a:t> = 0.0;</a:t>
            </a:r>
            <a:endParaRPr lang="en-US" sz="1800" dirty="0" smtClean="0"/>
          </a:p>
          <a:p>
            <a:pPr marL="0" indent="0">
              <a:buFont typeface="Arial" pitchFamily="34" charset="0"/>
              <a:buNone/>
            </a:pPr>
            <a:r>
              <a:rPr lang="en-US" sz="1800" b="1" dirty="0" smtClean="0">
                <a:solidFill>
                  <a:srgbClr val="800000"/>
                </a:solidFill>
              </a:rPr>
              <a:t>#</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r>
              <a:rPr lang="en-US" sz="1800" b="1" dirty="0" smtClean="0">
                <a:solidFill>
                  <a:srgbClr val="800000"/>
                </a:solidFill>
              </a:rPr>
              <a:t>map(</a:t>
            </a:r>
            <a:r>
              <a:rPr lang="en-US" sz="1800" b="1" dirty="0" err="1" smtClean="0">
                <a:solidFill>
                  <a:srgbClr val="800000"/>
                </a:solidFill>
              </a:rPr>
              <a:t>tofrom</a:t>
            </a:r>
            <a:r>
              <a:rPr lang="en-US" sz="1800" b="1" dirty="0" smtClean="0">
                <a:solidFill>
                  <a:srgbClr val="800000"/>
                </a:solidFill>
              </a:rPr>
              <a:t>: </a:t>
            </a:r>
            <a:r>
              <a:rPr lang="en-US" sz="1800" b="1" dirty="0" err="1" smtClean="0">
                <a:solidFill>
                  <a:srgbClr val="800000"/>
                </a:solidFill>
              </a:rPr>
              <a:t>conv</a:t>
            </a:r>
            <a:r>
              <a:rPr lang="en-US" sz="1800" b="1" dirty="0" smtClean="0">
                <a:solidFill>
                  <a:srgbClr val="800000"/>
                </a:solidFill>
              </a:rPr>
              <a:t>)</a:t>
            </a:r>
          </a:p>
          <a:p>
            <a:pPr marL="0" indent="0">
              <a:buNone/>
            </a:pPr>
            <a:r>
              <a:rPr lang="en-US" sz="1800" b="1" dirty="0" smtClean="0">
                <a:solidFill>
                  <a:srgbClr val="800000"/>
                </a:solidFill>
              </a:rPr>
              <a:t>{</a:t>
            </a:r>
          </a:p>
          <a:p>
            <a:pPr marL="0" indent="0">
              <a:buNone/>
            </a:pPr>
            <a:r>
              <a:rPr lang="en-US" sz="1800" b="1" dirty="0" smtClean="0">
                <a:solidFill>
                  <a:srgbClr val="800000"/>
                </a:solidFill>
              </a:rPr>
              <a:t>#</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None/>
            </a:pPr>
            <a:r>
              <a:rPr lang="en-US" sz="1800" b="1" dirty="0">
                <a:solidFill>
                  <a:srgbClr val="800000"/>
                </a:solidFill>
              </a:rPr>
              <a:t>                                private</a:t>
            </a:r>
            <a:r>
              <a:rPr lang="en-US" sz="1800" b="1" dirty="0" smtClean="0">
                <a:solidFill>
                  <a:srgbClr val="800000"/>
                </a:solidFill>
              </a:rPr>
              <a:t>(</a:t>
            </a:r>
            <a:r>
              <a:rPr lang="en-US" sz="1800" b="1" dirty="0" err="1" smtClean="0">
                <a:solidFill>
                  <a:srgbClr val="800000"/>
                </a:solidFill>
              </a:rPr>
              <a:t>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r>
              <a:rPr lang="da-DK" sz="1800" dirty="0" smtClean="0"/>
              <a:t>     </a:t>
            </a:r>
          </a:p>
          <a:p>
            <a:pPr marL="0" indent="0">
              <a:buNone/>
            </a:pPr>
            <a:r>
              <a:rPr lang="da-DK" sz="1800" dirty="0"/>
              <a:t> </a:t>
            </a:r>
            <a:r>
              <a:rPr lang="da-DK" sz="1800" dirty="0" smtClean="0"/>
              <a:t>    for (i=0; i&lt;Ndim; i++){</a:t>
            </a:r>
          </a:p>
          <a:p>
            <a:pPr marL="0" indent="0">
              <a:buFont typeface="Arial" pitchFamily="34" charset="0"/>
              <a:buNone/>
            </a:pPr>
            <a:r>
              <a:rPr lang="en-US" sz="1800" dirty="0" smtClean="0"/>
              <a:t>         </a:t>
            </a:r>
            <a:r>
              <a:rPr lang="en-US" sz="1800" dirty="0" err="1" smtClean="0"/>
              <a:t>tmp</a:t>
            </a:r>
            <a:r>
              <a:rPr lang="en-US" sz="1800" dirty="0" smtClean="0"/>
              <a:t>  = </a:t>
            </a:r>
            <a:r>
              <a:rPr lang="en-US" sz="1800" dirty="0" err="1" smtClean="0"/>
              <a:t>xnew</a:t>
            </a:r>
            <a:r>
              <a:rPr lang="en-US" sz="1800" dirty="0" smtClean="0"/>
              <a:t>[</a:t>
            </a:r>
            <a:r>
              <a:rPr lang="en-US" sz="1800" dirty="0" err="1" smtClean="0"/>
              <a:t>i</a:t>
            </a:r>
            <a:r>
              <a:rPr lang="en-US" sz="1800" dirty="0" smtClean="0"/>
              <a:t>]-</a:t>
            </a:r>
            <a:r>
              <a:rPr lang="en-US" sz="1800" dirty="0" err="1" smtClean="0"/>
              <a:t>xold</a:t>
            </a:r>
            <a:r>
              <a:rPr lang="en-US" sz="1800" dirty="0" smtClean="0"/>
              <a:t>[</a:t>
            </a:r>
            <a:r>
              <a:rPr lang="en-US" sz="1800" dirty="0" err="1" smtClean="0"/>
              <a:t>i</a:t>
            </a:r>
            <a:r>
              <a:rPr lang="en-US" sz="1800" dirty="0" smtClean="0"/>
              <a:t>];</a:t>
            </a:r>
          </a:p>
          <a:p>
            <a:pPr marL="0" indent="0">
              <a:buFont typeface="Arial" pitchFamily="34" charset="0"/>
              <a:buNone/>
            </a:pPr>
            <a:r>
              <a:rPr lang="en-US" sz="1800" dirty="0" smtClean="0"/>
              <a:t>         </a:t>
            </a:r>
            <a:r>
              <a:rPr lang="en-US" sz="1800" dirty="0" err="1" smtClean="0"/>
              <a:t>conv</a:t>
            </a:r>
            <a:r>
              <a:rPr lang="en-US" sz="1800" dirty="0" smtClean="0"/>
              <a:t> += </a:t>
            </a:r>
            <a:r>
              <a:rPr lang="en-US" sz="1800" dirty="0" err="1" smtClean="0"/>
              <a:t>tmp</a:t>
            </a:r>
            <a:r>
              <a:rPr lang="en-US" sz="1800" dirty="0" smtClean="0"/>
              <a:t>*</a:t>
            </a:r>
            <a:r>
              <a:rPr lang="en-US" sz="1800" dirty="0" err="1" smtClean="0"/>
              <a:t>tmp</a:t>
            </a:r>
            <a:r>
              <a:rPr lang="en-US" sz="1800" dirty="0" smtClean="0"/>
              <a:t>;</a:t>
            </a:r>
          </a:p>
          <a:p>
            <a:pPr marL="0" indent="0">
              <a:buFont typeface="Arial" pitchFamily="34" charset="0"/>
              <a:buNone/>
            </a:pPr>
            <a:r>
              <a:rPr lang="en-US" sz="1800" dirty="0" smtClean="0"/>
              <a:t>     }</a:t>
            </a:r>
          </a:p>
          <a:p>
            <a:pPr marL="0" indent="0">
              <a:buFont typeface="Arial" pitchFamily="34" charset="0"/>
              <a:buNone/>
            </a:pPr>
            <a:r>
              <a:rPr lang="en-US" sz="1800" dirty="0" smtClean="0"/>
              <a:t>} // end target region</a:t>
            </a:r>
          </a:p>
          <a:p>
            <a:pPr marL="0" indent="0">
              <a:buNone/>
            </a:pPr>
            <a:r>
              <a:rPr lang="en-US" sz="1800" dirty="0"/>
              <a:t> </a:t>
            </a:r>
            <a:r>
              <a:rPr lang="en-US" sz="1800" dirty="0" err="1"/>
              <a:t>conv</a:t>
            </a:r>
            <a:r>
              <a:rPr lang="en-US" sz="1800" dirty="0"/>
              <a:t> = </a:t>
            </a:r>
            <a:r>
              <a:rPr lang="en-US" sz="1800" dirty="0" err="1"/>
              <a:t>sqrt</a:t>
            </a:r>
            <a:r>
              <a:rPr lang="en-US" sz="1800" dirty="0"/>
              <a:t>((double)</a:t>
            </a:r>
            <a:r>
              <a:rPr lang="en-US" sz="1800" dirty="0" err="1"/>
              <a:t>conv</a:t>
            </a:r>
            <a:r>
              <a:rPr lang="en-US" sz="1800" dirty="0"/>
              <a:t>);</a:t>
            </a:r>
          </a:p>
          <a:p>
            <a:pPr marL="0" indent="0">
              <a:buFont typeface="Arial" pitchFamily="34" charset="0"/>
              <a:buNone/>
            </a:pPr>
            <a:r>
              <a:rPr lang="en-US" sz="1800" dirty="0" smtClean="0"/>
              <a:t>} // end while loop</a:t>
            </a:r>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25084100"/>
              </p:ext>
            </p:extLst>
          </p:nvPr>
        </p:nvGraphicFramePr>
        <p:xfrm>
          <a:off x="3873501" y="4050847"/>
          <a:ext cx="5011467" cy="1376680"/>
        </p:xfrm>
        <a:graphic>
          <a:graphicData uri="http://schemas.openxmlformats.org/drawingml/2006/table">
            <a:tbl>
              <a:tblPr firstRow="1" bandRow="1">
                <a:tableStyleId>{5940675A-B579-460E-94D1-54222C63F5DA}</a:tableStyleId>
              </a:tblPr>
              <a:tblGrid>
                <a:gridCol w="1222974"/>
                <a:gridCol w="2120801"/>
                <a:gridCol w="1667692"/>
              </a:tblGrid>
              <a:tr h="0">
                <a:tc>
                  <a:txBody>
                    <a:bodyPr/>
                    <a:lstStyle/>
                    <a:p>
                      <a:r>
                        <a:rPr lang="en-US" dirty="0" smtClean="0"/>
                        <a:t>System</a:t>
                      </a:r>
                      <a:endParaRPr lang="en-US" dirty="0"/>
                    </a:p>
                  </a:txBody>
                  <a:tcPr/>
                </a:tc>
                <a:tc>
                  <a:txBody>
                    <a:bodyPr/>
                    <a:lstStyle/>
                    <a:p>
                      <a:r>
                        <a:rPr lang="en-US" sz="1600" dirty="0" smtClean="0"/>
                        <a:t>Implementation</a:t>
                      </a:r>
                      <a:endParaRPr lang="en-US" sz="1600" dirty="0"/>
                    </a:p>
                  </a:txBody>
                  <a:tcPr/>
                </a:tc>
                <a:tc>
                  <a:txBody>
                    <a:bodyPr/>
                    <a:lstStyle/>
                    <a:p>
                      <a:r>
                        <a:rPr lang="en-US" dirty="0" err="1" smtClean="0"/>
                        <a:t>Ndim</a:t>
                      </a:r>
                      <a:r>
                        <a:rPr lang="en-US" dirty="0" smtClean="0"/>
                        <a:t> = 4096</a:t>
                      </a:r>
                      <a:endParaRPr lang="en-US" dirty="0"/>
                    </a:p>
                  </a:txBody>
                  <a:tcPr/>
                </a:tc>
              </a:tr>
              <a:tr h="370840">
                <a:tc rowSpan="2">
                  <a:txBody>
                    <a:bodyPr/>
                    <a:lstStyle/>
                    <a:p>
                      <a:r>
                        <a:rPr lang="en-US" dirty="0" smtClean="0"/>
                        <a:t>NVIDA® K20X™ GPU</a:t>
                      </a:r>
                      <a:endParaRPr lang="en-US" dirty="0"/>
                    </a:p>
                  </a:txBody>
                  <a:tcPr/>
                </a:tc>
                <a:tc>
                  <a:txBody>
                    <a:bodyPr/>
                    <a:lstStyle/>
                    <a:p>
                      <a:r>
                        <a:rPr lang="en-US" dirty="0" smtClean="0"/>
                        <a:t>Target </a:t>
                      </a:r>
                      <a:r>
                        <a:rPr lang="en-US" dirty="0" err="1" smtClean="0"/>
                        <a:t>dir</a:t>
                      </a:r>
                      <a:r>
                        <a:rPr lang="en-US" baseline="0" dirty="0" smtClean="0"/>
                        <a:t> per loop</a:t>
                      </a:r>
                      <a:endParaRPr lang="en-US" dirty="0"/>
                    </a:p>
                  </a:txBody>
                  <a:tcPr/>
                </a:tc>
                <a:tc>
                  <a:txBody>
                    <a:bodyPr/>
                    <a:lstStyle/>
                    <a:p>
                      <a:r>
                        <a:rPr lang="en-US" dirty="0" smtClean="0"/>
                        <a:t>131.94 </a:t>
                      </a:r>
                      <a:r>
                        <a:rPr lang="en-US" dirty="0" err="1" smtClean="0"/>
                        <a:t>secs</a:t>
                      </a:r>
                      <a:endParaRPr lang="en-US" dirty="0"/>
                    </a:p>
                  </a:txBody>
                  <a:tcPr/>
                </a:tc>
              </a:tr>
              <a:tr h="370840">
                <a:tc vMerge="1">
                  <a:txBody>
                    <a:bodyPr/>
                    <a:lstStyle/>
                    <a:p>
                      <a:endParaRPr lang="en-US" dirty="0"/>
                    </a:p>
                  </a:txBody>
                  <a:tcPr/>
                </a:tc>
                <a:tc>
                  <a:txBody>
                    <a:bodyPr/>
                    <a:lstStyle/>
                    <a:p>
                      <a:r>
                        <a:rPr lang="en-US" dirty="0" smtClean="0"/>
                        <a:t>Above</a:t>
                      </a:r>
                      <a:r>
                        <a:rPr lang="en-US" baseline="0" dirty="0" smtClean="0"/>
                        <a:t> plus target data region</a:t>
                      </a:r>
                      <a:endParaRPr lang="en-US" dirty="0"/>
                    </a:p>
                  </a:txBody>
                  <a:tcPr/>
                </a:tc>
                <a:tc>
                  <a:txBody>
                    <a:bodyPr/>
                    <a:lstStyle/>
                    <a:p>
                      <a:r>
                        <a:rPr lang="en-US" dirty="0" smtClean="0"/>
                        <a:t>18.37 </a:t>
                      </a:r>
                      <a:r>
                        <a:rPr lang="en-US" dirty="0" err="1" smtClean="0"/>
                        <a:t>secs</a:t>
                      </a:r>
                      <a:endParaRPr lang="en-US" dirty="0"/>
                    </a:p>
                  </a:txBody>
                  <a:tcPr/>
                </a:tc>
              </a:tr>
            </a:tbl>
          </a:graphicData>
        </a:graphic>
      </p:graphicFrame>
      <p:sp>
        <p:nvSpPr>
          <p:cNvPr id="7" name="TextBox 6"/>
          <p:cNvSpPr txBox="1"/>
          <p:nvPr/>
        </p:nvSpPr>
        <p:spPr>
          <a:xfrm>
            <a:off x="-314" y="66049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Tree>
    <p:extLst>
      <p:ext uri="{BB962C8B-B14F-4D97-AF65-F5344CB8AC3E}">
        <p14:creationId xmlns:p14="http://schemas.microsoft.com/office/powerpoint/2010/main" val="173196695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smtClean="0"/>
              <a:t>Agenda</a:t>
            </a:r>
            <a:endParaRPr lang="en-US" dirty="0"/>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smtClean="0"/>
              <a:t>OpenMP</a:t>
            </a:r>
            <a:r>
              <a:rPr lang="en-US" dirty="0" smtClean="0"/>
              <a:t> </a:t>
            </a:r>
            <a:r>
              <a:rPr lang="en-US" dirty="0"/>
              <a:t>overview</a:t>
            </a:r>
          </a:p>
          <a:p>
            <a:pPr eaLnBrk="1" fontAlgn="t" hangingPunct="1"/>
            <a:r>
              <a:rPr lang="en-US" dirty="0"/>
              <a:t>The device model in </a:t>
            </a:r>
            <a:r>
              <a:rPr lang="en-US" dirty="0" err="1"/>
              <a:t>OpenMP</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34258" y="2609033"/>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9621580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46"/>
            <a:ext cx="8229600" cy="823072"/>
          </a:xfrm>
        </p:spPr>
        <p:txBody>
          <a:bodyPr/>
          <a:lstStyle/>
          <a:p>
            <a:r>
              <a:rPr lang="en-US" dirty="0" smtClean="0"/>
              <a:t>Single Instruction Multiple Data</a:t>
            </a:r>
            <a:endParaRPr lang="en-US" dirty="0"/>
          </a:p>
        </p:txBody>
      </p:sp>
      <p:sp>
        <p:nvSpPr>
          <p:cNvPr id="3" name="Content Placeholder 2"/>
          <p:cNvSpPr>
            <a:spLocks noGrp="1"/>
          </p:cNvSpPr>
          <p:nvPr>
            <p:ph idx="1"/>
          </p:nvPr>
        </p:nvSpPr>
        <p:spPr>
          <a:xfrm>
            <a:off x="457200" y="1074829"/>
            <a:ext cx="8229600" cy="3700373"/>
          </a:xfrm>
        </p:spPr>
        <p:txBody>
          <a:bodyPr>
            <a:normAutofit/>
          </a:bodyPr>
          <a:lstStyle/>
          <a:p>
            <a:r>
              <a:rPr lang="en-US" dirty="0" smtClean="0"/>
              <a:t>Individual work-items of a warp start together at the same program address</a:t>
            </a:r>
          </a:p>
          <a:p>
            <a:r>
              <a:rPr lang="en-US" dirty="0" smtClean="0"/>
              <a:t>Each work-item has its own instruction address counter and register state</a:t>
            </a:r>
          </a:p>
          <a:p>
            <a:pPr lvl="1"/>
            <a:r>
              <a:rPr lang="en-US" dirty="0" smtClean="0"/>
              <a:t>Each work-item is free to branch and execute independently </a:t>
            </a:r>
          </a:p>
          <a:p>
            <a:pPr lvl="1"/>
            <a:r>
              <a:rPr lang="en-US" dirty="0" smtClean="0"/>
              <a:t>Supports the SPMD pattern.  </a:t>
            </a:r>
          </a:p>
          <a:p>
            <a:r>
              <a:rPr lang="en-US" dirty="0" smtClean="0"/>
              <a:t>Branch behavior</a:t>
            </a:r>
          </a:p>
          <a:p>
            <a:pPr lvl="1"/>
            <a:r>
              <a:rPr lang="en-US" dirty="0" smtClean="0"/>
              <a:t>Each branch will be executed serially</a:t>
            </a:r>
          </a:p>
          <a:p>
            <a:pPr lvl="1"/>
            <a:r>
              <a:rPr lang="en-US" dirty="0" smtClean="0"/>
              <a:t>Work-items not following the current branch will be disabled</a:t>
            </a:r>
            <a:endParaRPr lang="en-US" dirty="0"/>
          </a:p>
        </p:txBody>
      </p:sp>
      <p:sp>
        <p:nvSpPr>
          <p:cNvPr id="4" name="Slide Number Placeholder 3"/>
          <p:cNvSpPr>
            <a:spLocks noGrp="1"/>
          </p:cNvSpPr>
          <p:nvPr>
            <p:ph type="sldNum" sz="quarter" idx="4294967295"/>
          </p:nvPr>
        </p:nvSpPr>
        <p:spPr>
          <a:xfrm>
            <a:off x="7010400" y="6577160"/>
            <a:ext cx="2133600" cy="238125"/>
          </a:xfrm>
          <a:prstGeom prst="rect">
            <a:avLst/>
          </a:prstGeom>
        </p:spPr>
        <p:txBody>
          <a:bodyPr/>
          <a:lstStyle/>
          <a:p>
            <a:pPr algn="r"/>
            <a:fld id="{2896719B-9FD1-D649-80A9-72C010E2E609}" type="slidenum">
              <a:rPr lang="en-US" sz="1400" smtClean="0">
                <a:solidFill>
                  <a:srgbClr val="000000"/>
                </a:solidFill>
              </a:rPr>
              <a:pPr algn="r"/>
              <a:t>68</a:t>
            </a:fld>
            <a:endParaRPr lang="en-US" sz="1400" dirty="0">
              <a:solidFill>
                <a:srgbClr val="000000"/>
              </a:solidFill>
            </a:endParaRPr>
          </a:p>
        </p:txBody>
      </p:sp>
      <p:cxnSp>
        <p:nvCxnSpPr>
          <p:cNvPr id="5" name="Straight Arrow Connector 4"/>
          <p:cNvCxnSpPr/>
          <p:nvPr/>
        </p:nvCxnSpPr>
        <p:spPr>
          <a:xfrm>
            <a:off x="2054592" y="48880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054592" y="5181605"/>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054592" y="5463827"/>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54592" y="57516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222992" y="4888093"/>
            <a:ext cx="914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10770" y="5181605"/>
            <a:ext cx="9144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367882" y="5463827"/>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367882" y="5751693"/>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869298" y="48880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869298" y="5181605"/>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869298" y="5463827"/>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869298" y="57516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648187" y="4775202"/>
            <a:ext cx="203200" cy="112888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767643" y="5170312"/>
            <a:ext cx="84574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A warp</a:t>
            </a:r>
            <a:endParaRPr lang="en-US" sz="1800" dirty="0">
              <a:solidFill>
                <a:srgbClr val="000000"/>
              </a:solidFill>
              <a:latin typeface="Arial"/>
              <a:ea typeface="ＭＳ Ｐゴシック"/>
            </a:endParaRPr>
          </a:p>
        </p:txBody>
      </p:sp>
      <p:sp>
        <p:nvSpPr>
          <p:cNvPr id="19" name="TextBox 18"/>
          <p:cNvSpPr txBox="1"/>
          <p:nvPr/>
        </p:nvSpPr>
        <p:spPr>
          <a:xfrm>
            <a:off x="2071509" y="6093559"/>
            <a:ext cx="632289"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Start</a:t>
            </a:r>
            <a:endParaRPr lang="en-US" sz="1800" dirty="0">
              <a:solidFill>
                <a:srgbClr val="000000"/>
              </a:solidFill>
              <a:latin typeface="Arial"/>
              <a:ea typeface="ＭＳ Ｐゴシック"/>
            </a:endParaRPr>
          </a:p>
        </p:txBody>
      </p:sp>
      <p:sp>
        <p:nvSpPr>
          <p:cNvPr id="20" name="TextBox 19"/>
          <p:cNvSpPr txBox="1"/>
          <p:nvPr/>
        </p:nvSpPr>
        <p:spPr>
          <a:xfrm>
            <a:off x="3206041" y="6093559"/>
            <a:ext cx="954172"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Branch1</a:t>
            </a:r>
            <a:endParaRPr lang="en-US" sz="1800" dirty="0">
              <a:solidFill>
                <a:srgbClr val="000000"/>
              </a:solidFill>
              <a:latin typeface="Arial"/>
              <a:ea typeface="ＭＳ Ｐゴシック"/>
            </a:endParaRPr>
          </a:p>
        </p:txBody>
      </p:sp>
      <p:sp>
        <p:nvSpPr>
          <p:cNvPr id="21" name="TextBox 20"/>
          <p:cNvSpPr txBox="1"/>
          <p:nvPr/>
        </p:nvSpPr>
        <p:spPr>
          <a:xfrm>
            <a:off x="4329286" y="6093559"/>
            <a:ext cx="954172"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Branch2</a:t>
            </a:r>
            <a:endParaRPr lang="en-US" sz="1800" dirty="0">
              <a:solidFill>
                <a:srgbClr val="000000"/>
              </a:solidFill>
              <a:latin typeface="Arial"/>
              <a:ea typeface="ＭＳ Ｐゴシック"/>
            </a:endParaRPr>
          </a:p>
        </p:txBody>
      </p:sp>
      <p:sp>
        <p:nvSpPr>
          <p:cNvPr id="22" name="TextBox 21"/>
          <p:cNvSpPr txBox="1"/>
          <p:nvPr/>
        </p:nvSpPr>
        <p:spPr>
          <a:xfrm>
            <a:off x="5429952" y="6093559"/>
            <a:ext cx="954172"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Branch3</a:t>
            </a:r>
            <a:endParaRPr lang="en-US" sz="1800" dirty="0">
              <a:solidFill>
                <a:srgbClr val="000000"/>
              </a:solidFill>
              <a:latin typeface="Arial"/>
              <a:ea typeface="ＭＳ Ｐゴシック"/>
            </a:endParaRPr>
          </a:p>
        </p:txBody>
      </p:sp>
      <p:sp>
        <p:nvSpPr>
          <p:cNvPr id="23" name="TextBox 22"/>
          <p:cNvSpPr txBox="1"/>
          <p:nvPr/>
        </p:nvSpPr>
        <p:spPr>
          <a:xfrm>
            <a:off x="6925730" y="6093559"/>
            <a:ext cx="1064779"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Converge</a:t>
            </a:r>
            <a:endParaRPr lang="en-US" sz="1800" dirty="0">
              <a:solidFill>
                <a:srgbClr val="000000"/>
              </a:solidFill>
              <a:latin typeface="Arial"/>
              <a:ea typeface="ＭＳ Ｐゴシック"/>
            </a:endParaRPr>
          </a:p>
        </p:txBody>
      </p:sp>
      <p:sp>
        <p:nvSpPr>
          <p:cNvPr id="24" name="Right Arrow 23"/>
          <p:cNvSpPr/>
          <p:nvPr/>
        </p:nvSpPr>
        <p:spPr>
          <a:xfrm>
            <a:off x="632179" y="5971824"/>
            <a:ext cx="8274755" cy="101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8161865" y="5655735"/>
            <a:ext cx="64953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000000"/>
                </a:solidFill>
                <a:latin typeface="Arial"/>
                <a:ea typeface="ＭＳ Ｐゴシック"/>
              </a:rPr>
              <a:t>Time</a:t>
            </a:r>
            <a:endParaRPr lang="en-US" sz="1800" dirty="0">
              <a:solidFill>
                <a:srgbClr val="000000"/>
              </a:solidFill>
              <a:latin typeface="Arial"/>
              <a:ea typeface="ＭＳ Ｐゴシック"/>
            </a:endParaRPr>
          </a:p>
        </p:txBody>
      </p:sp>
    </p:spTree>
    <p:extLst>
      <p:ext uri="{BB962C8B-B14F-4D97-AF65-F5344CB8AC3E}">
        <p14:creationId xmlns:p14="http://schemas.microsoft.com/office/powerpoint/2010/main" val="279055994"/>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Branching</a:t>
            </a:r>
            <a:endParaRPr lang="en-GB" dirty="0"/>
          </a:p>
        </p:txBody>
      </p:sp>
      <p:sp>
        <p:nvSpPr>
          <p:cNvPr id="3" name="Content Placeholder 2"/>
          <p:cNvSpPr>
            <a:spLocks noGrp="1"/>
          </p:cNvSpPr>
          <p:nvPr>
            <p:ph idx="1"/>
          </p:nvPr>
        </p:nvSpPr>
        <p:spPr>
          <a:xfrm>
            <a:off x="381000" y="1081088"/>
            <a:ext cx="8229600" cy="4853136"/>
          </a:xfrm>
        </p:spPr>
        <p:txBody>
          <a:bodyPr>
            <a:normAutofit fontScale="92500" lnSpcReduction="20000"/>
          </a:bodyPr>
          <a:lstStyle/>
          <a:p>
            <a:pPr>
              <a:lnSpc>
                <a:spcPct val="110000"/>
              </a:lnSpc>
            </a:pPr>
            <a:r>
              <a:rPr lang="en-GB" dirty="0" smtClean="0"/>
              <a:t>GPUs tend not to support speculative execution, which means that branch instructions have high latency</a:t>
            </a:r>
          </a:p>
          <a:p>
            <a:pPr>
              <a:lnSpc>
                <a:spcPct val="110000"/>
              </a:lnSpc>
            </a:pPr>
            <a:r>
              <a:rPr lang="en-GB" dirty="0" smtClean="0"/>
              <a:t>This latency can be hidden by switching to alternative work-items/work-groups, but avoiding branches where possible is still a good idea to improve performance</a:t>
            </a:r>
          </a:p>
          <a:p>
            <a:pPr>
              <a:lnSpc>
                <a:spcPct val="110000"/>
              </a:lnSpc>
            </a:pPr>
            <a:r>
              <a:rPr lang="en-GB" dirty="0" smtClean="0"/>
              <a:t>When different work-items executing within the same SIMD ALU array take different paths through conditional control flow, we have </a:t>
            </a:r>
            <a:r>
              <a:rPr lang="en-GB" i="1" dirty="0" smtClean="0"/>
              <a:t>divergent branches (vs. uniform branches)</a:t>
            </a:r>
          </a:p>
          <a:p>
            <a:pPr>
              <a:lnSpc>
                <a:spcPct val="110000"/>
              </a:lnSpc>
            </a:pPr>
            <a:r>
              <a:rPr lang="en-GB" dirty="0" smtClean="0"/>
              <a:t>Divergent branches are bad news: some work-items will stall while waiting for the others to complete</a:t>
            </a:r>
          </a:p>
          <a:p>
            <a:pPr>
              <a:lnSpc>
                <a:spcPct val="110000"/>
              </a:lnSpc>
            </a:pPr>
            <a:r>
              <a:rPr lang="en-GB" dirty="0" smtClean="0"/>
              <a:t>We can use predication, selection and masking to convert conditional control flow into straight line code and significantly improve the performance of code that has lots of conditional branches</a:t>
            </a:r>
            <a:endParaRPr lang="en-GB" dirty="0"/>
          </a:p>
        </p:txBody>
      </p:sp>
    </p:spTree>
    <p:extLst>
      <p:ext uri="{BB962C8B-B14F-4D97-AF65-F5344CB8AC3E}">
        <p14:creationId xmlns:p14="http://schemas.microsoft.com/office/powerpoint/2010/main" val="1321288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smtClean="0"/>
              <a:t>Agenda</a:t>
            </a:r>
            <a:endParaRPr lang="en-US" dirty="0"/>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smtClean="0"/>
              <a:t>OpenMP</a:t>
            </a:r>
            <a:r>
              <a:rPr lang="en-US" dirty="0" smtClean="0"/>
              <a:t> </a:t>
            </a:r>
            <a:r>
              <a:rPr lang="en-US" dirty="0"/>
              <a:t>overview</a:t>
            </a:r>
          </a:p>
          <a:p>
            <a:pPr eaLnBrk="1" fontAlgn="t" hangingPunct="1"/>
            <a:r>
              <a:rPr lang="en-US" dirty="0"/>
              <a:t>The device model in </a:t>
            </a:r>
            <a:r>
              <a:rPr lang="en-US" dirty="0" err="1" smtClean="0"/>
              <a:t>OpenMP</a:t>
            </a:r>
            <a:endParaRPr lang="en-US" dirty="0" smtClean="0"/>
          </a:p>
          <a:p>
            <a:pPr eaLnBrk="1" fontAlgn="t" hangingPunct="1"/>
            <a:r>
              <a:rPr lang="en-US" dirty="0" smtClean="0"/>
              <a:t>Understanding execution on the GPU with </a:t>
            </a:r>
            <a:r>
              <a:rPr lang="en-US" dirty="0" err="1" smtClean="0"/>
              <a:t>nvprof</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36525" y="864638"/>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22429904"/>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Branching</a:t>
            </a:r>
            <a:endParaRPr lang="en-GB" dirty="0"/>
          </a:p>
        </p:txBody>
      </p:sp>
      <p:sp>
        <p:nvSpPr>
          <p:cNvPr id="3" name="Text Placeholder 2"/>
          <p:cNvSpPr>
            <a:spLocks noGrp="1"/>
          </p:cNvSpPr>
          <p:nvPr>
            <p:ph type="body" idx="1"/>
          </p:nvPr>
        </p:nvSpPr>
        <p:spPr/>
        <p:txBody>
          <a:bodyPr/>
          <a:lstStyle/>
          <a:p>
            <a:r>
              <a:rPr lang="en-GB" dirty="0" smtClean="0"/>
              <a:t>Conditional execution</a:t>
            </a:r>
            <a:endParaRPr lang="en-GB" dirty="0"/>
          </a:p>
        </p:txBody>
      </p:sp>
      <p:sp>
        <p:nvSpPr>
          <p:cNvPr id="4" name="Content Placeholder 3"/>
          <p:cNvSpPr>
            <a:spLocks noGrp="1"/>
          </p:cNvSpPr>
          <p:nvPr>
            <p:ph sz="half" idx="2"/>
          </p:nvPr>
        </p:nvSpPr>
        <p:spPr>
          <a:xfrm>
            <a:off x="73819" y="2148432"/>
            <a:ext cx="4497388" cy="3951288"/>
          </a:xfrm>
        </p:spPr>
        <p:txBody>
          <a:bodyPr>
            <a:noAutofit/>
          </a:bodyPr>
          <a:lstStyle/>
          <a:p>
            <a:pPr marL="0" indent="0">
              <a:buNone/>
            </a:pPr>
            <a:r>
              <a:rPr lang="en-GB" sz="2000" b="1" dirty="0" smtClean="0">
                <a:latin typeface="Courier"/>
                <a:cs typeface="Courier"/>
              </a:rPr>
              <a:t>// Only evaluate expression</a:t>
            </a:r>
          </a:p>
          <a:p>
            <a:pPr marL="0" indent="0">
              <a:buNone/>
            </a:pPr>
            <a:r>
              <a:rPr lang="en-GB" sz="2000" b="1" dirty="0" smtClean="0">
                <a:latin typeface="Courier"/>
                <a:cs typeface="Courier"/>
              </a:rPr>
              <a:t>// if condition is met</a:t>
            </a:r>
          </a:p>
          <a:p>
            <a:pPr marL="0" indent="0">
              <a:buNone/>
            </a:pPr>
            <a:r>
              <a:rPr lang="en-GB" sz="2000" b="1" dirty="0" smtClean="0">
                <a:solidFill>
                  <a:schemeClr val="accent1"/>
                </a:solidFill>
                <a:latin typeface="Courier"/>
                <a:cs typeface="Courier"/>
              </a:rPr>
              <a:t>if</a:t>
            </a:r>
            <a:r>
              <a:rPr lang="en-GB" sz="2000" b="1" dirty="0" smtClean="0">
                <a:latin typeface="Courier"/>
                <a:cs typeface="Courier"/>
              </a:rPr>
              <a:t> </a:t>
            </a:r>
            <a:r>
              <a:rPr lang="en-GB" sz="2000" b="1" dirty="0">
                <a:latin typeface="Courier"/>
                <a:cs typeface="Courier"/>
              </a:rPr>
              <a:t>(a &gt; b)</a:t>
            </a:r>
          </a:p>
          <a:p>
            <a:pPr marL="0" indent="0">
              <a:buNone/>
            </a:pPr>
            <a:r>
              <a:rPr lang="en-GB" sz="2000" b="1" dirty="0">
                <a:latin typeface="Courier"/>
                <a:cs typeface="Courier"/>
              </a:rPr>
              <a:t>{</a:t>
            </a:r>
          </a:p>
          <a:p>
            <a:pPr marL="0" indent="0">
              <a:buNone/>
            </a:pPr>
            <a:r>
              <a:rPr lang="it-IT" sz="2000" b="1" dirty="0">
                <a:latin typeface="Courier"/>
                <a:cs typeface="Courier"/>
              </a:rPr>
              <a:t>  </a:t>
            </a:r>
            <a:r>
              <a:rPr lang="it-IT" sz="2000" b="1" dirty="0" err="1" smtClean="0">
                <a:latin typeface="Courier"/>
                <a:cs typeface="Courier"/>
              </a:rPr>
              <a:t>acc</a:t>
            </a:r>
            <a:r>
              <a:rPr lang="it-IT" sz="2000" b="1" dirty="0" smtClean="0">
                <a:latin typeface="Courier"/>
                <a:cs typeface="Courier"/>
              </a:rPr>
              <a:t> </a:t>
            </a:r>
            <a:r>
              <a:rPr lang="it-IT" sz="2000" b="1" dirty="0">
                <a:latin typeface="Courier"/>
                <a:cs typeface="Courier"/>
              </a:rPr>
              <a:t>+= (a - b*c);</a:t>
            </a:r>
          </a:p>
          <a:p>
            <a:pPr marL="0" indent="0">
              <a:buNone/>
            </a:pPr>
            <a:r>
              <a:rPr lang="it-IT" sz="2000" b="1" dirty="0" smtClean="0">
                <a:latin typeface="Courier"/>
                <a:cs typeface="Courier"/>
              </a:rPr>
              <a:t>}</a:t>
            </a:r>
          </a:p>
          <a:p>
            <a:pPr marL="0" indent="0">
              <a:buNone/>
            </a:pPr>
            <a:endParaRPr lang="it-IT" sz="1400" b="1" dirty="0">
              <a:latin typeface="Courier New"/>
              <a:cs typeface="Courier New"/>
            </a:endParaRPr>
          </a:p>
        </p:txBody>
      </p:sp>
      <p:sp>
        <p:nvSpPr>
          <p:cNvPr id="5" name="Text Placeholder 4"/>
          <p:cNvSpPr>
            <a:spLocks noGrp="1"/>
          </p:cNvSpPr>
          <p:nvPr>
            <p:ph type="body" sz="quarter" idx="3"/>
          </p:nvPr>
        </p:nvSpPr>
        <p:spPr/>
        <p:txBody>
          <a:bodyPr/>
          <a:lstStyle/>
          <a:p>
            <a:r>
              <a:rPr lang="en-GB" dirty="0" smtClean="0"/>
              <a:t>Selection and masking</a:t>
            </a:r>
            <a:endParaRPr lang="en-GB" dirty="0"/>
          </a:p>
        </p:txBody>
      </p:sp>
      <p:sp>
        <p:nvSpPr>
          <p:cNvPr id="6" name="Content Placeholder 5"/>
          <p:cNvSpPr>
            <a:spLocks noGrp="1"/>
          </p:cNvSpPr>
          <p:nvPr>
            <p:ph sz="quarter" idx="4"/>
          </p:nvPr>
        </p:nvSpPr>
        <p:spPr>
          <a:xfrm>
            <a:off x="4424512" y="2174875"/>
            <a:ext cx="4675238" cy="3951288"/>
          </a:xfrm>
        </p:spPr>
        <p:txBody>
          <a:bodyPr>
            <a:normAutofit/>
          </a:bodyPr>
          <a:lstStyle/>
          <a:p>
            <a:pPr marL="0" indent="0">
              <a:buNone/>
            </a:pPr>
            <a:r>
              <a:rPr lang="en-GB" sz="2000" b="1" dirty="0" smtClean="0">
                <a:solidFill>
                  <a:srgbClr val="000000"/>
                </a:solidFill>
                <a:latin typeface="Courier"/>
                <a:cs typeface="Courier"/>
              </a:rPr>
              <a:t>// Always evaluate expression</a:t>
            </a:r>
          </a:p>
          <a:p>
            <a:pPr marL="0" indent="0">
              <a:buNone/>
            </a:pPr>
            <a:r>
              <a:rPr lang="en-GB" sz="2000" b="1" dirty="0" smtClean="0">
                <a:solidFill>
                  <a:srgbClr val="000000"/>
                </a:solidFill>
                <a:latin typeface="Courier"/>
                <a:cs typeface="Courier"/>
              </a:rPr>
              <a:t>// and mask result</a:t>
            </a:r>
          </a:p>
          <a:p>
            <a:pPr marL="0" indent="0">
              <a:buNone/>
            </a:pPr>
            <a:r>
              <a:rPr lang="en-GB" sz="2000" b="1" dirty="0" smtClean="0">
                <a:solidFill>
                  <a:srgbClr val="000000"/>
                </a:solidFill>
                <a:latin typeface="Courier"/>
                <a:cs typeface="Courier"/>
              </a:rPr>
              <a:t>temp </a:t>
            </a:r>
            <a:r>
              <a:rPr lang="en-GB" sz="2000" b="1" dirty="0">
                <a:solidFill>
                  <a:srgbClr val="000000"/>
                </a:solidFill>
                <a:latin typeface="Courier"/>
                <a:cs typeface="Courier"/>
              </a:rPr>
              <a:t>= (a - b*c);</a:t>
            </a:r>
          </a:p>
          <a:p>
            <a:pPr marL="0" indent="0">
              <a:buNone/>
            </a:pPr>
            <a:r>
              <a:rPr lang="da-DK" sz="2000" b="1" dirty="0">
                <a:solidFill>
                  <a:srgbClr val="000000"/>
                </a:solidFill>
                <a:latin typeface="Courier"/>
                <a:cs typeface="Courier"/>
              </a:rPr>
              <a:t>mask = (a &gt; b ? </a:t>
            </a:r>
            <a:r>
              <a:rPr lang="da-DK" sz="2000" b="1" dirty="0" smtClean="0">
                <a:solidFill>
                  <a:srgbClr val="000000"/>
                </a:solidFill>
                <a:latin typeface="Courier"/>
                <a:cs typeface="Courier"/>
              </a:rPr>
              <a:t>1.f </a:t>
            </a:r>
            <a:r>
              <a:rPr lang="da-DK" sz="2000" b="1" dirty="0">
                <a:solidFill>
                  <a:srgbClr val="000000"/>
                </a:solidFill>
                <a:latin typeface="Courier"/>
                <a:cs typeface="Courier"/>
              </a:rPr>
              <a:t>: </a:t>
            </a:r>
            <a:r>
              <a:rPr lang="da-DK" sz="2000" b="1" dirty="0" smtClean="0">
                <a:solidFill>
                  <a:srgbClr val="000000"/>
                </a:solidFill>
                <a:latin typeface="Courier"/>
                <a:cs typeface="Courier"/>
              </a:rPr>
              <a:t>0.f);</a:t>
            </a:r>
            <a:endParaRPr lang="da-DK" sz="2000" b="1" dirty="0">
              <a:solidFill>
                <a:srgbClr val="000000"/>
              </a:solidFill>
              <a:latin typeface="Courier"/>
              <a:cs typeface="Courier"/>
            </a:endParaRPr>
          </a:p>
          <a:p>
            <a:pPr marL="0" indent="0">
              <a:buNone/>
            </a:pPr>
            <a:r>
              <a:rPr lang="da-DK" sz="2000" b="1" dirty="0" err="1" smtClean="0">
                <a:solidFill>
                  <a:srgbClr val="000000"/>
                </a:solidFill>
                <a:latin typeface="Courier"/>
                <a:cs typeface="Courier"/>
              </a:rPr>
              <a:t>acc</a:t>
            </a:r>
            <a:r>
              <a:rPr lang="da-DK" sz="2000" b="1" dirty="0" smtClean="0">
                <a:solidFill>
                  <a:srgbClr val="000000"/>
                </a:solidFill>
                <a:latin typeface="Courier"/>
                <a:cs typeface="Courier"/>
              </a:rPr>
              <a:t> </a:t>
            </a:r>
            <a:r>
              <a:rPr lang="da-DK" sz="2000" b="1" dirty="0">
                <a:solidFill>
                  <a:srgbClr val="000000"/>
                </a:solidFill>
                <a:latin typeface="Courier"/>
                <a:cs typeface="Courier"/>
              </a:rPr>
              <a:t>+= (mask * </a:t>
            </a:r>
            <a:r>
              <a:rPr lang="da-DK" sz="2000" b="1" dirty="0" err="1">
                <a:solidFill>
                  <a:srgbClr val="000000"/>
                </a:solidFill>
                <a:latin typeface="Courier"/>
                <a:cs typeface="Courier"/>
              </a:rPr>
              <a:t>temp</a:t>
            </a:r>
            <a:r>
              <a:rPr lang="da-DK" sz="2000" b="1" dirty="0">
                <a:solidFill>
                  <a:srgbClr val="000000"/>
                </a:solidFill>
                <a:latin typeface="Courier"/>
                <a:cs typeface="Courier"/>
              </a:rPr>
              <a:t>)</a:t>
            </a:r>
            <a:r>
              <a:rPr lang="da-DK" sz="2000" b="1" dirty="0" smtClean="0">
                <a:solidFill>
                  <a:srgbClr val="000000"/>
                </a:solidFill>
                <a:latin typeface="Courier"/>
                <a:cs typeface="Courier"/>
              </a:rPr>
              <a:t>;</a:t>
            </a:r>
          </a:p>
          <a:p>
            <a:pPr marL="0" indent="0">
              <a:buNone/>
            </a:pPr>
            <a:endParaRPr lang="da-DK" sz="1800" b="1" dirty="0" smtClean="0">
              <a:solidFill>
                <a:srgbClr val="000000"/>
              </a:solidFill>
              <a:latin typeface="Courier"/>
              <a:cs typeface="Courier"/>
            </a:endParaRPr>
          </a:p>
          <a:p>
            <a:pPr marL="0" indent="0">
              <a:buNone/>
            </a:pPr>
            <a:endParaRPr lang="it-IT" sz="1800" b="1" dirty="0" smtClean="0">
              <a:solidFill>
                <a:srgbClr val="000000"/>
              </a:solidFill>
              <a:latin typeface="Courier"/>
              <a:cs typeface="Courier"/>
            </a:endParaRPr>
          </a:p>
        </p:txBody>
      </p:sp>
      <p:cxnSp>
        <p:nvCxnSpPr>
          <p:cNvPr id="8" name="Straight Connector 7"/>
          <p:cNvCxnSpPr/>
          <p:nvPr/>
        </p:nvCxnSpPr>
        <p:spPr bwMode="auto">
          <a:xfrm>
            <a:off x="4285458" y="862149"/>
            <a:ext cx="0" cy="5472068"/>
          </a:xfrm>
          <a:prstGeom prst="line">
            <a:avLst/>
          </a:prstGeom>
          <a:noFill/>
          <a:ln w="5080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606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smtClean="0"/>
              <a:t>Coalesced Access</a:t>
            </a:r>
            <a:endParaRPr lang="en-US" dirty="0"/>
          </a:p>
        </p:txBody>
      </p:sp>
      <p:sp>
        <p:nvSpPr>
          <p:cNvPr id="3" name="Content Placeholder 2"/>
          <p:cNvSpPr>
            <a:spLocks noGrp="1"/>
          </p:cNvSpPr>
          <p:nvPr>
            <p:ph idx="1"/>
          </p:nvPr>
        </p:nvSpPr>
        <p:spPr/>
        <p:txBody>
          <a:bodyPr>
            <a:normAutofit/>
          </a:bodyPr>
          <a:lstStyle/>
          <a:p>
            <a:r>
              <a:rPr lang="en-US" b="1" i="1" u="sng" dirty="0" smtClean="0">
                <a:solidFill>
                  <a:srgbClr val="0000FF"/>
                </a:solidFill>
              </a:rPr>
              <a:t>Coalesced memory accesses</a:t>
            </a:r>
            <a:r>
              <a:rPr lang="en-US" b="1" i="1" dirty="0" smtClean="0">
                <a:solidFill>
                  <a:srgbClr val="0000FF"/>
                </a:solidFill>
              </a:rPr>
              <a:t> </a:t>
            </a:r>
            <a:r>
              <a:rPr lang="en-US" dirty="0" smtClean="0"/>
              <a:t>are key for high performance code</a:t>
            </a:r>
          </a:p>
          <a:p>
            <a:r>
              <a:rPr lang="en-US" dirty="0" smtClean="0"/>
              <a:t>In principle, it’s very simple, but frequently requires transposing/transforming data on the host before sending it to the GPU</a:t>
            </a:r>
          </a:p>
          <a:p>
            <a:r>
              <a:rPr lang="en-US" dirty="0" smtClean="0"/>
              <a:t>Sometimes this is an issue of Array of Structures vs. Structure of Arrays (</a:t>
            </a:r>
            <a:r>
              <a:rPr lang="en-US" dirty="0" err="1" smtClean="0"/>
              <a:t>AoS</a:t>
            </a:r>
            <a:r>
              <a:rPr lang="en-US" dirty="0" smtClean="0"/>
              <a:t> vs. </a:t>
            </a:r>
            <a:r>
              <a:rPr lang="en-US" dirty="0" err="1" smtClean="0"/>
              <a:t>SoA</a:t>
            </a:r>
            <a:r>
              <a:rPr lang="en-US" dirty="0" smtClean="0"/>
              <a:t>)</a:t>
            </a:r>
          </a:p>
        </p:txBody>
      </p:sp>
    </p:spTree>
    <p:extLst>
      <p:ext uri="{BB962C8B-B14F-4D97-AF65-F5344CB8AC3E}">
        <p14:creationId xmlns:p14="http://schemas.microsoft.com/office/powerpoint/2010/main" val="14081808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853"/>
            <a:ext cx="8856984" cy="779980"/>
          </a:xfrm>
        </p:spPr>
        <p:txBody>
          <a:bodyPr>
            <a:normAutofit/>
          </a:bodyPr>
          <a:lstStyle/>
          <a:p>
            <a:r>
              <a:rPr lang="en-GB" sz="3200" dirty="0"/>
              <a:t>Memory layout </a:t>
            </a:r>
            <a:r>
              <a:rPr lang="en-GB" sz="3200" dirty="0" smtClean="0"/>
              <a:t>is critical </a:t>
            </a:r>
            <a:r>
              <a:rPr lang="en-GB" sz="3200" dirty="0"/>
              <a:t>to performance</a:t>
            </a:r>
          </a:p>
        </p:txBody>
      </p:sp>
      <p:sp>
        <p:nvSpPr>
          <p:cNvPr id="3" name="Content Placeholder 2"/>
          <p:cNvSpPr>
            <a:spLocks noGrp="1"/>
          </p:cNvSpPr>
          <p:nvPr>
            <p:ph idx="1"/>
          </p:nvPr>
        </p:nvSpPr>
        <p:spPr>
          <a:xfrm>
            <a:off x="236342" y="975584"/>
            <a:ext cx="8044543" cy="2028506"/>
          </a:xfrm>
        </p:spPr>
        <p:txBody>
          <a:bodyPr>
            <a:normAutofit/>
          </a:bodyPr>
          <a:lstStyle/>
          <a:p>
            <a:r>
              <a:rPr lang="en-GB" sz="2800" dirty="0"/>
              <a:t>“Structure of Arrays vs. Array of Structures</a:t>
            </a:r>
            <a:r>
              <a:rPr lang="en-GB" sz="2800" dirty="0" smtClean="0"/>
              <a:t>”</a:t>
            </a:r>
          </a:p>
          <a:p>
            <a:pPr lvl="1"/>
            <a:r>
              <a:rPr lang="en-GB" dirty="0" smtClean="0"/>
              <a:t>Array </a:t>
            </a:r>
            <a:r>
              <a:rPr lang="en-GB" dirty="0"/>
              <a:t>of Structures (</a:t>
            </a:r>
            <a:r>
              <a:rPr lang="en-GB" dirty="0" err="1"/>
              <a:t>AoS</a:t>
            </a:r>
            <a:r>
              <a:rPr lang="en-GB" dirty="0"/>
              <a:t>) more natural to code</a:t>
            </a:r>
          </a:p>
          <a:p>
            <a:pPr marL="0" indent="0">
              <a:buNone/>
            </a:pPr>
            <a:r>
              <a:rPr lang="en-GB" b="1" dirty="0" smtClean="0">
                <a:solidFill>
                  <a:schemeClr val="accent2"/>
                </a:solidFill>
                <a:latin typeface="Courier New Bold"/>
              </a:rPr>
              <a:t>	</a:t>
            </a:r>
            <a:r>
              <a:rPr lang="en-GB" b="1" dirty="0" err="1" smtClean="0">
                <a:solidFill>
                  <a:srgbClr val="C00000"/>
                </a:solidFill>
                <a:latin typeface="Courier New Bold"/>
              </a:rPr>
              <a:t>struct</a:t>
            </a:r>
            <a:r>
              <a:rPr lang="en-GB" b="1" dirty="0">
                <a:solidFill>
                  <a:srgbClr val="C00000"/>
                </a:solidFill>
                <a:latin typeface="Courier New Bold"/>
              </a:rPr>
              <a:t> </a:t>
            </a:r>
            <a:r>
              <a:rPr lang="en-GB" b="1" dirty="0" smtClean="0">
                <a:latin typeface="Courier New Bold"/>
              </a:rPr>
              <a:t>Point{ </a:t>
            </a:r>
            <a:r>
              <a:rPr lang="en-GB" b="1" dirty="0">
                <a:solidFill>
                  <a:srgbClr val="C00000"/>
                </a:solidFill>
                <a:latin typeface="Courier New Bold"/>
              </a:rPr>
              <a:t>float </a:t>
            </a:r>
            <a:r>
              <a:rPr lang="en-GB" b="1" dirty="0">
                <a:latin typeface="Courier New Bold"/>
              </a:rPr>
              <a:t>x, y, z, a; </a:t>
            </a:r>
            <a:r>
              <a:rPr lang="en-GB" b="1" dirty="0" smtClean="0">
                <a:latin typeface="Courier New Bold"/>
              </a:rPr>
              <a:t>};</a:t>
            </a:r>
          </a:p>
          <a:p>
            <a:pPr marL="0" indent="0">
              <a:buNone/>
            </a:pPr>
            <a:r>
              <a:rPr lang="en-GB" b="1" dirty="0">
                <a:latin typeface="Courier New Bold"/>
              </a:rPr>
              <a:t>	</a:t>
            </a:r>
            <a:r>
              <a:rPr lang="en-GB" b="1" dirty="0" smtClean="0">
                <a:latin typeface="Courier New Bold"/>
              </a:rPr>
              <a:t>Point *Points;</a:t>
            </a:r>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3688704080"/>
              </p:ext>
            </p:extLst>
          </p:nvPr>
        </p:nvGraphicFramePr>
        <p:xfrm>
          <a:off x="811503" y="5767842"/>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1492325432"/>
              </p:ext>
            </p:extLst>
          </p:nvPr>
        </p:nvGraphicFramePr>
        <p:xfrm>
          <a:off x="1536844" y="2906200"/>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
        <p:nvSpPr>
          <p:cNvPr id="4" name="TextBox 3"/>
          <p:cNvSpPr txBox="1"/>
          <p:nvPr/>
        </p:nvSpPr>
        <p:spPr>
          <a:xfrm>
            <a:off x="6422854" y="5418490"/>
            <a:ext cx="2573487" cy="1200329"/>
          </a:xfrm>
          <a:prstGeom prst="rect">
            <a:avLst/>
          </a:prstGeom>
          <a:noFill/>
        </p:spPr>
        <p:txBody>
          <a:bodyPr wrap="square" rtlCol="0">
            <a:spAutoFit/>
          </a:bodyPr>
          <a:lstStyle/>
          <a:p>
            <a:r>
              <a:rPr lang="en-GB" sz="1800" dirty="0" smtClean="0">
                <a:solidFill>
                  <a:srgbClr val="4F81BD"/>
                </a:solidFill>
              </a:rPr>
              <a:t>Adjacent work-items/vector-lanes like to access adjacent memory locations</a:t>
            </a:r>
            <a:endParaRPr lang="en-GB" sz="1800" dirty="0">
              <a:solidFill>
                <a:srgbClr val="4F81BD"/>
              </a:solidFill>
            </a:endParaRPr>
          </a:p>
        </p:txBody>
      </p:sp>
      <p:sp>
        <p:nvSpPr>
          <p:cNvPr id="9" name="Content Placeholder 2"/>
          <p:cNvSpPr txBox="1">
            <a:spLocks/>
          </p:cNvSpPr>
          <p:nvPr/>
        </p:nvSpPr>
        <p:spPr bwMode="auto">
          <a:xfrm>
            <a:off x="381000" y="4475102"/>
            <a:ext cx="8501743" cy="943388"/>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2500"/>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lvl="1"/>
            <a:r>
              <a:rPr lang="en-GB" sz="2200" kern="0" dirty="0" smtClean="0"/>
              <a:t>Structure of Arrays (</a:t>
            </a:r>
            <a:r>
              <a:rPr lang="en-GB" sz="2200" kern="0" dirty="0" err="1" smtClean="0"/>
              <a:t>SoA</a:t>
            </a:r>
            <a:r>
              <a:rPr lang="en-GB" sz="2200" kern="0" dirty="0" smtClean="0"/>
              <a:t>) suits memory coalescence in vector units</a:t>
            </a:r>
          </a:p>
          <a:p>
            <a:pPr marL="0" indent="0">
              <a:buFontTx/>
              <a:buNone/>
            </a:pPr>
            <a:r>
              <a:rPr lang="en-GB" b="1" kern="0" dirty="0" smtClean="0">
                <a:solidFill>
                  <a:schemeClr val="accent2"/>
                </a:solidFill>
                <a:latin typeface="Courier New Bold"/>
              </a:rPr>
              <a:t>	</a:t>
            </a:r>
            <a:r>
              <a:rPr lang="en-GB" sz="2600" b="1" kern="0" dirty="0" err="1" smtClean="0">
                <a:solidFill>
                  <a:srgbClr val="C00000"/>
                </a:solidFill>
                <a:latin typeface="Courier New Bold"/>
              </a:rPr>
              <a:t>struct</a:t>
            </a:r>
            <a:r>
              <a:rPr lang="en-GB" sz="2600" b="1" kern="0" dirty="0" smtClean="0">
                <a:solidFill>
                  <a:srgbClr val="C00000"/>
                </a:solidFill>
                <a:latin typeface="Courier New Bold"/>
              </a:rPr>
              <a:t> </a:t>
            </a:r>
            <a:r>
              <a:rPr lang="en-GB" sz="2600" b="1" kern="0" dirty="0" smtClean="0">
                <a:latin typeface="Courier New Bold"/>
              </a:rPr>
              <a:t>{ </a:t>
            </a:r>
            <a:r>
              <a:rPr lang="en-GB" sz="2600" b="1" kern="0" dirty="0" smtClean="0">
                <a:solidFill>
                  <a:srgbClr val="C00000"/>
                </a:solidFill>
                <a:latin typeface="Courier New Bold"/>
              </a:rPr>
              <a:t>float </a:t>
            </a:r>
            <a:r>
              <a:rPr lang="en-GB" sz="2600" b="1" kern="0" dirty="0" smtClean="0">
                <a:latin typeface="Courier New Bold"/>
              </a:rPr>
              <a:t>*x, *y, *z, *a; } Points;</a:t>
            </a:r>
            <a:endParaRPr lang="en-GB" kern="0" dirty="0" smtClean="0"/>
          </a:p>
          <a:p>
            <a:endParaRPr lang="en-GB" kern="0" dirty="0"/>
          </a:p>
        </p:txBody>
      </p:sp>
    </p:spTree>
    <p:extLst>
      <p:ext uri="{BB962C8B-B14F-4D97-AF65-F5344CB8AC3E}">
        <p14:creationId xmlns:p14="http://schemas.microsoft.com/office/powerpoint/2010/main" val="3780549575"/>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67544" y="0"/>
            <a:ext cx="8229600" cy="1143000"/>
          </a:xfrm>
          <a:prstGeom prst="rect">
            <a:avLst/>
          </a:prstGeom>
        </p:spPr>
        <p:txBody>
          <a:bodyPr>
            <a:normAutofit/>
          </a:bodyPr>
          <a:lstStyle/>
          <a:p>
            <a:pPr lvl="0">
              <a:defRPr sz="1800">
                <a:solidFill>
                  <a:srgbClr val="000000"/>
                </a:solidFill>
              </a:defRPr>
            </a:pPr>
            <a:r>
              <a:rPr lang="en-GB" sz="4000" dirty="0" smtClean="0"/>
              <a:t>Coalescence</a:t>
            </a:r>
            <a:endParaRPr sz="4000" dirty="0"/>
          </a:p>
        </p:txBody>
      </p:sp>
      <p:sp>
        <p:nvSpPr>
          <p:cNvPr id="129" name="Shape 129"/>
          <p:cNvSpPr>
            <a:spLocks noGrp="1"/>
          </p:cNvSpPr>
          <p:nvPr>
            <p:ph type="body" idx="4294967295"/>
          </p:nvPr>
        </p:nvSpPr>
        <p:spPr>
          <a:xfrm>
            <a:off x="202487" y="826335"/>
            <a:ext cx="3246566" cy="5205329"/>
          </a:xfrm>
          <a:prstGeom prst="rect">
            <a:avLst/>
          </a:prstGeom>
        </p:spPr>
        <p:txBody>
          <a:bodyPr>
            <a:noAutofit/>
          </a:bodyPr>
          <a:lstStyle/>
          <a:p>
            <a:pPr lvl="0">
              <a:defRPr sz="1800">
                <a:solidFill>
                  <a:srgbClr val="000000"/>
                </a:solidFill>
              </a:defRPr>
            </a:pPr>
            <a:r>
              <a:rPr sz="2400" dirty="0"/>
              <a:t>Coalesce - to combine into </a:t>
            </a:r>
            <a:r>
              <a:rPr sz="2400" dirty="0" smtClean="0"/>
              <a:t>one</a:t>
            </a:r>
            <a:endParaRPr sz="2400" dirty="0"/>
          </a:p>
          <a:p>
            <a:pPr lvl="0">
              <a:defRPr sz="1800">
                <a:solidFill>
                  <a:srgbClr val="000000"/>
                </a:solidFill>
              </a:defRPr>
            </a:pPr>
            <a:r>
              <a:rPr sz="2400" dirty="0"/>
              <a:t>Coalesced memory accesses are key for high </a:t>
            </a:r>
            <a:r>
              <a:rPr sz="2400" dirty="0" smtClean="0"/>
              <a:t>bandwidth</a:t>
            </a:r>
            <a:endParaRPr sz="2400" dirty="0"/>
          </a:p>
          <a:p>
            <a:pPr lvl="0">
              <a:defRPr sz="1800">
                <a:solidFill>
                  <a:srgbClr val="000000"/>
                </a:solidFill>
              </a:defRPr>
            </a:pPr>
            <a:r>
              <a:rPr sz="2400" dirty="0"/>
              <a:t>Simply, it means, if thread </a:t>
            </a:r>
            <a:r>
              <a:rPr sz="2400" i="1" dirty="0"/>
              <a:t>i</a:t>
            </a:r>
            <a:r>
              <a:rPr sz="2400" dirty="0"/>
              <a:t> accesses memory location </a:t>
            </a:r>
            <a:r>
              <a:rPr sz="2400" i="1" dirty="0"/>
              <a:t>n</a:t>
            </a:r>
            <a:r>
              <a:rPr sz="2400" dirty="0"/>
              <a:t> then thread </a:t>
            </a:r>
            <a:r>
              <a:rPr sz="2400" i="1" dirty="0"/>
              <a:t>i+1 </a:t>
            </a:r>
            <a:r>
              <a:rPr sz="2400" dirty="0"/>
              <a:t>accesses memory location </a:t>
            </a:r>
            <a:r>
              <a:rPr sz="2400" i="1" dirty="0"/>
              <a:t>n+1</a:t>
            </a:r>
          </a:p>
          <a:p>
            <a:pPr lvl="0">
              <a:defRPr sz="1800">
                <a:solidFill>
                  <a:srgbClr val="000000"/>
                </a:solidFill>
              </a:defRPr>
            </a:pPr>
            <a:r>
              <a:rPr sz="2400" dirty="0"/>
              <a:t>In practice, it’s not quite as </a:t>
            </a:r>
            <a:r>
              <a:rPr sz="2400" dirty="0" smtClean="0"/>
              <a:t>strict</a:t>
            </a:r>
            <a:r>
              <a:rPr lang="en-US" sz="2400" dirty="0" smtClean="0"/>
              <a:t>…</a:t>
            </a:r>
            <a:endParaRPr sz="2400" dirty="0"/>
          </a:p>
        </p:txBody>
      </p:sp>
      <p:sp>
        <p:nvSpPr>
          <p:cNvPr id="130" name="Shape 130"/>
          <p:cNvSpPr/>
          <p:nvPr/>
        </p:nvSpPr>
        <p:spPr>
          <a:xfrm>
            <a:off x="3689684" y="401053"/>
            <a:ext cx="5454315" cy="619225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defTabSz="410751">
              <a:defRPr sz="1800"/>
            </a:pPr>
            <a:r>
              <a:rPr lang="en-GB" sz="2000" b="1" dirty="0" smtClean="0">
                <a:solidFill>
                  <a:srgbClr val="002060"/>
                </a:solidFill>
                <a:latin typeface="Courier New"/>
                <a:cs typeface="Courier New"/>
                <a:sym typeface="Menlo Regular"/>
              </a:rPr>
              <a:t>for (</a:t>
            </a:r>
            <a:r>
              <a:rPr lang="en-GB" sz="2000" b="1" dirty="0" err="1" smtClean="0">
                <a:solidFill>
                  <a:srgbClr val="002060"/>
                </a:solidFill>
                <a:latin typeface="Courier New"/>
                <a:cs typeface="Courier New"/>
                <a:sym typeface="Menlo Regular"/>
              </a:rPr>
              <a:t>int</a:t>
            </a:r>
            <a:r>
              <a:rPr lang="en-GB" sz="2000" b="1" dirty="0" smtClean="0">
                <a:solidFill>
                  <a:srgbClr val="002060"/>
                </a:solidFill>
                <a:latin typeface="Courier New"/>
                <a:cs typeface="Courier New"/>
                <a:sym typeface="Menlo Regular"/>
              </a:rPr>
              <a:t> id = 0; id &lt; size; id++)</a:t>
            </a:r>
            <a:endParaRPr sz="2000" b="1" dirty="0">
              <a:solidFill>
                <a:srgbClr val="002060"/>
              </a:solidFill>
              <a:latin typeface="Courier New"/>
              <a:cs typeface="Courier New"/>
              <a:sym typeface="Menlo Regular"/>
            </a:endParaRPr>
          </a:p>
          <a:p>
            <a:pPr defTabSz="410751">
              <a:defRPr sz="1800"/>
            </a:pPr>
            <a:r>
              <a:rPr lang="en-GB" sz="2000" b="1" dirty="0">
                <a:solidFill>
                  <a:srgbClr val="002060"/>
                </a:solidFill>
                <a:latin typeface="Courier New"/>
                <a:cs typeface="Courier New"/>
                <a:sym typeface="Menlo Regular"/>
              </a:rPr>
              <a:t>{</a:t>
            </a:r>
            <a:endParaRPr sz="2000" b="1" dirty="0">
              <a:solidFill>
                <a:srgbClr val="002060"/>
              </a:solidFill>
              <a:latin typeface="Courier New"/>
              <a:cs typeface="Courier New"/>
              <a:sym typeface="Menlo Regular"/>
            </a:endParaRPr>
          </a:p>
          <a:p>
            <a:pPr indent="241093" defTabSz="410751">
              <a:defRPr sz="1800"/>
            </a:pPr>
            <a:r>
              <a:rPr sz="2000" b="1" dirty="0">
                <a:solidFill>
                  <a:schemeClr val="bg1">
                    <a:lumMod val="50000"/>
                  </a:schemeClr>
                </a:solidFill>
                <a:latin typeface="Courier New"/>
                <a:cs typeface="Courier New"/>
                <a:sym typeface="Menlo Regular"/>
              </a:rPr>
              <a:t>/</a:t>
            </a:r>
            <a:r>
              <a:rPr sz="2000" b="1" dirty="0" smtClean="0">
                <a:solidFill>
                  <a:schemeClr val="bg1">
                    <a:lumMod val="50000"/>
                  </a:schemeClr>
                </a:solidFill>
                <a:latin typeface="Courier New"/>
                <a:cs typeface="Courier New"/>
                <a:sym typeface="Menlo Regular"/>
              </a:rPr>
              <a:t>/</a:t>
            </a:r>
            <a:r>
              <a:rPr lang="en-GB" sz="2000" b="1" dirty="0" smtClean="0">
                <a:solidFill>
                  <a:schemeClr val="bg1">
                    <a:lumMod val="50000"/>
                  </a:schemeClr>
                </a:solidFill>
                <a:latin typeface="Courier New"/>
                <a:cs typeface="Courier New"/>
                <a:sym typeface="Menlo Regular"/>
              </a:rPr>
              <a:t> </a:t>
            </a:r>
            <a:r>
              <a:rPr sz="2000" b="1" dirty="0" smtClean="0">
                <a:solidFill>
                  <a:schemeClr val="bg1">
                    <a:lumMod val="50000"/>
                  </a:schemeClr>
                </a:solidFill>
                <a:latin typeface="Courier New"/>
                <a:cs typeface="Courier New"/>
                <a:sym typeface="Menlo Regular"/>
              </a:rPr>
              <a:t>ideal</a:t>
            </a:r>
            <a:endParaRPr sz="2000" b="1" dirty="0">
              <a:solidFill>
                <a:schemeClr val="bg1">
                  <a:lumMod val="50000"/>
                </a:schemeClr>
              </a:solidFill>
              <a:latin typeface="Courier New"/>
              <a:cs typeface="Courier New"/>
              <a:sym typeface="Menlo Regular"/>
            </a:endParaRPr>
          </a:p>
          <a:p>
            <a:pPr lvl="1" indent="241093" defTabSz="410751">
              <a:defRPr sz="1800"/>
            </a:pPr>
            <a:r>
              <a:rPr sz="2000" b="1" dirty="0">
                <a:solidFill>
                  <a:srgbClr val="002060"/>
                </a:solidFill>
                <a:latin typeface="Courier New"/>
                <a:cs typeface="Courier New"/>
                <a:sym typeface="Menlo Regular"/>
              </a:rPr>
              <a:t>float val1 = memA</a:t>
            </a:r>
            <a:r>
              <a:rPr sz="2000" b="1" dirty="0" smtClean="0">
                <a:solidFill>
                  <a:srgbClr val="002060"/>
                </a:solidFill>
                <a:latin typeface="Courier New"/>
                <a:cs typeface="Courier New"/>
                <a:sym typeface="Menlo Regular"/>
              </a:rPr>
              <a:t>[id];</a:t>
            </a:r>
            <a:endParaRPr lang="en-GB" sz="2000" b="1" dirty="0" smtClean="0">
              <a:solidFill>
                <a:srgbClr val="002060"/>
              </a:solidFill>
              <a:latin typeface="Courier New"/>
              <a:cs typeface="Courier New"/>
              <a:sym typeface="Menlo Regular"/>
            </a:endParaRPr>
          </a:p>
          <a:p>
            <a:pPr lvl="1" indent="241093" defTabSz="410751">
              <a:defRPr sz="1800"/>
            </a:pPr>
            <a:endParaRPr sz="2000" b="1" dirty="0">
              <a:solidFill>
                <a:srgbClr val="002060"/>
              </a:solidFill>
              <a:latin typeface="Courier New"/>
              <a:cs typeface="Courier New"/>
              <a:sym typeface="Menlo Regular"/>
            </a:endParaRPr>
          </a:p>
          <a:p>
            <a:pPr indent="241093" defTabSz="410751">
              <a:defRPr sz="1800"/>
            </a:pPr>
            <a:r>
              <a:rPr sz="2000" b="1" dirty="0">
                <a:solidFill>
                  <a:schemeClr val="bg1">
                    <a:lumMod val="50000"/>
                  </a:schemeClr>
                </a:solidFill>
                <a:latin typeface="Courier New"/>
                <a:cs typeface="Courier New"/>
                <a:sym typeface="Menlo Regular"/>
              </a:rPr>
              <a:t>/</a:t>
            </a:r>
            <a:r>
              <a:rPr sz="2000" b="1" dirty="0" smtClean="0">
                <a:solidFill>
                  <a:schemeClr val="bg1">
                    <a:lumMod val="50000"/>
                  </a:schemeClr>
                </a:solidFill>
                <a:latin typeface="Courier New"/>
                <a:cs typeface="Courier New"/>
                <a:sym typeface="Menlo Regular"/>
              </a:rPr>
              <a:t>/</a:t>
            </a:r>
            <a:r>
              <a:rPr lang="en-GB" sz="2000" b="1" dirty="0" smtClean="0">
                <a:solidFill>
                  <a:schemeClr val="bg1">
                    <a:lumMod val="50000"/>
                  </a:schemeClr>
                </a:solidFill>
                <a:latin typeface="Courier New"/>
                <a:cs typeface="Courier New"/>
                <a:sym typeface="Menlo Regular"/>
              </a:rPr>
              <a:t> </a:t>
            </a:r>
            <a:r>
              <a:rPr sz="2000" b="1" dirty="0" smtClean="0">
                <a:solidFill>
                  <a:schemeClr val="bg1">
                    <a:lumMod val="50000"/>
                  </a:schemeClr>
                </a:solidFill>
                <a:latin typeface="Courier New"/>
                <a:cs typeface="Courier New"/>
                <a:sym typeface="Menlo Regular"/>
              </a:rPr>
              <a:t>still </a:t>
            </a:r>
            <a:r>
              <a:rPr sz="2000" b="1" dirty="0">
                <a:solidFill>
                  <a:schemeClr val="bg1">
                    <a:lumMod val="50000"/>
                  </a:schemeClr>
                </a:solidFill>
                <a:latin typeface="Courier New"/>
                <a:cs typeface="Courier New"/>
                <a:sym typeface="Menlo Regular"/>
              </a:rPr>
              <a:t>pretty good </a:t>
            </a:r>
          </a:p>
          <a:p>
            <a:pPr lvl="1" indent="241093" defTabSz="410751">
              <a:defRPr sz="1800"/>
            </a:pPr>
            <a:r>
              <a:rPr sz="2000" b="1" dirty="0">
                <a:solidFill>
                  <a:srgbClr val="002060"/>
                </a:solidFill>
                <a:latin typeface="Courier New"/>
                <a:cs typeface="Courier New"/>
                <a:sym typeface="Menlo Regular"/>
              </a:rPr>
              <a:t>const int c = 3;</a:t>
            </a:r>
          </a:p>
          <a:p>
            <a:pPr lvl="1" indent="241093" defTabSz="410751">
              <a:defRPr sz="1800"/>
            </a:pPr>
            <a:r>
              <a:rPr sz="2000" b="1" dirty="0">
                <a:solidFill>
                  <a:srgbClr val="002060"/>
                </a:solidFill>
                <a:latin typeface="Courier New"/>
                <a:cs typeface="Courier New"/>
                <a:sym typeface="Menlo Regular"/>
              </a:rPr>
              <a:t>float val2 = memA</a:t>
            </a:r>
            <a:r>
              <a:rPr sz="2000" b="1" dirty="0" smtClean="0">
                <a:solidFill>
                  <a:srgbClr val="002060"/>
                </a:solidFill>
                <a:latin typeface="Courier New"/>
                <a:cs typeface="Courier New"/>
                <a:sym typeface="Menlo Regular"/>
              </a:rPr>
              <a:t>[id </a:t>
            </a:r>
            <a:r>
              <a:rPr sz="2000" b="1" dirty="0">
                <a:solidFill>
                  <a:srgbClr val="002060"/>
                </a:solidFill>
                <a:latin typeface="Courier New"/>
                <a:cs typeface="Courier New"/>
                <a:sym typeface="Menlo Regular"/>
              </a:rPr>
              <a:t>+ c</a:t>
            </a:r>
            <a:r>
              <a:rPr sz="2000" b="1" dirty="0" smtClean="0">
                <a:solidFill>
                  <a:srgbClr val="002060"/>
                </a:solidFill>
                <a:latin typeface="Courier New"/>
                <a:cs typeface="Courier New"/>
                <a:sym typeface="Menlo Regular"/>
              </a:rPr>
              <a:t>];</a:t>
            </a:r>
            <a:endParaRPr lang="en-GB" sz="2000" b="1" dirty="0" smtClean="0">
              <a:solidFill>
                <a:srgbClr val="002060"/>
              </a:solidFill>
              <a:latin typeface="Courier New"/>
              <a:cs typeface="Courier New"/>
              <a:sym typeface="Menlo Regular"/>
            </a:endParaRPr>
          </a:p>
          <a:p>
            <a:pPr lvl="1" indent="241093" defTabSz="410751">
              <a:defRPr sz="1800"/>
            </a:pPr>
            <a:endParaRPr lang="en-US" sz="2000" b="1" dirty="0">
              <a:solidFill>
                <a:srgbClr val="002060"/>
              </a:solidFill>
              <a:latin typeface="Courier New"/>
              <a:cs typeface="Courier New"/>
              <a:sym typeface="Menlo Regular"/>
            </a:endParaRPr>
          </a:p>
          <a:p>
            <a:pPr indent="241093" defTabSz="410751">
              <a:defRPr sz="1800"/>
            </a:pPr>
            <a:r>
              <a:rPr sz="2000" b="1" dirty="0" smtClean="0">
                <a:solidFill>
                  <a:schemeClr val="bg1">
                    <a:lumMod val="50000"/>
                  </a:schemeClr>
                </a:solidFill>
                <a:latin typeface="Courier New"/>
                <a:cs typeface="Courier New"/>
                <a:sym typeface="Menlo Regular"/>
              </a:rPr>
              <a:t>//</a:t>
            </a:r>
            <a:r>
              <a:rPr lang="en-GB" sz="2000" b="1" dirty="0" smtClean="0">
                <a:solidFill>
                  <a:schemeClr val="bg1">
                    <a:lumMod val="50000"/>
                  </a:schemeClr>
                </a:solidFill>
                <a:latin typeface="Courier New"/>
                <a:cs typeface="Courier New"/>
                <a:sym typeface="Menlo Regular"/>
              </a:rPr>
              <a:t> </a:t>
            </a:r>
            <a:r>
              <a:rPr sz="2000" b="1" dirty="0" smtClean="0">
                <a:solidFill>
                  <a:schemeClr val="bg1">
                    <a:lumMod val="50000"/>
                  </a:schemeClr>
                </a:solidFill>
                <a:latin typeface="Courier New"/>
                <a:cs typeface="Courier New"/>
                <a:sym typeface="Menlo Regular"/>
              </a:rPr>
              <a:t>stride </a:t>
            </a:r>
            <a:r>
              <a:rPr sz="2000" b="1" dirty="0">
                <a:solidFill>
                  <a:schemeClr val="bg1">
                    <a:lumMod val="50000"/>
                  </a:schemeClr>
                </a:solidFill>
                <a:latin typeface="Courier New"/>
                <a:cs typeface="Courier New"/>
                <a:sym typeface="Menlo Regular"/>
              </a:rPr>
              <a:t>size is not so good</a:t>
            </a:r>
          </a:p>
          <a:p>
            <a:pPr lvl="1" indent="241093" defTabSz="410751">
              <a:defRPr sz="1800"/>
            </a:pPr>
            <a:r>
              <a:rPr sz="2000" b="1" dirty="0">
                <a:solidFill>
                  <a:srgbClr val="002060"/>
                </a:solidFill>
                <a:latin typeface="Courier New"/>
                <a:cs typeface="Courier New"/>
                <a:sym typeface="Menlo Regular"/>
              </a:rPr>
              <a:t>float val3 = memA[c</a:t>
            </a:r>
            <a:r>
              <a:rPr sz="2000" b="1" dirty="0" smtClean="0">
                <a:solidFill>
                  <a:srgbClr val="002060"/>
                </a:solidFill>
                <a:latin typeface="Courier New"/>
                <a:cs typeface="Courier New"/>
                <a:sym typeface="Menlo Regular"/>
              </a:rPr>
              <a:t>*id];</a:t>
            </a:r>
            <a:endParaRPr lang="en-GB" sz="2000" b="1" dirty="0" smtClean="0">
              <a:solidFill>
                <a:srgbClr val="002060"/>
              </a:solidFill>
              <a:latin typeface="Courier New"/>
              <a:cs typeface="Courier New"/>
              <a:sym typeface="Menlo Regular"/>
            </a:endParaRPr>
          </a:p>
          <a:p>
            <a:pPr lvl="1" indent="241093" defTabSz="410751">
              <a:defRPr sz="1800"/>
            </a:pPr>
            <a:endParaRPr lang="en-GB" sz="2000" b="1" dirty="0" smtClean="0">
              <a:solidFill>
                <a:srgbClr val="002060"/>
              </a:solidFill>
              <a:latin typeface="Courier New"/>
              <a:cs typeface="Courier New"/>
              <a:sym typeface="Menlo Regular"/>
            </a:endParaRPr>
          </a:p>
          <a:p>
            <a:pPr indent="241093" defTabSz="410751">
              <a:defRPr sz="1800"/>
            </a:pPr>
            <a:r>
              <a:rPr lang="en-GB" sz="2000" b="1" dirty="0">
                <a:solidFill>
                  <a:schemeClr val="bg1">
                    <a:lumMod val="50000"/>
                  </a:schemeClr>
                </a:solidFill>
                <a:latin typeface="Courier New"/>
                <a:cs typeface="Courier New"/>
                <a:sym typeface="Menlo Regular"/>
              </a:rPr>
              <a:t>// </a:t>
            </a:r>
            <a:r>
              <a:rPr lang="en-GB" sz="2000" b="1" dirty="0" smtClean="0">
                <a:solidFill>
                  <a:schemeClr val="bg1">
                    <a:lumMod val="50000"/>
                  </a:schemeClr>
                </a:solidFill>
                <a:latin typeface="Courier New"/>
                <a:cs typeface="Courier New"/>
                <a:sym typeface="Menlo Regular"/>
              </a:rPr>
              <a:t>terrible</a:t>
            </a:r>
            <a:endParaRPr sz="2000" b="1" dirty="0">
              <a:solidFill>
                <a:schemeClr val="bg1">
                  <a:lumMod val="50000"/>
                </a:schemeClr>
              </a:solidFill>
              <a:latin typeface="Courier New"/>
              <a:cs typeface="Courier New"/>
              <a:sym typeface="Menlo Regular"/>
            </a:endParaRPr>
          </a:p>
          <a:p>
            <a:pPr lvl="1" indent="241093" defTabSz="410751">
              <a:defRPr sz="1800"/>
            </a:pPr>
            <a:r>
              <a:rPr sz="2000" b="1" dirty="0">
                <a:solidFill>
                  <a:srgbClr val="002060"/>
                </a:solidFill>
                <a:latin typeface="Courier New"/>
                <a:cs typeface="Courier New"/>
                <a:sym typeface="Menlo Regular"/>
              </a:rPr>
              <a:t>const int loc =</a:t>
            </a:r>
          </a:p>
          <a:p>
            <a:pPr lvl="1" indent="241093" defTabSz="410751">
              <a:defRPr sz="1800"/>
            </a:pPr>
            <a:r>
              <a:rPr sz="2000" b="1" dirty="0">
                <a:solidFill>
                  <a:srgbClr val="002060"/>
                </a:solidFill>
                <a:latin typeface="Courier New"/>
                <a:cs typeface="Courier New"/>
                <a:sym typeface="Menlo Regular"/>
              </a:rPr>
              <a:t>  some_strange_func</a:t>
            </a:r>
            <a:r>
              <a:rPr sz="2000" b="1" dirty="0" smtClean="0">
                <a:solidFill>
                  <a:srgbClr val="002060"/>
                </a:solidFill>
                <a:latin typeface="Courier New"/>
                <a:cs typeface="Courier New"/>
                <a:sym typeface="Menlo Regular"/>
              </a:rPr>
              <a:t>(id</a:t>
            </a:r>
            <a:r>
              <a:rPr sz="2000" b="1" dirty="0">
                <a:solidFill>
                  <a:srgbClr val="002060"/>
                </a:solidFill>
                <a:latin typeface="Courier New"/>
                <a:cs typeface="Courier New"/>
                <a:sym typeface="Menlo Regular"/>
              </a:rPr>
              <a:t>);</a:t>
            </a:r>
          </a:p>
          <a:p>
            <a:pPr lvl="1" indent="241093" defTabSz="410751">
              <a:defRPr sz="1800"/>
            </a:pPr>
            <a:endParaRPr sz="2000" b="1" dirty="0">
              <a:solidFill>
                <a:srgbClr val="002060"/>
              </a:solidFill>
              <a:latin typeface="Courier New"/>
              <a:cs typeface="Courier New"/>
              <a:sym typeface="Menlo Regular"/>
            </a:endParaRPr>
          </a:p>
          <a:p>
            <a:pPr lvl="1" indent="241093" defTabSz="410751">
              <a:defRPr sz="1800"/>
            </a:pPr>
            <a:r>
              <a:rPr sz="2000" b="1" dirty="0" smtClean="0">
                <a:solidFill>
                  <a:srgbClr val="002060"/>
                </a:solidFill>
                <a:latin typeface="Courier New"/>
                <a:cs typeface="Courier New"/>
                <a:sym typeface="Menlo Regular"/>
              </a:rPr>
              <a:t>float </a:t>
            </a:r>
            <a:r>
              <a:rPr sz="2000" b="1" dirty="0">
                <a:solidFill>
                  <a:srgbClr val="002060"/>
                </a:solidFill>
                <a:latin typeface="Courier New"/>
                <a:cs typeface="Courier New"/>
                <a:sym typeface="Menlo Regular"/>
              </a:rPr>
              <a:t>val4 = memA[loc];</a:t>
            </a:r>
          </a:p>
          <a:p>
            <a:pPr defTabSz="410751">
              <a:defRPr sz="1800"/>
            </a:pPr>
            <a:r>
              <a:rPr sz="2000" b="1" dirty="0">
                <a:solidFill>
                  <a:srgbClr val="002060"/>
                </a:solidFill>
                <a:latin typeface="Courier New"/>
                <a:cs typeface="Courier New"/>
                <a:sym typeface="Menlo Regular"/>
              </a:rPr>
              <a:t>}</a:t>
            </a:r>
          </a:p>
        </p:txBody>
      </p:sp>
    </p:spTree>
    <p:extLst>
      <p:ext uri="{BB962C8B-B14F-4D97-AF65-F5344CB8AC3E}">
        <p14:creationId xmlns:p14="http://schemas.microsoft.com/office/powerpoint/2010/main" val="2544768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3" name="Shape 13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4" name="Shape 13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5" name="Shape 13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6" name="Shape 13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7" name="Shape 13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8" name="Shape 13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9" name="Shape 13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40" name="Shape 140"/>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141" name="Shape 141"/>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142" name="Shape 142"/>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143" name="Shape 143"/>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144" name="Shape 144"/>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145" name="Shape 145"/>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146" name="Shape 146"/>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147" name="Shape 147"/>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148" name="Shape 148"/>
          <p:cNvSpPr/>
          <p:nvPr/>
        </p:nvSpPr>
        <p:spPr>
          <a:xfrm>
            <a:off x="7266068" y="2714189"/>
            <a:ext cx="1391077"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600">
                <a:solidFill>
                  <a:srgbClr val="535353"/>
                </a:solidFill>
                <a:latin typeface="+mn-lt"/>
                <a:ea typeface="+mn-ea"/>
                <a:cs typeface="+mn-cs"/>
                <a:sym typeface="Gill Sans Light"/>
              </a:defRPr>
            </a:lvl1pPr>
          </a:lstStyle>
          <a:p>
            <a:pPr>
              <a:defRPr sz="1800">
                <a:solidFill>
                  <a:srgbClr val="000000"/>
                </a:solidFill>
              </a:defRPr>
            </a:pPr>
            <a:r>
              <a:rPr sz="1800">
                <a:solidFill>
                  <a:srgbClr val="000000"/>
                </a:solidFill>
              </a:rPr>
              <a:t>GPU Threads</a:t>
            </a:r>
          </a:p>
        </p:txBody>
      </p:sp>
      <p:sp>
        <p:nvSpPr>
          <p:cNvPr id="177" name="Shape 177"/>
          <p:cNvSpPr/>
          <p:nvPr/>
        </p:nvSpPr>
        <p:spPr>
          <a:xfrm flipH="1">
            <a:off x="2209504" y="3384038"/>
            <a:ext cx="1" cy="1787302"/>
          </a:xfrm>
          <a:prstGeom prst="line">
            <a:avLst/>
          </a:prstGeom>
          <a:ln w="76200">
            <a:solidFill>
              <a:srgbClr val="595959">
                <a:alpha val="0"/>
              </a:srgbClr>
            </a:solidFill>
            <a:custDash>
              <a:ds d="200000" sp="200000"/>
            </a:custDash>
            <a:miter lim="400000"/>
          </a:ln>
        </p:spPr>
        <p:txBody>
          <a:bodyPr lIns="0" tIns="0" rIns="0" bIns="0" anchor="ctr"/>
          <a:lstStyle/>
          <a:p>
            <a:endParaRPr>
              <a:solidFill>
                <a:prstClr val="black"/>
              </a:solidFill>
            </a:endParaRPr>
          </a:p>
        </p:txBody>
      </p:sp>
      <p:sp>
        <p:nvSpPr>
          <p:cNvPr id="178" name="Shape 178"/>
          <p:cNvSpPr/>
          <p:nvPr/>
        </p:nvSpPr>
        <p:spPr>
          <a:xfrm>
            <a:off x="1200144" y="5351263"/>
            <a:ext cx="200362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179" name="Shape 179"/>
          <p:cNvSpPr/>
          <p:nvPr/>
        </p:nvSpPr>
        <p:spPr>
          <a:xfrm>
            <a:off x="7305197" y="5210383"/>
            <a:ext cx="131274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84200">
              <a:defRPr sz="2600">
                <a:solidFill>
                  <a:srgbClr val="535353"/>
                </a:solidFill>
                <a:latin typeface="+mn-lt"/>
                <a:ea typeface="+mn-ea"/>
                <a:cs typeface="+mn-cs"/>
                <a:sym typeface="Gill Sans Light"/>
              </a:defRPr>
            </a:lvl1pPr>
          </a:lstStyle>
          <a:p>
            <a:pPr>
              <a:defRPr sz="1800">
                <a:solidFill>
                  <a:srgbClr val="000000"/>
                </a:solidFill>
              </a:defRPr>
            </a:pPr>
            <a:r>
              <a:rPr sz="1800">
                <a:solidFill>
                  <a:srgbClr val="000000"/>
                </a:solidFill>
              </a:rPr>
              <a:t>GPU Memory</a:t>
            </a:r>
          </a:p>
        </p:txBody>
      </p:sp>
      <p:sp>
        <p:nvSpPr>
          <p:cNvPr id="78"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79"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0"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1"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2"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3"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4"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5"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6"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7"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8"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9"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90"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91"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92"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93" name="Shape 339"/>
          <p:cNvSpPr/>
          <p:nvPr/>
        </p:nvSpPr>
        <p:spPr>
          <a:xfrm>
            <a:off x="223787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94" name="Shape 340"/>
          <p:cNvSpPr/>
          <p:nvPr/>
        </p:nvSpPr>
        <p:spPr>
          <a:xfrm>
            <a:off x="164852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95" name="Shape 341"/>
          <p:cNvSpPr/>
          <p:nvPr/>
        </p:nvSpPr>
        <p:spPr>
          <a:xfrm>
            <a:off x="1050231"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96" name="Shape 342"/>
          <p:cNvSpPr/>
          <p:nvPr/>
        </p:nvSpPr>
        <p:spPr>
          <a:xfrm>
            <a:off x="49659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dirty="0"/>
              <a:t>0x0f4</a:t>
            </a:r>
          </a:p>
        </p:txBody>
      </p:sp>
      <p:sp>
        <p:nvSpPr>
          <p:cNvPr id="97" name="Shape 343"/>
          <p:cNvSpPr/>
          <p:nvPr/>
        </p:nvSpPr>
        <p:spPr>
          <a:xfrm>
            <a:off x="283616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98" name="Shape 344"/>
          <p:cNvSpPr/>
          <p:nvPr/>
        </p:nvSpPr>
        <p:spPr>
          <a:xfrm>
            <a:off x="3434458"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99" name="Shape 345"/>
          <p:cNvSpPr/>
          <p:nvPr/>
        </p:nvSpPr>
        <p:spPr>
          <a:xfrm>
            <a:off x="4005958"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100" name="Shape 346"/>
          <p:cNvSpPr/>
          <p:nvPr/>
        </p:nvSpPr>
        <p:spPr>
          <a:xfrm>
            <a:off x="4604247"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101" name="Shape 347"/>
          <p:cNvSpPr/>
          <p:nvPr/>
        </p:nvSpPr>
        <p:spPr>
          <a:xfrm>
            <a:off x="5184676"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102" name="Shape 348"/>
          <p:cNvSpPr/>
          <p:nvPr/>
        </p:nvSpPr>
        <p:spPr>
          <a:xfrm>
            <a:off x="5774036"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103" name="Shape 349"/>
          <p:cNvSpPr/>
          <p:nvPr/>
        </p:nvSpPr>
        <p:spPr>
          <a:xfrm>
            <a:off x="6363395"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104" name="Shape 350"/>
          <p:cNvSpPr/>
          <p:nvPr/>
        </p:nvSpPr>
        <p:spPr>
          <a:xfrm>
            <a:off x="6952754"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105" name="Shape 351"/>
          <p:cNvSpPr/>
          <p:nvPr/>
        </p:nvSpPr>
        <p:spPr>
          <a:xfrm>
            <a:off x="7533184"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106" name="Shape 352"/>
          <p:cNvSpPr/>
          <p:nvPr/>
        </p:nvSpPr>
        <p:spPr>
          <a:xfrm>
            <a:off x="8140403"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sp>
        <p:nvSpPr>
          <p:cNvPr id="107" name="Shape 336"/>
          <p:cNvSpPr/>
          <p:nvPr/>
        </p:nvSpPr>
        <p:spPr>
          <a:xfrm flipH="1">
            <a:off x="2195736" y="350100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5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prstClr val="black"/>
                </a:solidFill>
              </a:rPr>
              <a:t>Memory access patterns</a:t>
            </a:r>
            <a:endParaRPr lang="en-GB" dirty="0">
              <a:solidFill>
                <a:prstClr val="black"/>
              </a:solidFill>
            </a:endParaRPr>
          </a:p>
        </p:txBody>
      </p:sp>
    </p:spTree>
    <p:extLst>
      <p:ext uri="{BB962C8B-B14F-4D97-AF65-F5344CB8AC3E}">
        <p14:creationId xmlns:p14="http://schemas.microsoft.com/office/powerpoint/2010/main" val="2456179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2483768" y="1772816"/>
            <a:ext cx="4248472" cy="70544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1" indent="241093" algn="ctr"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val1 = memA</a:t>
            </a:r>
            <a:r>
              <a:rPr sz="1700" dirty="0" smtClean="0">
                <a:solidFill>
                  <a:srgbClr val="535353"/>
                </a:solidFill>
                <a:latin typeface="Menlo Regular"/>
                <a:ea typeface="Menlo Regular"/>
                <a:cs typeface="Menlo Regular"/>
                <a:sym typeface="Menlo Regular"/>
              </a:rPr>
              <a:t>[id</a:t>
            </a:r>
            <a:r>
              <a:rPr sz="1700" dirty="0">
                <a:solidFill>
                  <a:srgbClr val="535353"/>
                </a:solidFill>
                <a:latin typeface="Menlo Regular"/>
                <a:ea typeface="Menlo Regular"/>
                <a:cs typeface="Menlo Regular"/>
                <a:sym typeface="Menlo Regular"/>
              </a:rPr>
              <a:t>];</a:t>
            </a:r>
          </a:p>
        </p:txBody>
      </p:sp>
      <p:sp>
        <p:nvSpPr>
          <p:cNvPr id="182" name="Shape 18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3" name="Shape 18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4" name="Shape 18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5" name="Shape 18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6" name="Shape 18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7" name="Shape 18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8" name="Shape 18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9" name="Shape 18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90" name="Shape 19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1" name="Shape 19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2" name="Shape 19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3" name="Shape 19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4" name="Shape 19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5" name="Shape 19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6" name="Shape 19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7" name="Shape 19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8" name="Shape 19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9" name="Shape 19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0" name="Shape 20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1" name="Shape 20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2" name="Shape 20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3" name="Shape 20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4" name="Shape 20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5" name="Shape 205"/>
          <p:cNvSpPr/>
          <p:nvPr/>
        </p:nvSpPr>
        <p:spPr>
          <a:xfrm flipH="1" flipV="1">
            <a:off x="3097869"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6" name="Shape 206"/>
          <p:cNvSpPr/>
          <p:nvPr/>
        </p:nvSpPr>
        <p:spPr>
          <a:xfrm flipH="1" flipV="1">
            <a:off x="3687228"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7" name="Shape 207"/>
          <p:cNvSpPr/>
          <p:nvPr/>
        </p:nvSpPr>
        <p:spPr>
          <a:xfrm flipH="1" flipV="1">
            <a:off x="4276588"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8" name="Shape 208"/>
          <p:cNvSpPr/>
          <p:nvPr/>
        </p:nvSpPr>
        <p:spPr>
          <a:xfrm flipH="1" flipV="1">
            <a:off x="4865947"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9" name="Shape 209"/>
          <p:cNvSpPr/>
          <p:nvPr/>
        </p:nvSpPr>
        <p:spPr>
          <a:xfrm flipH="1" flipV="1">
            <a:off x="5455307"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10" name="Shape 210"/>
          <p:cNvSpPr/>
          <p:nvPr/>
        </p:nvSpPr>
        <p:spPr>
          <a:xfrm flipH="1" flipV="1">
            <a:off x="6044666"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11" name="Shape 211"/>
          <p:cNvSpPr/>
          <p:nvPr/>
        </p:nvSpPr>
        <p:spPr>
          <a:xfrm flipH="1" flipV="1">
            <a:off x="6634025"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12" name="Shape 212"/>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213" name="Shape 213"/>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214" name="Shape 214"/>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215" name="Shape 215"/>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216" name="Shape 216"/>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217" name="Shape 217"/>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218" name="Shape 218"/>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219" name="Shape 219"/>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220" name="Shape 220"/>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221" name="Shape 221"/>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222" name="Shape 222"/>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223" name="Shape 223"/>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224" name="Shape 224"/>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225" name="Shape 225"/>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226" name="Shape 226"/>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227" name="Shape 227"/>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228" name="Shape 228"/>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229" name="Shape 229"/>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230" name="Shape 230"/>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231" name="Shape 231"/>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232" name="Shape 232"/>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233" name="Shape 233"/>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sp>
        <p:nvSpPr>
          <p:cNvPr id="234" name="Shape 234"/>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235" name="Shape 235"/>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238" name="Shape 238"/>
          <p:cNvSpPr/>
          <p:nvPr/>
        </p:nvSpPr>
        <p:spPr>
          <a:xfrm>
            <a:off x="5143535" y="4201314"/>
            <a:ext cx="664914" cy="1064796"/>
          </a:xfrm>
          <a:prstGeom prst="line">
            <a:avLst/>
          </a:prstGeom>
          <a:ln w="88900">
            <a:solidFill>
              <a:srgbClr val="FF7E79">
                <a:alpha val="0"/>
              </a:srgbClr>
            </a:solidFill>
            <a:miter lim="400000"/>
            <a:headEnd type="stealth"/>
          </a:ln>
        </p:spPr>
        <p:txBody>
          <a:bodyPr lIns="0" tIns="0" rIns="0" bIns="0" anchor="ctr"/>
          <a:lstStyle/>
          <a:p>
            <a:endParaRPr>
              <a:solidFill>
                <a:prstClr val="black"/>
              </a:solidFill>
            </a:endParaRPr>
          </a:p>
        </p:txBody>
      </p:sp>
      <p:cxnSp>
        <p:nvCxnSpPr>
          <p:cNvPr id="3" name="Straight Arrow Connector 2"/>
          <p:cNvCxnSpPr/>
          <p:nvPr/>
        </p:nvCxnSpPr>
        <p:spPr>
          <a:xfrm>
            <a:off x="250851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097869"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687613"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276972"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73271"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263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237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4173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prstClr val="black"/>
                </a:solidFill>
              </a:rPr>
              <a:t>Memory access patterns</a:t>
            </a:r>
            <a:endParaRPr lang="en-GB" dirty="0">
              <a:solidFill>
                <a:prstClr val="black"/>
              </a:solidFill>
            </a:endParaRPr>
          </a:p>
        </p:txBody>
      </p:sp>
    </p:spTree>
    <p:extLst>
      <p:ext uri="{BB962C8B-B14F-4D97-AF65-F5344CB8AC3E}">
        <p14:creationId xmlns:p14="http://schemas.microsoft.com/office/powerpoint/2010/main" val="2401137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2" name="Shape 242"/>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3" name="Shape 243"/>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4" name="Shape 244"/>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5" name="Shape 245"/>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6" name="Shape 246"/>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7" name="Shape 247"/>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8" name="Shape 248"/>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9" name="Shape 249"/>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0" name="Shape 250"/>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1" name="Shape 251"/>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2" name="Shape 252"/>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3" name="Shape 253"/>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4" name="Shape 254"/>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5" name="Shape 255"/>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6" name="Shape 256"/>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7" name="Shape 257"/>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8" name="Shape 258"/>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9" name="Shape 259"/>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0" name="Shape 260"/>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1" name="Shape 261"/>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2" name="Shape 262"/>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3" name="Shape 263"/>
          <p:cNvSpPr/>
          <p:nvPr/>
        </p:nvSpPr>
        <p:spPr>
          <a:xfrm flipH="1" flipV="1">
            <a:off x="2508510"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64" name="Shape 264"/>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265" name="Shape 265"/>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266" name="Shape 266"/>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267" name="Shape 267"/>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268" name="Shape 268"/>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269" name="Shape 269"/>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270" name="Shape 270"/>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271" name="Shape 271"/>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272" name="Shape 272"/>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273" name="Shape 273"/>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274" name="Shape 274"/>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275" name="Shape 275"/>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276" name="Shape 276"/>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277" name="Shape 277"/>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sp>
        <p:nvSpPr>
          <p:cNvPr id="278" name="Shape 278"/>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0x12c</a:t>
            </a:r>
          </a:p>
        </p:txBody>
      </p:sp>
      <p:sp>
        <p:nvSpPr>
          <p:cNvPr id="279" name="Shape 279"/>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0x130</a:t>
            </a:r>
          </a:p>
        </p:txBody>
      </p:sp>
      <p:sp>
        <p:nvSpPr>
          <p:cNvPr id="280" name="Shape 280"/>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0x134</a:t>
            </a:r>
          </a:p>
        </p:txBody>
      </p:sp>
      <p:sp>
        <p:nvSpPr>
          <p:cNvPr id="281" name="Shape 281"/>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0x138</a:t>
            </a:r>
          </a:p>
        </p:txBody>
      </p:sp>
      <p:sp>
        <p:nvSpPr>
          <p:cNvPr id="282" name="Shape 282"/>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0x13c</a:t>
            </a:r>
          </a:p>
        </p:txBody>
      </p:sp>
      <p:sp>
        <p:nvSpPr>
          <p:cNvPr id="283" name="Shape 283"/>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0x140</a:t>
            </a:r>
          </a:p>
        </p:txBody>
      </p:sp>
      <p:sp>
        <p:nvSpPr>
          <p:cNvPr id="284" name="Shape 284"/>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0x144</a:t>
            </a:r>
          </a:p>
        </p:txBody>
      </p:sp>
      <p:sp>
        <p:nvSpPr>
          <p:cNvPr id="285" name="Shape 285"/>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0x148</a:t>
            </a:r>
          </a:p>
        </p:txBody>
      </p:sp>
      <p:sp>
        <p:nvSpPr>
          <p:cNvPr id="286" name="Shape 286"/>
          <p:cNvSpPr/>
          <p:nvPr/>
        </p:nvSpPr>
        <p:spPr>
          <a:xfrm>
            <a:off x="6933309" y="3348319"/>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287" name="Shape 287"/>
          <p:cNvSpPr/>
          <p:nvPr/>
        </p:nvSpPr>
        <p:spPr>
          <a:xfrm>
            <a:off x="5887883" y="5279480"/>
            <a:ext cx="2075760"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288" name="Shape 288"/>
          <p:cNvSpPr/>
          <p:nvPr/>
        </p:nvSpPr>
        <p:spPr>
          <a:xfrm flipH="1" flipV="1">
            <a:off x="3106799"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89" name="Shape 289"/>
          <p:cNvSpPr/>
          <p:nvPr/>
        </p:nvSpPr>
        <p:spPr>
          <a:xfrm flipH="1" flipV="1">
            <a:off x="3696158"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0" name="Shape 290"/>
          <p:cNvSpPr/>
          <p:nvPr/>
        </p:nvSpPr>
        <p:spPr>
          <a:xfrm flipH="1" flipV="1">
            <a:off x="4285518"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1" name="Shape 291"/>
          <p:cNvSpPr/>
          <p:nvPr/>
        </p:nvSpPr>
        <p:spPr>
          <a:xfrm flipH="1" flipV="1">
            <a:off x="4883807"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2" name="Shape 292"/>
          <p:cNvSpPr/>
          <p:nvPr/>
        </p:nvSpPr>
        <p:spPr>
          <a:xfrm flipH="1" flipV="1">
            <a:off x="5473166"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3" name="Shape 293"/>
          <p:cNvSpPr/>
          <p:nvPr/>
        </p:nvSpPr>
        <p:spPr>
          <a:xfrm flipH="1" flipV="1">
            <a:off x="6071455"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4" name="Shape 294"/>
          <p:cNvSpPr/>
          <p:nvPr/>
        </p:nvSpPr>
        <p:spPr>
          <a:xfrm flipH="1" flipV="1">
            <a:off x="6669744"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5" name="Shape 295"/>
          <p:cNvSpPr/>
          <p:nvPr/>
        </p:nvSpPr>
        <p:spPr>
          <a:xfrm>
            <a:off x="2339752" y="1556792"/>
            <a:ext cx="4447953" cy="58935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c = </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a:t>
            </a: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val2 = memA</a:t>
            </a:r>
            <a:r>
              <a:rPr sz="1700" dirty="0" smtClean="0">
                <a:solidFill>
                  <a:srgbClr val="535353"/>
                </a:solidFill>
                <a:latin typeface="Menlo Regular"/>
                <a:ea typeface="Menlo Regular"/>
                <a:cs typeface="Menlo Regular"/>
                <a:sym typeface="Menlo Regular"/>
              </a:rPr>
              <a:t>[id </a:t>
            </a:r>
            <a:r>
              <a:rPr sz="1700" dirty="0">
                <a:solidFill>
                  <a:srgbClr val="535353"/>
                </a:solidFill>
                <a:latin typeface="Menlo Regular"/>
                <a:ea typeface="Menlo Regular"/>
                <a:cs typeface="Menlo Regular"/>
                <a:sym typeface="Menlo Regular"/>
              </a:rPr>
              <a:t>+ c];</a:t>
            </a:r>
          </a:p>
          <a:p>
            <a:pPr lvl="1" indent="241093" defTabSz="410751">
              <a:defRPr sz="1800"/>
            </a:pPr>
            <a:endParaRPr sz="1700" dirty="0">
              <a:solidFill>
                <a:srgbClr val="535353"/>
              </a:solidFill>
              <a:latin typeface="Menlo Regular"/>
              <a:ea typeface="Menlo Regular"/>
              <a:cs typeface="Menlo Regular"/>
              <a:sym typeface="Menlo Regular"/>
            </a:endParaRPr>
          </a:p>
          <a:p>
            <a:pPr defTabSz="410751">
              <a:defRPr sz="1800"/>
            </a:pPr>
            <a:endParaRPr sz="1700" dirty="0">
              <a:solidFill>
                <a:srgbClr val="535353"/>
              </a:solidFill>
              <a:latin typeface="Menlo Regular"/>
              <a:ea typeface="Menlo Regular"/>
              <a:cs typeface="Menlo Regular"/>
              <a:sym typeface="Menlo Regular"/>
            </a:endParaRPr>
          </a:p>
        </p:txBody>
      </p:sp>
      <p:pic>
        <p:nvPicPr>
          <p:cNvPr id="296" name="Picture 295"/>
          <p:cNvPicPr/>
          <p:nvPr/>
        </p:nvPicPr>
        <p:blipFill>
          <a:blip r:embed="rId2">
            <a:alphaModFix amt="0"/>
            <a:extLst/>
          </a:blip>
          <a:stretch>
            <a:fillRect/>
          </a:stretch>
        </p:blipFill>
        <p:spPr>
          <a:xfrm>
            <a:off x="2148485" y="3008532"/>
            <a:ext cx="6690076" cy="1104385"/>
          </a:xfrm>
          <a:prstGeom prst="rect">
            <a:avLst/>
          </a:prstGeom>
        </p:spPr>
      </p:pic>
      <p:sp>
        <p:nvSpPr>
          <p:cNvPr id="298" name="Shape 298"/>
          <p:cNvSpPr/>
          <p:nvPr/>
        </p:nvSpPr>
        <p:spPr>
          <a:xfrm flipH="1">
            <a:off x="4464634" y="4201313"/>
            <a:ext cx="678901" cy="1047843"/>
          </a:xfrm>
          <a:prstGeom prst="line">
            <a:avLst/>
          </a:prstGeom>
          <a:ln w="88900">
            <a:solidFill>
              <a:srgbClr val="FF7E79">
                <a:alpha val="0"/>
              </a:srgbClr>
            </a:solidFill>
            <a:miter lim="400000"/>
            <a:headEnd type="stealth"/>
          </a:ln>
        </p:spPr>
        <p:txBody>
          <a:bodyPr lIns="0" tIns="0" rIns="0" bIns="0" anchor="ctr"/>
          <a:lstStyle/>
          <a:p>
            <a:endParaRPr>
              <a:solidFill>
                <a:prstClr val="black"/>
              </a:solidFill>
            </a:endParaRPr>
          </a:p>
        </p:txBody>
      </p:sp>
      <p:cxnSp>
        <p:nvCxnSpPr>
          <p:cNvPr id="3" name="Straight Arrow Connector 2"/>
          <p:cNvCxnSpPr/>
          <p:nvPr/>
        </p:nvCxnSpPr>
        <p:spPr>
          <a:xfrm>
            <a:off x="249138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089672"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682066"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425339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668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4969"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736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2869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solidFill>
                  <a:prstClr val="black"/>
                </a:solidFill>
              </a:rPr>
              <a:t>Memory access patterns</a:t>
            </a:r>
            <a:endParaRPr lang="en-GB" dirty="0">
              <a:solidFill>
                <a:prstClr val="black"/>
              </a:solidFill>
            </a:endParaRPr>
          </a:p>
        </p:txBody>
      </p:sp>
    </p:spTree>
    <p:extLst>
      <p:ext uri="{BB962C8B-B14F-4D97-AF65-F5344CB8AC3E}">
        <p14:creationId xmlns:p14="http://schemas.microsoft.com/office/powerpoint/2010/main" val="383875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2483768" y="1700808"/>
            <a:ext cx="4124771" cy="70544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val3 = memA[</a:t>
            </a:r>
            <a:r>
              <a:rPr sz="1700" dirty="0">
                <a:solidFill>
                  <a:srgbClr val="FF9300"/>
                </a:solidFill>
                <a:latin typeface="Menlo Regular"/>
                <a:ea typeface="Menlo Regular"/>
                <a:cs typeface="Menlo Regular"/>
                <a:sym typeface="Menlo Regular"/>
              </a:rPr>
              <a:t>3</a:t>
            </a:r>
            <a:r>
              <a:rPr sz="1700" dirty="0" smtClean="0">
                <a:solidFill>
                  <a:srgbClr val="535353"/>
                </a:solidFill>
                <a:latin typeface="Menlo Regular"/>
                <a:ea typeface="Menlo Regular"/>
                <a:cs typeface="Menlo Regular"/>
                <a:sym typeface="Menlo Regular"/>
              </a:rPr>
              <a:t>*id</a:t>
            </a:r>
            <a:r>
              <a:rPr sz="1700" dirty="0">
                <a:solidFill>
                  <a:srgbClr val="535353"/>
                </a:solidFill>
                <a:latin typeface="Menlo Regular"/>
                <a:ea typeface="Menlo Regular"/>
                <a:cs typeface="Menlo Regular"/>
                <a:sym typeface="Menlo Regular"/>
              </a:rPr>
              <a:t>];</a:t>
            </a:r>
          </a:p>
        </p:txBody>
      </p:sp>
      <p:sp>
        <p:nvSpPr>
          <p:cNvPr id="302" name="Shape 30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3" name="Shape 30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4" name="Shape 30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5" name="Shape 30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6" name="Shape 30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7" name="Shape 30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8" name="Shape 30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9" name="Shape 30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10"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1"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2"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3"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4"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5"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6"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7"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8"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9"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0"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1"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2"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3"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4" name="Shape 32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5" name="Shape 325"/>
          <p:cNvSpPr/>
          <p:nvPr/>
        </p:nvSpPr>
        <p:spPr>
          <a:xfrm flipH="1" flipV="1">
            <a:off x="3097869" y="3223792"/>
            <a:ext cx="1193125" cy="725712"/>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6" name="Shape 326"/>
          <p:cNvSpPr/>
          <p:nvPr/>
        </p:nvSpPr>
        <p:spPr>
          <a:xfrm flipH="1" flipV="1">
            <a:off x="3687228" y="3223792"/>
            <a:ext cx="2363438" cy="726095"/>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7" name="Shape 327"/>
          <p:cNvSpPr/>
          <p:nvPr/>
        </p:nvSpPr>
        <p:spPr>
          <a:xfrm flipH="1" flipV="1">
            <a:off x="4276588" y="3223791"/>
            <a:ext cx="3516519" cy="704016"/>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8" name="Shape 328"/>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329" name="Shape 329"/>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330" name="Shape 330"/>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331" name="Shape 331"/>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332" name="Shape 332"/>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333" name="Shape 333"/>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334" name="Shape 334"/>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335" name="Shape 335"/>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336" name="Shape 336"/>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337"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338" name="Shape 338"/>
          <p:cNvSpPr/>
          <p:nvPr/>
        </p:nvSpPr>
        <p:spPr>
          <a:xfrm>
            <a:off x="3482654" y="5142384"/>
            <a:ext cx="4760950" cy="11541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ctr" defTabSz="410751">
              <a:defRPr sz="1800"/>
            </a:pPr>
            <a:r>
              <a:rPr sz="2500">
                <a:solidFill>
                  <a:srgbClr val="535353"/>
                </a:solidFill>
                <a:sym typeface="Gill Sans Light"/>
              </a:rPr>
              <a:t>Strided access results in multiple </a:t>
            </a:r>
          </a:p>
          <a:p>
            <a:pPr algn="ctr" defTabSz="410751">
              <a:defRPr sz="1800"/>
            </a:pPr>
            <a:r>
              <a:rPr sz="2500">
                <a:solidFill>
                  <a:srgbClr val="535353"/>
                </a:solidFill>
                <a:sym typeface="Gill Sans Light"/>
              </a:rPr>
              <a:t>memory transactions (and </a:t>
            </a:r>
          </a:p>
          <a:p>
            <a:pPr algn="ctr" defTabSz="410751">
              <a:defRPr sz="1800"/>
            </a:pPr>
            <a:r>
              <a:rPr sz="2500">
                <a:solidFill>
                  <a:srgbClr val="535353"/>
                </a:solidFill>
                <a:sym typeface="Gill Sans Light"/>
              </a:rPr>
              <a:t>kills throughput)</a:t>
            </a:r>
          </a:p>
        </p:txBody>
      </p:sp>
      <p:sp>
        <p:nvSpPr>
          <p:cNvPr id="339" name="Shape 339"/>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340" name="Shape 340"/>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341" name="Shape 341"/>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342" name="Shape 342"/>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343" name="Shape 343"/>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344" name="Shape 344"/>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345" name="Shape 345"/>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346" name="Shape 346"/>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347" name="Shape 347"/>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348" name="Shape 348"/>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349" name="Shape 349"/>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350" name="Shape 350"/>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351" name="Shape 351"/>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352" name="Shape 352"/>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cxnSp>
        <p:nvCxnSpPr>
          <p:cNvPr id="3" name="Straight Arrow Connector 2"/>
          <p:cNvCxnSpPr>
            <a:stCxn id="324" idx="1"/>
            <a:endCxn id="324" idx="0"/>
          </p:cNvCxnSpPr>
          <p:nvPr/>
        </p:nvCxnSpPr>
        <p:spPr>
          <a:xfrm>
            <a:off x="2508510" y="3223791"/>
            <a:ext cx="385"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325" idx="0"/>
          </p:cNvCxnSpPr>
          <p:nvPr/>
        </p:nvCxnSpPr>
        <p:spPr>
          <a:xfrm>
            <a:off x="3097484" y="3227978"/>
            <a:ext cx="1193510" cy="7215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326" idx="0"/>
          </p:cNvCxnSpPr>
          <p:nvPr/>
        </p:nvCxnSpPr>
        <p:spPr>
          <a:xfrm>
            <a:off x="3686844" y="3223791"/>
            <a:ext cx="2363823" cy="7260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327" idx="0"/>
          </p:cNvCxnSpPr>
          <p:nvPr/>
        </p:nvCxnSpPr>
        <p:spPr>
          <a:xfrm>
            <a:off x="4276203" y="3223791"/>
            <a:ext cx="3516903" cy="70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prstClr val="black"/>
                </a:solidFill>
              </a:rPr>
              <a:t>Memory access patterns</a:t>
            </a:r>
            <a:endParaRPr lang="en-GB" dirty="0">
              <a:solidFill>
                <a:prstClr val="black"/>
              </a:solidFill>
            </a:endParaRPr>
          </a:p>
        </p:txBody>
      </p:sp>
    </p:spTree>
    <p:extLst>
      <p:ext uri="{BB962C8B-B14F-4D97-AF65-F5344CB8AC3E}">
        <p14:creationId xmlns:p14="http://schemas.microsoft.com/office/powerpoint/2010/main" val="405537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95736" y="1241226"/>
            <a:ext cx="4752528" cy="117871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loc = </a:t>
            </a:r>
          </a:p>
          <a:p>
            <a:pPr lvl="1" indent="241093" defTabSz="410751">
              <a:defRPr sz="1800"/>
            </a:pPr>
            <a:r>
              <a:rPr sz="1700" dirty="0">
                <a:solidFill>
                  <a:srgbClr val="535353"/>
                </a:solidFill>
                <a:latin typeface="Menlo Regular"/>
                <a:ea typeface="Menlo Regular"/>
                <a:cs typeface="Menlo Regular"/>
                <a:sym typeface="Menlo Regular"/>
              </a:rPr>
              <a:t>  </a:t>
            </a:r>
            <a:r>
              <a:rPr sz="1700" dirty="0">
                <a:solidFill>
                  <a:srgbClr val="7A81FF"/>
                </a:solidFill>
                <a:latin typeface="Menlo Regular"/>
                <a:ea typeface="Menlo Regular"/>
                <a:cs typeface="Menlo Regular"/>
                <a:sym typeface="Menlo Regular"/>
              </a:rPr>
              <a:t>some_strange_func</a:t>
            </a:r>
            <a:r>
              <a:rPr sz="1700" dirty="0" smtClean="0">
                <a:solidFill>
                  <a:srgbClr val="535353"/>
                </a:solidFill>
                <a:latin typeface="Menlo Regular"/>
                <a:ea typeface="Menlo Regular"/>
                <a:cs typeface="Menlo Regular"/>
                <a:sym typeface="Menlo Regular"/>
              </a:rPr>
              <a:t>(id</a:t>
            </a:r>
            <a:r>
              <a:rPr sz="1700" dirty="0">
                <a:solidFill>
                  <a:srgbClr val="535353"/>
                </a:solidFill>
                <a:latin typeface="Menlo Regular"/>
                <a:ea typeface="Menlo Regular"/>
                <a:cs typeface="Menlo Regular"/>
                <a:sym typeface="Menlo Regular"/>
              </a:rPr>
              <a:t>);</a:t>
            </a:r>
          </a:p>
          <a:p>
            <a:pPr lvl="1" indent="241093" defTabSz="410751">
              <a:defRPr sz="1800"/>
            </a:pPr>
            <a:endParaRPr sz="1700" dirty="0">
              <a:solidFill>
                <a:srgbClr val="535353"/>
              </a:solidFill>
              <a:latin typeface="Menlo Regular"/>
              <a:ea typeface="Menlo Regular"/>
              <a:cs typeface="Menlo Regular"/>
              <a:sym typeface="Menlo Regular"/>
            </a:endParaRP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val4 = memA[loc];</a:t>
            </a:r>
          </a:p>
        </p:txBody>
      </p:sp>
      <p:sp>
        <p:nvSpPr>
          <p:cNvPr id="355" name="Shape 355"/>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6" name="Shape 356"/>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7" name="Shape 357"/>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8" name="Shape 358"/>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9" name="Shape 359"/>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0" name="Shape 360"/>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1" name="Shape 361"/>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2" name="Shape 362"/>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3" name="Shape 363"/>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4" name="Shape 364"/>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5" name="Shape 365"/>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6" name="Shape 366"/>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7" name="Shape 367"/>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8" name="Shape 368"/>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9" name="Shape 369"/>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0" name="Shape 370"/>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1" name="Shape 371"/>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2" name="Shape 372"/>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3" name="Shape 373"/>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4" name="Shape 374"/>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5" name="Shape 375"/>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6" name="Shape 376"/>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7" name="Shape 377"/>
          <p:cNvSpPr/>
          <p:nvPr/>
        </p:nvSpPr>
        <p:spPr>
          <a:xfrm flipV="1">
            <a:off x="-655111" y="3223791"/>
            <a:ext cx="3163622" cy="176432"/>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79" name="Shape 379"/>
          <p:cNvSpPr/>
          <p:nvPr/>
        </p:nvSpPr>
        <p:spPr>
          <a:xfrm flipH="1" flipV="1">
            <a:off x="3687229" y="3223791"/>
            <a:ext cx="3569748" cy="70140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0" name="Shape 380"/>
          <p:cNvSpPr/>
          <p:nvPr/>
        </p:nvSpPr>
        <p:spPr>
          <a:xfrm flipH="1" flipV="1">
            <a:off x="4276588" y="3223792"/>
            <a:ext cx="5250483" cy="203708"/>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1" name="Shape 381"/>
          <p:cNvSpPr/>
          <p:nvPr/>
        </p:nvSpPr>
        <p:spPr>
          <a:xfrm flipV="1">
            <a:off x="2503871" y="3223792"/>
            <a:ext cx="2362077" cy="641822"/>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2" name="Shape 382"/>
          <p:cNvSpPr/>
          <p:nvPr/>
        </p:nvSpPr>
        <p:spPr>
          <a:xfrm flipH="1" flipV="1">
            <a:off x="5455307" y="3223789"/>
            <a:ext cx="4328527" cy="519774"/>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3" name="Shape 383"/>
          <p:cNvSpPr/>
          <p:nvPr/>
        </p:nvSpPr>
        <p:spPr>
          <a:xfrm flipV="1">
            <a:off x="3148796" y="3223793"/>
            <a:ext cx="2895871" cy="70335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4" name="Shape 384"/>
          <p:cNvSpPr/>
          <p:nvPr/>
        </p:nvSpPr>
        <p:spPr>
          <a:xfrm flipV="1">
            <a:off x="751279" y="3223790"/>
            <a:ext cx="5882746" cy="693448"/>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5" name="Shape 385"/>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386" name="Shape 386"/>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387" name="Shape 387"/>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388" name="Shape 388"/>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389" name="Shape 389"/>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390" name="Shape 390"/>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391" name="Shape 391"/>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392" name="Shape 392"/>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393" name="Shape 393"/>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394" name="Shape 394"/>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396" name="Shape 396"/>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397" name="Shape 397"/>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398" name="Shape 398"/>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399" name="Shape 399"/>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400" name="Shape 400"/>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401" name="Shape 401"/>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402" name="Shape 402"/>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403" name="Shape 403"/>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404" name="Shape 404"/>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405" name="Shape 405"/>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406" name="Shape 406"/>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407" name="Shape 407"/>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408" name="Shape 408"/>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409" name="Shape 409"/>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cxnSp>
        <p:nvCxnSpPr>
          <p:cNvPr id="3" name="Straight Arrow Connector 2"/>
          <p:cNvCxnSpPr>
            <a:endCxn id="384" idx="0"/>
          </p:cNvCxnSpPr>
          <p:nvPr/>
        </p:nvCxnSpPr>
        <p:spPr>
          <a:xfrm flipH="1">
            <a:off x="751280" y="3223793"/>
            <a:ext cx="175723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a:off x="3683453" y="3223793"/>
            <a:ext cx="5280243" cy="6418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148823" y="3223789"/>
            <a:ext cx="2980148" cy="1602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2503870" y="3223793"/>
            <a:ext cx="1772717"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5948" y="3223793"/>
            <a:ext cx="294151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382" idx="1"/>
          </p:cNvCxnSpPr>
          <p:nvPr/>
        </p:nvCxnSpPr>
        <p:spPr>
          <a:xfrm flipH="1">
            <a:off x="148823" y="3223789"/>
            <a:ext cx="5306484" cy="5197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4276588" y="3223789"/>
            <a:ext cx="1796690" cy="6934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endCxn id="383" idx="0"/>
          </p:cNvCxnSpPr>
          <p:nvPr/>
        </p:nvCxnSpPr>
        <p:spPr>
          <a:xfrm flipH="1">
            <a:off x="3148796" y="3223789"/>
            <a:ext cx="3491338" cy="703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prstClr val="black"/>
                </a:solidFill>
              </a:rPr>
              <a:t>Memory access patterns</a:t>
            </a:r>
            <a:endParaRPr lang="en-GB" dirty="0">
              <a:solidFill>
                <a:prstClr val="black"/>
              </a:solidFill>
            </a:endParaRPr>
          </a:p>
        </p:txBody>
      </p:sp>
    </p:spTree>
    <p:extLst>
      <p:ext uri="{BB962C8B-B14F-4D97-AF65-F5344CB8AC3E}">
        <p14:creationId xmlns:p14="http://schemas.microsoft.com/office/powerpoint/2010/main" val="3864306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dirty="0" smtClean="0"/>
              <a:t>Exercise</a:t>
            </a:r>
            <a:endParaRPr lang="en-US" dirty="0"/>
          </a:p>
        </p:txBody>
      </p:sp>
      <p:sp>
        <p:nvSpPr>
          <p:cNvPr id="3" name="Content Placeholder 2"/>
          <p:cNvSpPr>
            <a:spLocks noGrp="1"/>
          </p:cNvSpPr>
          <p:nvPr>
            <p:ph idx="1"/>
          </p:nvPr>
        </p:nvSpPr>
        <p:spPr>
          <a:xfrm>
            <a:off x="457200" y="1600200"/>
            <a:ext cx="8526104" cy="4525963"/>
          </a:xfrm>
        </p:spPr>
        <p:txBody>
          <a:bodyPr>
            <a:normAutofit/>
          </a:bodyPr>
          <a:lstStyle/>
          <a:p>
            <a:r>
              <a:rPr lang="en-US" sz="2400" dirty="0" smtClean="0"/>
              <a:t>Modify your parallel </a:t>
            </a:r>
            <a:r>
              <a:rPr lang="en-US" sz="2400" dirty="0" err="1" smtClean="0"/>
              <a:t>jacobi_solver</a:t>
            </a:r>
            <a:r>
              <a:rPr lang="en-US" sz="2400" dirty="0" smtClean="0"/>
              <a:t> from the last exercise.</a:t>
            </a:r>
          </a:p>
          <a:p>
            <a:r>
              <a:rPr lang="en-US" sz="2400" dirty="0" smtClean="0"/>
              <a:t>Experiment with the optimizations we’ve discussed.</a:t>
            </a:r>
          </a:p>
          <a:p>
            <a:pPr lvl="1"/>
            <a:r>
              <a:rPr lang="en-US" sz="2000" dirty="0" smtClean="0"/>
              <a:t>#pragma </a:t>
            </a:r>
            <a:r>
              <a:rPr lang="en-US" sz="2000" dirty="0" err="1" smtClean="0"/>
              <a:t>omp</a:t>
            </a:r>
            <a:r>
              <a:rPr lang="en-US" sz="2000" dirty="0" smtClean="0"/>
              <a:t> target </a:t>
            </a:r>
          </a:p>
          <a:p>
            <a:pPr lvl="1"/>
            <a:r>
              <a:rPr lang="en-US" sz="2000" dirty="0" smtClean="0"/>
              <a:t>#pragma </a:t>
            </a:r>
            <a:r>
              <a:rPr lang="en-US" sz="2000" dirty="0" err="1" smtClean="0"/>
              <a:t>omp</a:t>
            </a:r>
            <a:r>
              <a:rPr lang="en-US" sz="2000" dirty="0" smtClean="0"/>
              <a:t> target data</a:t>
            </a:r>
          </a:p>
          <a:p>
            <a:pPr lvl="1"/>
            <a:r>
              <a:rPr lang="en-US" sz="2000" dirty="0" smtClean="0"/>
              <a:t>#pragma </a:t>
            </a:r>
            <a:r>
              <a:rPr lang="en-US" sz="2000" dirty="0" err="1" smtClean="0"/>
              <a:t>omp</a:t>
            </a:r>
            <a:r>
              <a:rPr lang="en-US" sz="2000" dirty="0" smtClean="0"/>
              <a:t> target map(</a:t>
            </a:r>
            <a:r>
              <a:rPr lang="en-US" sz="2000" dirty="0" err="1" smtClean="0"/>
              <a:t>to:list</a:t>
            </a:r>
            <a:r>
              <a:rPr lang="en-US" sz="2000" dirty="0" smtClean="0"/>
              <a:t>) map(</a:t>
            </a:r>
            <a:r>
              <a:rPr lang="en-US" sz="2000" dirty="0" err="1" smtClean="0"/>
              <a:t>from:list</a:t>
            </a:r>
            <a:r>
              <a:rPr lang="en-US" sz="2000" dirty="0" smtClean="0"/>
              <a:t>) map(</a:t>
            </a:r>
            <a:r>
              <a:rPr lang="en-US" sz="2000" dirty="0" err="1" smtClean="0"/>
              <a:t>tofrom:list</a:t>
            </a:r>
            <a:r>
              <a:rPr lang="en-US" sz="2000" dirty="0" smtClean="0"/>
              <a:t>)</a:t>
            </a:r>
          </a:p>
          <a:p>
            <a:pPr lvl="1"/>
            <a:r>
              <a:rPr lang="en-US" sz="2000" dirty="0" smtClean="0"/>
              <a:t>#pragma </a:t>
            </a:r>
            <a:r>
              <a:rPr lang="en-US" sz="2000" dirty="0" err="1" smtClean="0"/>
              <a:t>omp</a:t>
            </a:r>
            <a:r>
              <a:rPr lang="en-US" sz="2000" dirty="0" smtClean="0"/>
              <a:t> parallel for reduction(+:</a:t>
            </a:r>
            <a:r>
              <a:rPr lang="en-US" sz="2000" dirty="0" err="1" smtClean="0"/>
              <a:t>var</a:t>
            </a:r>
            <a:r>
              <a:rPr lang="en-US" sz="2000" dirty="0" smtClean="0"/>
              <a:t>) private(list)</a:t>
            </a:r>
          </a:p>
          <a:p>
            <a:endParaRPr lang="en-US" dirty="0" smtClean="0"/>
          </a:p>
          <a:p>
            <a:r>
              <a:rPr lang="en-US" dirty="0" smtClean="0"/>
              <a:t>Note: if you want to generate a transposed A matrix to try a different memory layout, you can use the following function from </a:t>
            </a:r>
            <a:r>
              <a:rPr lang="en-US" dirty="0" err="1" smtClean="0"/>
              <a:t>mm_utils</a:t>
            </a:r>
            <a:endParaRPr lang="en-US" sz="2000" dirty="0" smtClean="0"/>
          </a:p>
          <a:p>
            <a:pPr lvl="1"/>
            <a:r>
              <a:rPr lang="en-US" dirty="0" smtClean="0"/>
              <a:t>void </a:t>
            </a:r>
            <a:r>
              <a:rPr lang="en-US" dirty="0" err="1" smtClean="0"/>
              <a:t>init_diag_dom_near_identity_matrix_colmaj</a:t>
            </a:r>
            <a:r>
              <a:rPr lang="en-US" dirty="0" smtClean="0"/>
              <a:t>(</a:t>
            </a:r>
            <a:r>
              <a:rPr lang="en-US" dirty="0" err="1" smtClean="0"/>
              <a:t>int</a:t>
            </a:r>
            <a:r>
              <a:rPr lang="en-US" dirty="0" smtClean="0"/>
              <a:t> </a:t>
            </a:r>
            <a:r>
              <a:rPr lang="en-US" dirty="0" err="1" smtClean="0"/>
              <a:t>Ndim</a:t>
            </a:r>
            <a:r>
              <a:rPr lang="en-US" dirty="0" smtClean="0"/>
              <a:t>, TYPE *A)</a:t>
            </a:r>
            <a:endParaRPr lang="en-US" sz="2000" dirty="0"/>
          </a:p>
        </p:txBody>
      </p:sp>
    </p:spTree>
    <p:extLst>
      <p:ext uri="{BB962C8B-B14F-4D97-AF65-F5344CB8AC3E}">
        <p14:creationId xmlns:p14="http://schemas.microsoft.com/office/powerpoint/2010/main" val="232875941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Slide Number Placeholder 3"/>
          <p:cNvSpPr>
            <a:spLocks noGrp="1"/>
          </p:cNvSpPr>
          <p:nvPr>
            <p:ph type="sldNum" sz="quarter" idx="10"/>
          </p:nvPr>
        </p:nvSpPr>
        <p:spPr/>
        <p:txBody>
          <a:bodyPr/>
          <a:lstStyle/>
          <a:p>
            <a:pPr>
              <a:defRPr/>
            </a:pPr>
            <a:fld id="{C28CFCEF-03ED-4D47-8571-FA794F40F20A}" type="slidenum">
              <a:rPr lang="zh-CN" altLang="en-US"/>
              <a:pPr>
                <a:defRPr/>
              </a:pPr>
              <a:t>8</a:t>
            </a:fld>
            <a:endParaRPr lang="en-US" altLang="zh-CN"/>
          </a:p>
        </p:txBody>
      </p:sp>
      <p:sp>
        <p:nvSpPr>
          <p:cNvPr id="14339" name="Rectangle 2"/>
          <p:cNvSpPr>
            <a:spLocks noGrp="1" noChangeArrowheads="1"/>
          </p:cNvSpPr>
          <p:nvPr>
            <p:ph type="title"/>
          </p:nvPr>
        </p:nvSpPr>
        <p:spPr>
          <a:noFill/>
        </p:spPr>
        <p:txBody>
          <a:bodyPr/>
          <a:lstStyle/>
          <a:p>
            <a:pPr eaLnBrk="1" hangingPunct="1">
              <a:lnSpc>
                <a:spcPct val="89000"/>
              </a:lnSpc>
            </a:pPr>
            <a:r>
              <a:rPr lang="en-US" altLang="zh-CN" dirty="0" err="1" smtClean="0">
                <a:ea typeface="SimSun" pitchFamily="2" charset="-122"/>
              </a:rPr>
              <a:t>OpenMP</a:t>
            </a:r>
            <a:r>
              <a:rPr lang="en-US" altLang="zh-CN" baseline="30000" dirty="0" smtClean="0">
                <a:ea typeface="SimSun" pitchFamily="2" charset="-122"/>
              </a:rPr>
              <a:t>*</a:t>
            </a:r>
            <a:r>
              <a:rPr lang="en-US" altLang="zh-CN" dirty="0" smtClean="0">
                <a:ea typeface="SimSun" pitchFamily="2" charset="-122"/>
              </a:rPr>
              <a:t> overview:</a:t>
            </a:r>
            <a:endParaRPr lang="en-US" altLang="zh-CN" sz="3200" dirty="0" smtClean="0">
              <a:solidFill>
                <a:schemeClr val="accent1"/>
              </a:solidFill>
              <a:ea typeface="SimSun" pitchFamily="2" charset="-122"/>
            </a:endParaRPr>
          </a:p>
        </p:txBody>
      </p:sp>
      <p:sp>
        <p:nvSpPr>
          <p:cNvPr id="14340" name="Rectangle 3"/>
          <p:cNvSpPr>
            <a:spLocks noChangeArrowheads="1"/>
          </p:cNvSpPr>
          <p:nvPr/>
        </p:nvSpPr>
        <p:spPr bwMode="auto">
          <a:xfrm>
            <a:off x="5513388" y="6132513"/>
            <a:ext cx="259397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omp_set_lock(lck)</a:t>
            </a:r>
          </a:p>
        </p:txBody>
      </p:sp>
      <p:sp>
        <p:nvSpPr>
          <p:cNvPr id="14341" name="Rectangle 4"/>
          <p:cNvSpPr>
            <a:spLocks noChangeArrowheads="1"/>
          </p:cNvSpPr>
          <p:nvPr/>
        </p:nvSpPr>
        <p:spPr bwMode="auto">
          <a:xfrm>
            <a:off x="274638" y="4999038"/>
            <a:ext cx="544195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#pragma omp parallel for private(A, B)</a:t>
            </a:r>
          </a:p>
        </p:txBody>
      </p:sp>
      <p:sp>
        <p:nvSpPr>
          <p:cNvPr id="14342" name="Rectangle 5"/>
          <p:cNvSpPr>
            <a:spLocks noChangeArrowheads="1"/>
          </p:cNvSpPr>
          <p:nvPr/>
        </p:nvSpPr>
        <p:spPr bwMode="auto">
          <a:xfrm>
            <a:off x="4694238" y="1370013"/>
            <a:ext cx="3013075" cy="379412"/>
          </a:xfrm>
          <a:prstGeom prst="rect">
            <a:avLst/>
          </a:prstGeom>
          <a:solidFill>
            <a:srgbClr val="CCFF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#pragma omp critical</a:t>
            </a:r>
          </a:p>
        </p:txBody>
      </p:sp>
      <p:sp>
        <p:nvSpPr>
          <p:cNvPr id="14343" name="Rectangle 6"/>
          <p:cNvSpPr>
            <a:spLocks noChangeArrowheads="1"/>
          </p:cNvSpPr>
          <p:nvPr/>
        </p:nvSpPr>
        <p:spPr bwMode="auto">
          <a:xfrm>
            <a:off x="112713" y="2303463"/>
            <a:ext cx="47466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parallel do shared(a, b, c)</a:t>
            </a:r>
          </a:p>
        </p:txBody>
      </p:sp>
      <p:sp>
        <p:nvSpPr>
          <p:cNvPr id="14344" name="Rectangle 7"/>
          <p:cNvSpPr>
            <a:spLocks noChangeArrowheads="1"/>
          </p:cNvSpPr>
          <p:nvPr/>
        </p:nvSpPr>
        <p:spPr bwMode="auto">
          <a:xfrm>
            <a:off x="436563" y="4465638"/>
            <a:ext cx="5049837" cy="379412"/>
          </a:xfrm>
          <a:prstGeom prst="rect">
            <a:avLst/>
          </a:prstGeom>
          <a:solidFill>
            <a:srgbClr val="FFCC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PARALLEL  REDUCTION (+: A, B)</a:t>
            </a:r>
          </a:p>
        </p:txBody>
      </p:sp>
      <p:sp>
        <p:nvSpPr>
          <p:cNvPr id="14345" name="Rectangle 8"/>
          <p:cNvSpPr>
            <a:spLocks noChangeArrowheads="1"/>
          </p:cNvSpPr>
          <p:nvPr/>
        </p:nvSpPr>
        <p:spPr bwMode="auto">
          <a:xfrm>
            <a:off x="579438" y="2808288"/>
            <a:ext cx="3727450"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call OMP_INIT_LOCK (ilok)</a:t>
            </a:r>
          </a:p>
        </p:txBody>
      </p:sp>
      <p:sp>
        <p:nvSpPr>
          <p:cNvPr id="14346" name="Rectangle 9"/>
          <p:cNvSpPr>
            <a:spLocks noChangeArrowheads="1"/>
          </p:cNvSpPr>
          <p:nvPr/>
        </p:nvSpPr>
        <p:spPr bwMode="auto">
          <a:xfrm>
            <a:off x="5046663" y="2417763"/>
            <a:ext cx="3527425"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call omp_test_lock(jlok) </a:t>
            </a:r>
          </a:p>
        </p:txBody>
      </p:sp>
      <p:sp>
        <p:nvSpPr>
          <p:cNvPr id="14347" name="Rectangle 10"/>
          <p:cNvSpPr>
            <a:spLocks noChangeArrowheads="1"/>
          </p:cNvSpPr>
          <p:nvPr/>
        </p:nvSpPr>
        <p:spPr bwMode="auto">
          <a:xfrm>
            <a:off x="3808413" y="3465513"/>
            <a:ext cx="42132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setenv OMP_SCHEDULE “dynamic”</a:t>
            </a:r>
          </a:p>
        </p:txBody>
      </p:sp>
      <p:sp>
        <p:nvSpPr>
          <p:cNvPr id="14348" name="Rectangle 11"/>
          <p:cNvSpPr>
            <a:spLocks noChangeArrowheads="1"/>
          </p:cNvSpPr>
          <p:nvPr/>
        </p:nvSpPr>
        <p:spPr bwMode="auto">
          <a:xfrm>
            <a:off x="4875213" y="1865313"/>
            <a:ext cx="4070350"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CALL OMP_SET_NUM_THREADS(10)</a:t>
            </a:r>
          </a:p>
        </p:txBody>
      </p:sp>
      <p:sp>
        <p:nvSpPr>
          <p:cNvPr id="14349" name="Rectangle 12"/>
          <p:cNvSpPr>
            <a:spLocks noChangeArrowheads="1"/>
          </p:cNvSpPr>
          <p:nvPr/>
        </p:nvSpPr>
        <p:spPr bwMode="auto">
          <a:xfrm>
            <a:off x="4818063" y="5580063"/>
            <a:ext cx="349885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DO lastprivate(XX)</a:t>
            </a:r>
          </a:p>
        </p:txBody>
      </p:sp>
      <p:sp>
        <p:nvSpPr>
          <p:cNvPr id="14350" name="Rectangle 13"/>
          <p:cNvSpPr>
            <a:spLocks noChangeArrowheads="1"/>
          </p:cNvSpPr>
          <p:nvPr/>
        </p:nvSpPr>
        <p:spPr bwMode="auto">
          <a:xfrm>
            <a:off x="6884988" y="4046538"/>
            <a:ext cx="2070100" cy="379412"/>
          </a:xfrm>
          <a:prstGeom prst="rect">
            <a:avLst/>
          </a:prstGeom>
          <a:solidFill>
            <a:srgbClr val="FFCC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ORDERED</a:t>
            </a:r>
          </a:p>
        </p:txBody>
      </p:sp>
      <p:sp>
        <p:nvSpPr>
          <p:cNvPr id="14351" name="Rectangle 14"/>
          <p:cNvSpPr>
            <a:spLocks noChangeArrowheads="1"/>
          </p:cNvSpPr>
          <p:nvPr/>
        </p:nvSpPr>
        <p:spPr bwMode="auto">
          <a:xfrm>
            <a:off x="122238" y="3351213"/>
            <a:ext cx="3575050"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dirty="0">
                <a:solidFill>
                  <a:schemeClr val="bg2"/>
                </a:solidFill>
                <a:latin typeface="Courier New" pitchFamily="49" charset="0"/>
              </a:rPr>
              <a:t>C$OMP  SINGLE PRIVATE(X)</a:t>
            </a:r>
          </a:p>
        </p:txBody>
      </p:sp>
      <p:sp>
        <p:nvSpPr>
          <p:cNvPr id="14352" name="Rectangle 15"/>
          <p:cNvSpPr>
            <a:spLocks noChangeArrowheads="1"/>
          </p:cNvSpPr>
          <p:nvPr/>
        </p:nvSpPr>
        <p:spPr bwMode="auto">
          <a:xfrm>
            <a:off x="6172200" y="4572000"/>
            <a:ext cx="2108200" cy="379413"/>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SECTIONS </a:t>
            </a:r>
          </a:p>
        </p:txBody>
      </p:sp>
      <p:sp>
        <p:nvSpPr>
          <p:cNvPr id="14353" name="Rectangle 16"/>
          <p:cNvSpPr>
            <a:spLocks noChangeArrowheads="1"/>
          </p:cNvSpPr>
          <p:nvPr/>
        </p:nvSpPr>
        <p:spPr bwMode="auto">
          <a:xfrm>
            <a:off x="6523038" y="2874963"/>
            <a:ext cx="1860550" cy="379412"/>
          </a:xfrm>
          <a:prstGeom prst="rect">
            <a:avLst/>
          </a:prstGeom>
          <a:solidFill>
            <a:srgbClr val="FF99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MASTER</a:t>
            </a:r>
          </a:p>
        </p:txBody>
      </p:sp>
      <p:sp>
        <p:nvSpPr>
          <p:cNvPr id="14354" name="Rectangle 17"/>
          <p:cNvSpPr>
            <a:spLocks noChangeArrowheads="1"/>
          </p:cNvSpPr>
          <p:nvPr/>
        </p:nvSpPr>
        <p:spPr bwMode="auto">
          <a:xfrm>
            <a:off x="4446588" y="2989263"/>
            <a:ext cx="1870075" cy="379412"/>
          </a:xfrm>
          <a:prstGeom prst="rect">
            <a:avLst/>
          </a:prstGeom>
          <a:solidFill>
            <a:srgbClr val="CCFF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ATOMIC</a:t>
            </a:r>
          </a:p>
        </p:txBody>
      </p:sp>
      <p:sp>
        <p:nvSpPr>
          <p:cNvPr id="14355" name="Rectangle 18"/>
          <p:cNvSpPr>
            <a:spLocks noChangeArrowheads="1"/>
          </p:cNvSpPr>
          <p:nvPr/>
        </p:nvSpPr>
        <p:spPr bwMode="auto">
          <a:xfrm>
            <a:off x="2532063" y="1350963"/>
            <a:ext cx="1736725"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FLUSH</a:t>
            </a:r>
          </a:p>
        </p:txBody>
      </p:sp>
      <p:sp>
        <p:nvSpPr>
          <p:cNvPr id="14356" name="Rectangle 19"/>
          <p:cNvSpPr>
            <a:spLocks noChangeArrowheads="1"/>
          </p:cNvSpPr>
          <p:nvPr/>
        </p:nvSpPr>
        <p:spPr bwMode="auto">
          <a:xfrm>
            <a:off x="274638" y="3951288"/>
            <a:ext cx="619442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PARALLEL DO ORDERED PRIVATE (A, B, C)</a:t>
            </a:r>
          </a:p>
        </p:txBody>
      </p:sp>
      <p:sp>
        <p:nvSpPr>
          <p:cNvPr id="14357" name="Rectangle 20"/>
          <p:cNvSpPr>
            <a:spLocks noChangeArrowheads="1"/>
          </p:cNvSpPr>
          <p:nvPr/>
        </p:nvSpPr>
        <p:spPr bwMode="auto">
          <a:xfrm>
            <a:off x="617538" y="1808163"/>
            <a:ext cx="382270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THREADPRIVATE(/ABC/)</a:t>
            </a:r>
          </a:p>
        </p:txBody>
      </p:sp>
      <p:sp>
        <p:nvSpPr>
          <p:cNvPr id="14358" name="Rectangle 21"/>
          <p:cNvSpPr>
            <a:spLocks noChangeArrowheads="1"/>
          </p:cNvSpPr>
          <p:nvPr/>
        </p:nvSpPr>
        <p:spPr bwMode="auto">
          <a:xfrm>
            <a:off x="331788" y="5503863"/>
            <a:ext cx="407987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PARALLEL COPYIN(/blk/)</a:t>
            </a:r>
          </a:p>
        </p:txBody>
      </p:sp>
      <p:sp>
        <p:nvSpPr>
          <p:cNvPr id="14359" name="Rectangle 22"/>
          <p:cNvSpPr>
            <a:spLocks noChangeArrowheads="1"/>
          </p:cNvSpPr>
          <p:nvPr/>
        </p:nvSpPr>
        <p:spPr bwMode="auto">
          <a:xfrm>
            <a:off x="1093788" y="6094413"/>
            <a:ext cx="4051300"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Nthrds = OMP_GET_NUM_PROCS()</a:t>
            </a:r>
          </a:p>
        </p:txBody>
      </p:sp>
      <p:sp>
        <p:nvSpPr>
          <p:cNvPr id="14360" name="Rectangle 23"/>
          <p:cNvSpPr>
            <a:spLocks noChangeArrowheads="1"/>
          </p:cNvSpPr>
          <p:nvPr/>
        </p:nvSpPr>
        <p:spPr bwMode="auto">
          <a:xfrm>
            <a:off x="5903913" y="5103813"/>
            <a:ext cx="22320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!$OMP  BARRIER</a:t>
            </a:r>
          </a:p>
        </p:txBody>
      </p:sp>
      <p:sp>
        <p:nvSpPr>
          <p:cNvPr id="880664" name="Text Box 24"/>
          <p:cNvSpPr txBox="1">
            <a:spLocks noChangeArrowheads="1"/>
          </p:cNvSpPr>
          <p:nvPr/>
        </p:nvSpPr>
        <p:spPr bwMode="auto">
          <a:xfrm>
            <a:off x="685800" y="2133600"/>
            <a:ext cx="7848600" cy="3207647"/>
          </a:xfrm>
          <a:prstGeom prst="rect">
            <a:avLst/>
          </a:prstGeom>
          <a:solidFill>
            <a:srgbClr val="F7FDFF"/>
          </a:solidFill>
          <a:ln w="12700">
            <a:solidFill>
              <a:schemeClr val="tx1"/>
            </a:solidFill>
            <a:miter lim="800000"/>
            <a:headEnd type="none" w="sm" len="sm"/>
            <a:tailEnd type="none" w="sm" len="sm"/>
          </a:ln>
        </p:spPr>
        <p:txBody>
          <a:bodyPr>
            <a:spAutoFit/>
          </a:bodyPr>
          <a:lstStyle/>
          <a:p>
            <a:pPr>
              <a:lnSpc>
                <a:spcPct val="94000"/>
              </a:lnSpc>
              <a:spcBef>
                <a:spcPct val="30000"/>
              </a:spcBef>
              <a:buClr>
                <a:schemeClr val="tx2"/>
              </a:buClr>
              <a:buSzPct val="75000"/>
              <a:buFont typeface="Wingdings" pitchFamily="2" charset="2"/>
              <a:buNone/>
            </a:pPr>
            <a:r>
              <a:rPr lang="en-US" altLang="zh-CN" sz="2800" i="1" dirty="0" err="1">
                <a:latin typeface="Trebuchet MS" pitchFamily="34" charset="0"/>
              </a:rPr>
              <a:t>OpenMP</a:t>
            </a:r>
            <a:r>
              <a:rPr lang="en-US" altLang="zh-CN" sz="2800" i="1" dirty="0">
                <a:latin typeface="Trebuchet MS" pitchFamily="34" charset="0"/>
              </a:rPr>
              <a:t>:  An API for Writing Multithreaded Applications</a:t>
            </a:r>
            <a:br>
              <a:rPr lang="en-US" altLang="zh-CN" sz="2800" i="1" dirty="0">
                <a:latin typeface="Trebuchet MS" pitchFamily="34" charset="0"/>
              </a:rPr>
            </a:br>
            <a:endParaRPr lang="en-US" altLang="zh-CN" sz="2000" dirty="0">
              <a:latin typeface="Trebuchet MS" pitchFamily="34" charset="0"/>
            </a:endParaRPr>
          </a:p>
          <a:p>
            <a:pPr lvl="2" algn="l">
              <a:lnSpc>
                <a:spcPct val="94000"/>
              </a:lnSpc>
              <a:spcBef>
                <a:spcPct val="30000"/>
              </a:spcBef>
              <a:buClr>
                <a:schemeClr val="tx2"/>
              </a:buClr>
              <a:buFont typeface="Wingdings" pitchFamily="2" charset="2"/>
              <a:buChar char="§"/>
            </a:pPr>
            <a:r>
              <a:rPr lang="en-US" altLang="zh-CN" sz="2000" dirty="0">
                <a:latin typeface="Trebuchet MS" pitchFamily="34" charset="0"/>
              </a:rPr>
              <a:t>A set of compiler directives and library routines  for parallel application programmers</a:t>
            </a:r>
          </a:p>
          <a:p>
            <a:pPr lvl="2" algn="l">
              <a:lnSpc>
                <a:spcPct val="94000"/>
              </a:lnSpc>
              <a:spcBef>
                <a:spcPct val="30000"/>
              </a:spcBef>
              <a:buClr>
                <a:schemeClr val="tx2"/>
              </a:buClr>
              <a:buFont typeface="Wingdings" pitchFamily="2" charset="2"/>
              <a:buChar char="§"/>
            </a:pPr>
            <a:r>
              <a:rPr lang="en-US" altLang="zh-CN" sz="2000" dirty="0">
                <a:latin typeface="Trebuchet MS" pitchFamily="34" charset="0"/>
              </a:rPr>
              <a:t>Greatly simplifies writing multi-threaded (MT) programs in Fortran, C and C++</a:t>
            </a:r>
          </a:p>
          <a:p>
            <a:pPr lvl="2" algn="l">
              <a:lnSpc>
                <a:spcPct val="94000"/>
              </a:lnSpc>
              <a:spcBef>
                <a:spcPct val="30000"/>
              </a:spcBef>
              <a:buClr>
                <a:schemeClr val="tx2"/>
              </a:buClr>
              <a:buFont typeface="Wingdings" pitchFamily="2" charset="2"/>
              <a:buChar char="§"/>
            </a:pPr>
            <a:r>
              <a:rPr lang="en-US" altLang="zh-CN" sz="2000" dirty="0">
                <a:latin typeface="Trebuchet MS" pitchFamily="34" charset="0"/>
              </a:rPr>
              <a:t>Standardizes </a:t>
            </a:r>
            <a:r>
              <a:rPr lang="en-US" altLang="zh-CN" sz="2000" dirty="0" smtClean="0">
                <a:latin typeface="Trebuchet MS" pitchFamily="34" charset="0"/>
              </a:rPr>
              <a:t>established SMP practice + </a:t>
            </a:r>
            <a:r>
              <a:rPr lang="en-US" altLang="zh-CN" sz="2000" dirty="0" err="1" smtClean="0">
                <a:latin typeface="Trebuchet MS" pitchFamily="34" charset="0"/>
              </a:rPr>
              <a:t>vectorization</a:t>
            </a:r>
            <a:r>
              <a:rPr lang="en-US" altLang="zh-CN" sz="2000" dirty="0" smtClean="0">
                <a:latin typeface="Trebuchet MS" pitchFamily="34" charset="0"/>
              </a:rPr>
              <a:t> and heterogeneous device programming</a:t>
            </a:r>
            <a:endParaRPr lang="en-US" altLang="zh-CN" sz="2000" dirty="0">
              <a:latin typeface="Arial" charset="0"/>
            </a:endParaRPr>
          </a:p>
        </p:txBody>
      </p:sp>
      <p:sp>
        <p:nvSpPr>
          <p:cNvPr id="14362" name="Text Box 25"/>
          <p:cNvSpPr txBox="1">
            <a:spLocks noChangeArrowheads="1"/>
          </p:cNvSpPr>
          <p:nvPr/>
        </p:nvSpPr>
        <p:spPr bwMode="auto">
          <a:xfrm>
            <a:off x="152400" y="6613525"/>
            <a:ext cx="8991600" cy="244475"/>
          </a:xfrm>
          <a:prstGeom prst="rect">
            <a:avLst/>
          </a:prstGeom>
          <a:noFill/>
          <a:ln w="19050">
            <a:noFill/>
            <a:miter lim="800000"/>
            <a:headEnd/>
            <a:tailEnd/>
          </a:ln>
        </p:spPr>
        <p:txBody>
          <a:bodyPr>
            <a:spAutoFit/>
          </a:bodyPr>
          <a:lstStyle/>
          <a:p>
            <a:pPr>
              <a:spcBef>
                <a:spcPct val="50000"/>
              </a:spcBef>
            </a:pPr>
            <a:r>
              <a:rPr lang="zh-CN" altLang="en-US" sz="1000" b="0">
                <a:latin typeface="Arial" charset="0"/>
              </a:rPr>
              <a:t>* </a:t>
            </a:r>
            <a:r>
              <a:rPr lang="en-US" altLang="zh-CN" sz="1000" b="0">
                <a:latin typeface="Arial" charset="0"/>
              </a:rPr>
              <a:t>The name “OpenMP” is the property of the OpenMP Architecture Review Board.</a:t>
            </a:r>
          </a:p>
        </p:txBody>
      </p:sp>
    </p:spTree>
    <p:extLst>
      <p:ext uri="{BB962C8B-B14F-4D97-AF65-F5344CB8AC3E}">
        <p14:creationId xmlns:p14="http://schemas.microsoft.com/office/powerpoint/2010/main" val="2088735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4"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smtClean="0"/>
              <a:t>Jacobi Solver (Par </a:t>
            </a:r>
            <a:r>
              <a:rPr lang="en-US" dirty="0" err="1" smtClean="0"/>
              <a:t>Targ</a:t>
            </a:r>
            <a:r>
              <a:rPr lang="en-US" dirty="0" smtClean="0"/>
              <a:t> Data, 1/2)</a:t>
            </a:r>
            <a:endParaRPr lang="en-US" dirty="0"/>
          </a:p>
        </p:txBody>
      </p:sp>
      <p:sp>
        <p:nvSpPr>
          <p:cNvPr id="3" name="Content Placeholder 2"/>
          <p:cNvSpPr>
            <a:spLocks noGrp="1"/>
          </p:cNvSpPr>
          <p:nvPr>
            <p:ph idx="1"/>
          </p:nvPr>
        </p:nvSpPr>
        <p:spPr>
          <a:xfrm>
            <a:off x="309562" y="878922"/>
            <a:ext cx="8313156" cy="5979077"/>
          </a:xfrm>
        </p:spPr>
        <p:txBody>
          <a:bodyPr>
            <a:noAutofit/>
          </a:bodyPr>
          <a:lstStyle/>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data map(tofrom:x1[0:Ndim],x2[0:Ndim])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a:solidFill>
                  <a:srgbClr val="800000"/>
                </a:solidFill>
              </a:rPr>
              <a:t>)</a:t>
            </a:r>
            <a:endParaRPr lang="en-US" sz="1800" dirty="0"/>
          </a:p>
          <a:p>
            <a:pPr marL="0" indent="0">
              <a:buNone/>
            </a:pPr>
            <a:r>
              <a:rPr lang="en-US" sz="1800" dirty="0"/>
              <a:t>while((</a:t>
            </a:r>
            <a:r>
              <a:rPr lang="en-US" sz="1800" dirty="0" err="1"/>
              <a:t>conv</a:t>
            </a:r>
            <a:r>
              <a:rPr lang="en-US" sz="1800" dirty="0"/>
              <a:t>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r>
              <a:rPr lang="en-US" sz="1800" dirty="0"/>
              <a:t>      // alternate x vectors.</a:t>
            </a:r>
          </a:p>
          <a:p>
            <a:pPr marL="0" indent="0">
              <a:buNone/>
            </a:pPr>
            <a:r>
              <a:rPr lang="en-US" sz="1800" dirty="0"/>
              <a:t>     </a:t>
            </a:r>
            <a:r>
              <a:rPr lang="en-US" sz="1800" dirty="0" err="1"/>
              <a:t>xnew</a:t>
            </a:r>
            <a:r>
              <a:rPr lang="en-US" sz="1800" dirty="0"/>
              <a:t>  = </a:t>
            </a:r>
            <a:r>
              <a:rPr lang="en-US" sz="1800" dirty="0" err="1"/>
              <a:t>iters</a:t>
            </a:r>
            <a:r>
              <a:rPr lang="en-US" sz="1800" dirty="0"/>
              <a:t> % 2 ? x2 : x1;</a:t>
            </a:r>
          </a:p>
          <a:p>
            <a:pPr marL="0" indent="0">
              <a:buNone/>
            </a:pPr>
            <a:r>
              <a:rPr lang="en-US" sz="1800" dirty="0"/>
              <a:t>     </a:t>
            </a:r>
            <a:r>
              <a:rPr lang="en-US" sz="1800" dirty="0" err="1"/>
              <a:t>xold</a:t>
            </a:r>
            <a:r>
              <a:rPr lang="en-US" sz="1800" dirty="0"/>
              <a:t>   =  </a:t>
            </a:r>
            <a:r>
              <a:rPr lang="en-US" sz="1800" dirty="0" err="1"/>
              <a:t>iters</a:t>
            </a:r>
            <a:r>
              <a:rPr lang="en-US" sz="1800" dirty="0"/>
              <a:t> % 2 ? x1 : x2</a:t>
            </a:r>
            <a:r>
              <a:rPr lang="en-US" sz="1800" dirty="0" smtClean="0"/>
              <a:t>;</a:t>
            </a:r>
          </a:p>
          <a:p>
            <a:pPr marL="0" indent="0">
              <a:buNone/>
            </a:pPr>
            <a:endParaRPr lang="en-US" sz="1800" dirty="0"/>
          </a:p>
          <a:p>
            <a:pPr marL="0" indent="0">
              <a:buNone/>
            </a:pPr>
            <a:r>
              <a:rPr lang="en-US" sz="1800" b="1" dirty="0" smtClean="0">
                <a:solidFill>
                  <a:srgbClr val="800000"/>
                </a:solidFill>
              </a:rPr>
              <a:t>#</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r>
              <a:rPr lang="en-US" sz="1800" b="1" dirty="0" smtClean="0">
                <a:solidFill>
                  <a:srgbClr val="800000"/>
                </a:solidFill>
              </a:rPr>
              <a:t> </a:t>
            </a:r>
            <a:endParaRPr lang="en-US" sz="1800" b="1" dirty="0">
              <a:solidFill>
                <a:srgbClr val="800000"/>
              </a:solidFill>
            </a:endParaRP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a:t>
            </a:r>
            <a:r>
              <a:rPr lang="en-US" sz="1800" b="1" dirty="0" smtClean="0">
                <a:solidFill>
                  <a:srgbClr val="800000"/>
                </a:solidFill>
              </a:rPr>
              <a:t>(j</a:t>
            </a:r>
            <a:r>
              <a:rPr lang="en-US" sz="1800" b="1" dirty="0">
                <a:solidFill>
                  <a:srgbClr val="800000"/>
                </a:solidFill>
              </a:rPr>
              <a:t>)</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j&lt;Ndim;j</a:t>
            </a:r>
            <a:r>
              <a:rPr lang="da-DK" sz="1800" dirty="0" smtClean="0"/>
              <a:t>++){</a:t>
            </a:r>
            <a:endParaRPr lang="en-US" sz="1800" dirty="0" smtClean="0"/>
          </a:p>
          <a:p>
            <a:pPr marL="0" indent="0">
              <a:buNone/>
            </a:pPr>
            <a:r>
              <a:rPr lang="en-US" sz="1800" dirty="0" smtClean="0"/>
              <a:t>               </a:t>
            </a:r>
            <a:r>
              <a:rPr lang="en-US" sz="1800" dirty="0" err="1" smtClean="0"/>
              <a:t>xnew</a:t>
            </a:r>
            <a:r>
              <a:rPr lang="en-US" sz="1800" dirty="0" smtClean="0"/>
              <a:t>[i]+= (A[i*</a:t>
            </a:r>
            <a:r>
              <a:rPr lang="en-US" sz="1800" dirty="0" err="1" smtClean="0"/>
              <a:t>Ndim</a:t>
            </a:r>
            <a:r>
              <a:rPr lang="en-US" sz="1800" dirty="0" smtClean="0"/>
              <a:t> + j]*</a:t>
            </a:r>
            <a:r>
              <a:rPr lang="en-US" sz="1800" dirty="0" err="1" smtClean="0"/>
              <a:t>xold</a:t>
            </a:r>
            <a:r>
              <a:rPr lang="en-US" sz="1800" dirty="0" smtClean="0"/>
              <a:t>[j])*(</a:t>
            </a:r>
            <a:r>
              <a:rPr lang="da-DK" sz="1800" b="1" dirty="0" smtClean="0">
                <a:solidFill>
                  <a:srgbClr val="000000"/>
                </a:solidFill>
                <a:latin typeface="Courier"/>
                <a:cs typeface="Courier"/>
              </a:rPr>
              <a:t>(TYPE)(i != j))</a:t>
            </a:r>
            <a:r>
              <a:rPr lang="en-US" sz="1800" dirty="0" smtClean="0"/>
              <a:t>;</a:t>
            </a:r>
          </a:p>
          <a:p>
            <a:pPr marL="0" indent="0">
              <a:buNone/>
            </a:pPr>
            <a:r>
              <a:rPr lang="en-US" sz="1800" dirty="0" smtClean="0"/>
              <a:t>         </a:t>
            </a:r>
            <a:r>
              <a:rPr lang="en-US" sz="1800" dirty="0"/>
              <a:t>}</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r>
              <a:rPr lang="en-US" sz="1800" dirty="0" smtClean="0"/>
              <a:t>;</a:t>
            </a:r>
            <a:endParaRPr lang="en-US" sz="1800" dirty="0"/>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4066355790"/>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smtClean="0"/>
              <a:t>Jacobi Solver (Par </a:t>
            </a:r>
            <a:r>
              <a:rPr lang="en-US" dirty="0" err="1" smtClean="0"/>
              <a:t>Targ</a:t>
            </a:r>
            <a:r>
              <a:rPr lang="en-US" dirty="0" smtClean="0"/>
              <a:t> Data, 2/2)</a:t>
            </a:r>
            <a:endParaRPr lang="en-US" dirty="0"/>
          </a:p>
        </p:txBody>
      </p:sp>
      <p:sp>
        <p:nvSpPr>
          <p:cNvPr id="4" name="Content Placeholder 2"/>
          <p:cNvSpPr txBox="1">
            <a:spLocks/>
          </p:cNvSpPr>
          <p:nvPr/>
        </p:nvSpPr>
        <p:spPr>
          <a:xfrm>
            <a:off x="309563" y="1125404"/>
            <a:ext cx="8834437" cy="5419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000000"/>
                </a:solidFill>
              </a:rPr>
              <a:t>     //</a:t>
            </a:r>
          </a:p>
          <a:p>
            <a:pPr marL="0" indent="0">
              <a:buFont typeface="Arial" pitchFamily="34" charset="0"/>
              <a:buNone/>
            </a:pPr>
            <a:r>
              <a:rPr lang="en-US" sz="1800" dirty="0" smtClean="0">
                <a:solidFill>
                  <a:srgbClr val="000000"/>
                </a:solidFill>
              </a:rPr>
              <a:t>     // test convergence</a:t>
            </a:r>
          </a:p>
          <a:p>
            <a:pPr marL="0" indent="0">
              <a:buFont typeface="Arial" pitchFamily="34" charset="0"/>
              <a:buNone/>
            </a:pPr>
            <a:r>
              <a:rPr lang="en-US" sz="1800" dirty="0" smtClean="0">
                <a:solidFill>
                  <a:srgbClr val="000000"/>
                </a:solidFill>
              </a:rPr>
              <a:t>     //</a:t>
            </a:r>
          </a:p>
          <a:p>
            <a:pPr marL="0" indent="0">
              <a:buFont typeface="Arial" pitchFamily="34" charset="0"/>
              <a:buNone/>
            </a:pPr>
            <a:r>
              <a:rPr lang="en-US" sz="1800" dirty="0" smtClean="0">
                <a:solidFill>
                  <a:srgbClr val="000000"/>
                </a:solidFill>
              </a:rPr>
              <a:t>     </a:t>
            </a:r>
            <a:r>
              <a:rPr lang="en-US" sz="1800" dirty="0" err="1" smtClean="0">
                <a:solidFill>
                  <a:srgbClr val="000000"/>
                </a:solidFill>
              </a:rPr>
              <a:t>conv</a:t>
            </a:r>
            <a:r>
              <a:rPr lang="en-US" sz="1800" dirty="0" smtClean="0">
                <a:solidFill>
                  <a:srgbClr val="000000"/>
                </a:solidFill>
              </a:rPr>
              <a:t> = 0.0;</a:t>
            </a:r>
          </a:p>
          <a:p>
            <a:pPr marL="0" indent="0">
              <a:buFont typeface="Arial" pitchFamily="34" charset="0"/>
              <a:buNone/>
            </a:pPr>
            <a:r>
              <a:rPr lang="en-US" sz="1800" b="1" dirty="0" smtClean="0">
                <a:solidFill>
                  <a:srgbClr val="800000"/>
                </a:solidFill>
              </a:rPr>
              <a:t>#</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r>
              <a:rPr lang="en-US" sz="1800" b="1" dirty="0" smtClean="0">
                <a:solidFill>
                  <a:srgbClr val="800000"/>
                </a:solidFill>
              </a:rPr>
              <a:t>map(</a:t>
            </a:r>
            <a:r>
              <a:rPr lang="en-US" sz="1800" b="1" dirty="0" err="1" smtClean="0">
                <a:solidFill>
                  <a:srgbClr val="800000"/>
                </a:solidFill>
              </a:rPr>
              <a:t>tofrom</a:t>
            </a:r>
            <a:r>
              <a:rPr lang="en-US" sz="1800" b="1" dirty="0" smtClean="0">
                <a:solidFill>
                  <a:srgbClr val="800000"/>
                </a:solidFill>
              </a:rPr>
              <a:t>: </a:t>
            </a:r>
            <a:r>
              <a:rPr lang="en-US" sz="1800" b="1" dirty="0" err="1" smtClean="0">
                <a:solidFill>
                  <a:srgbClr val="800000"/>
                </a:solidFill>
              </a:rPr>
              <a:t>conv</a:t>
            </a:r>
            <a:r>
              <a:rPr lang="en-US" sz="1800" b="1" dirty="0" smtClean="0">
                <a:solidFill>
                  <a:srgbClr val="800000"/>
                </a:solidFill>
              </a:rPr>
              <a:t>)</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Font typeface="Arial" pitchFamily="34" charset="0"/>
              <a:buNone/>
            </a:pPr>
            <a:r>
              <a:rPr lang="en-US" sz="1800" b="1" dirty="0">
                <a:solidFill>
                  <a:srgbClr val="800000"/>
                </a:solidFill>
              </a:rPr>
              <a:t>                                private</a:t>
            </a:r>
            <a:r>
              <a:rPr lang="en-US" sz="1800" b="1" dirty="0" smtClean="0">
                <a:solidFill>
                  <a:srgbClr val="800000"/>
                </a:solidFill>
              </a:rPr>
              <a:t>(</a:t>
            </a:r>
            <a:r>
              <a:rPr lang="en-US" sz="1800" b="1" dirty="0" err="1" smtClean="0">
                <a:solidFill>
                  <a:srgbClr val="800000"/>
                </a:solidFill>
              </a:rPr>
              <a:t>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r>
              <a:rPr lang="da-DK" sz="1800" dirty="0" smtClean="0">
                <a:solidFill>
                  <a:srgbClr val="000000"/>
                </a:solidFill>
              </a:rPr>
              <a:t>     </a:t>
            </a:r>
          </a:p>
          <a:p>
            <a:pPr marL="0" indent="0">
              <a:buFont typeface="Arial" pitchFamily="34" charset="0"/>
              <a:buNone/>
            </a:pPr>
            <a:r>
              <a:rPr lang="da-DK" sz="1800" dirty="0">
                <a:solidFill>
                  <a:srgbClr val="000000"/>
                </a:solidFill>
              </a:rPr>
              <a:t> </a:t>
            </a:r>
            <a:r>
              <a:rPr lang="da-DK" sz="1800" dirty="0" smtClean="0">
                <a:solidFill>
                  <a:srgbClr val="000000"/>
                </a:solidFill>
              </a:rPr>
              <a:t>    for (i=0; i&lt;Ndim; i++){</a:t>
            </a:r>
          </a:p>
          <a:p>
            <a:pPr marL="0" indent="0">
              <a:buFont typeface="Arial" pitchFamily="34" charset="0"/>
              <a:buNone/>
            </a:pPr>
            <a:r>
              <a:rPr lang="en-US" sz="1800" dirty="0" smtClean="0">
                <a:solidFill>
                  <a:srgbClr val="000000"/>
                </a:solidFill>
              </a:rPr>
              <a:t>         </a:t>
            </a:r>
            <a:r>
              <a:rPr lang="en-US" sz="1800" dirty="0" err="1" smtClean="0">
                <a:solidFill>
                  <a:srgbClr val="000000"/>
                </a:solidFill>
              </a:rPr>
              <a:t>tmp</a:t>
            </a:r>
            <a:r>
              <a:rPr lang="en-US" sz="1800" dirty="0" smtClean="0">
                <a:solidFill>
                  <a:srgbClr val="000000"/>
                </a:solidFill>
              </a:rPr>
              <a:t>  = </a:t>
            </a:r>
            <a:r>
              <a:rPr lang="en-US" sz="1800" dirty="0" err="1" smtClean="0">
                <a:solidFill>
                  <a:srgbClr val="000000"/>
                </a:solidFill>
              </a:rPr>
              <a:t>xnew</a:t>
            </a:r>
            <a:r>
              <a:rPr lang="en-US" sz="1800" dirty="0" smtClean="0">
                <a:solidFill>
                  <a:srgbClr val="000000"/>
                </a:solidFill>
              </a:rPr>
              <a:t>[</a:t>
            </a:r>
            <a:r>
              <a:rPr lang="en-US" sz="1800" dirty="0" err="1" smtClean="0">
                <a:solidFill>
                  <a:srgbClr val="000000"/>
                </a:solidFill>
              </a:rPr>
              <a:t>i</a:t>
            </a:r>
            <a:r>
              <a:rPr lang="en-US" sz="1800" dirty="0" smtClean="0">
                <a:solidFill>
                  <a:srgbClr val="000000"/>
                </a:solidFill>
              </a:rPr>
              <a:t>]-</a:t>
            </a:r>
            <a:r>
              <a:rPr lang="en-US" sz="1800" dirty="0" err="1" smtClean="0">
                <a:solidFill>
                  <a:srgbClr val="000000"/>
                </a:solidFill>
              </a:rPr>
              <a:t>xold</a:t>
            </a:r>
            <a:r>
              <a:rPr lang="en-US" sz="1800" dirty="0" smtClean="0">
                <a:solidFill>
                  <a:srgbClr val="000000"/>
                </a:solidFill>
              </a:rPr>
              <a:t>[</a:t>
            </a:r>
            <a:r>
              <a:rPr lang="en-US" sz="1800" dirty="0" err="1" smtClean="0">
                <a:solidFill>
                  <a:srgbClr val="000000"/>
                </a:solidFill>
              </a:rPr>
              <a:t>i</a:t>
            </a:r>
            <a:r>
              <a:rPr lang="en-US" sz="1800" dirty="0" smtClean="0">
                <a:solidFill>
                  <a:srgbClr val="000000"/>
                </a:solidFill>
              </a:rPr>
              <a:t>];</a:t>
            </a:r>
          </a:p>
          <a:p>
            <a:pPr marL="0" indent="0">
              <a:buFont typeface="Arial" pitchFamily="34" charset="0"/>
              <a:buNone/>
            </a:pPr>
            <a:r>
              <a:rPr lang="en-US" sz="1800" dirty="0" smtClean="0">
                <a:solidFill>
                  <a:srgbClr val="000000"/>
                </a:solidFill>
              </a:rPr>
              <a:t>         </a:t>
            </a:r>
            <a:r>
              <a:rPr lang="en-US" sz="1800" dirty="0" err="1" smtClean="0">
                <a:solidFill>
                  <a:srgbClr val="000000"/>
                </a:solidFill>
              </a:rPr>
              <a:t>conv</a:t>
            </a:r>
            <a:r>
              <a:rPr lang="en-US" sz="1800" dirty="0" smtClean="0">
                <a:solidFill>
                  <a:srgbClr val="000000"/>
                </a:solidFill>
              </a:rPr>
              <a:t> += </a:t>
            </a:r>
            <a:r>
              <a:rPr lang="en-US" sz="1800" dirty="0" err="1" smtClean="0">
                <a:solidFill>
                  <a:srgbClr val="000000"/>
                </a:solidFill>
              </a:rPr>
              <a:t>tmp</a:t>
            </a:r>
            <a:r>
              <a:rPr lang="en-US" sz="1800" dirty="0" smtClean="0">
                <a:solidFill>
                  <a:srgbClr val="000000"/>
                </a:solidFill>
              </a:rPr>
              <a:t>*</a:t>
            </a:r>
            <a:r>
              <a:rPr lang="en-US" sz="1800" dirty="0" err="1" smtClean="0">
                <a:solidFill>
                  <a:srgbClr val="000000"/>
                </a:solidFill>
              </a:rPr>
              <a:t>tmp</a:t>
            </a:r>
            <a:r>
              <a:rPr lang="en-US" sz="1800" dirty="0" smtClean="0">
                <a:solidFill>
                  <a:srgbClr val="000000"/>
                </a:solidFill>
              </a:rPr>
              <a:t>;</a:t>
            </a:r>
          </a:p>
          <a:p>
            <a:pPr marL="0" indent="0">
              <a:buFont typeface="Arial" pitchFamily="34" charset="0"/>
              <a:buNone/>
            </a:pPr>
            <a:r>
              <a:rPr lang="en-US" sz="1800" dirty="0" smtClean="0">
                <a:solidFill>
                  <a:srgbClr val="000000"/>
                </a:solidFill>
              </a:rPr>
              <a:t>     }</a:t>
            </a:r>
          </a:p>
          <a:p>
            <a:pPr marL="0" indent="0">
              <a:buFont typeface="Arial" pitchFamily="34" charset="0"/>
              <a:buNone/>
            </a:pPr>
            <a:r>
              <a:rPr lang="en-US" sz="1800" dirty="0" err="1" smtClean="0">
                <a:solidFill>
                  <a:srgbClr val="000000"/>
                </a:solidFill>
              </a:rPr>
              <a:t>conv</a:t>
            </a:r>
            <a:r>
              <a:rPr lang="en-US" sz="1800" dirty="0" smtClean="0">
                <a:solidFill>
                  <a:srgbClr val="000000"/>
                </a:solidFill>
              </a:rPr>
              <a:t> = </a:t>
            </a:r>
            <a:r>
              <a:rPr lang="en-US" sz="1800" dirty="0" err="1" smtClean="0">
                <a:solidFill>
                  <a:srgbClr val="000000"/>
                </a:solidFill>
              </a:rPr>
              <a:t>sqrt</a:t>
            </a:r>
            <a:r>
              <a:rPr lang="en-US" sz="1800" dirty="0" smtClean="0">
                <a:solidFill>
                  <a:srgbClr val="000000"/>
                </a:solidFill>
              </a:rPr>
              <a:t>((double)</a:t>
            </a:r>
            <a:r>
              <a:rPr lang="en-US" sz="1800" dirty="0" err="1" smtClean="0">
                <a:solidFill>
                  <a:srgbClr val="000000"/>
                </a:solidFill>
              </a:rPr>
              <a:t>conv</a:t>
            </a:r>
            <a:r>
              <a:rPr lang="en-US" sz="1800" dirty="0" smtClean="0">
                <a:solidFill>
                  <a:srgbClr val="000000"/>
                </a:solidFill>
              </a:rPr>
              <a:t>);</a:t>
            </a:r>
          </a:p>
          <a:p>
            <a:pPr marL="0" indent="0">
              <a:buFont typeface="Arial" pitchFamily="34" charset="0"/>
              <a:buNone/>
            </a:pPr>
            <a:endParaRPr lang="en-US" sz="1800" dirty="0" smtClean="0">
              <a:solidFill>
                <a:srgbClr val="000000"/>
              </a:solidFill>
            </a:endParaRPr>
          </a:p>
          <a:p>
            <a:pPr marL="0" indent="0">
              <a:buFont typeface="Arial" pitchFamily="34" charset="0"/>
              <a:buNone/>
            </a:pPr>
            <a:r>
              <a:rPr lang="en-US" sz="1800" dirty="0" smtClean="0">
                <a:solidFill>
                  <a:srgbClr val="000000"/>
                </a:solidFill>
              </a:rPr>
              <a:t>} // end while loop</a:t>
            </a:r>
            <a:endParaRPr lang="en-US" sz="180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125894058"/>
              </p:ext>
            </p:extLst>
          </p:nvPr>
        </p:nvGraphicFramePr>
        <p:xfrm>
          <a:off x="4343400" y="3834947"/>
          <a:ext cx="4579668" cy="2834640"/>
        </p:xfrm>
        <a:graphic>
          <a:graphicData uri="http://schemas.openxmlformats.org/drawingml/2006/table">
            <a:tbl>
              <a:tblPr firstRow="1" bandRow="1">
                <a:tableStyleId>{5940675A-B579-460E-94D1-54222C63F5DA}</a:tableStyleId>
              </a:tblPr>
              <a:tblGrid>
                <a:gridCol w="1407172"/>
                <a:gridCol w="1648496"/>
                <a:gridCol w="1524000"/>
              </a:tblGrid>
              <a:tr h="0">
                <a:tc>
                  <a:txBody>
                    <a:bodyPr/>
                    <a:lstStyle/>
                    <a:p>
                      <a:r>
                        <a:rPr lang="en-US" dirty="0" smtClean="0"/>
                        <a:t>System</a:t>
                      </a:r>
                      <a:endParaRPr lang="en-US" dirty="0"/>
                    </a:p>
                  </a:txBody>
                  <a:tcPr/>
                </a:tc>
                <a:tc>
                  <a:txBody>
                    <a:bodyPr/>
                    <a:lstStyle/>
                    <a:p>
                      <a:r>
                        <a:rPr lang="en-US" sz="1600" dirty="0" smtClean="0"/>
                        <a:t>Implementation</a:t>
                      </a:r>
                      <a:endParaRPr lang="en-US" sz="1600" dirty="0"/>
                    </a:p>
                  </a:txBody>
                  <a:tcPr/>
                </a:tc>
                <a:tc>
                  <a:txBody>
                    <a:bodyPr/>
                    <a:lstStyle/>
                    <a:p>
                      <a:r>
                        <a:rPr lang="en-US" dirty="0" err="1" smtClean="0"/>
                        <a:t>Ndim</a:t>
                      </a:r>
                      <a:r>
                        <a:rPr lang="en-US" dirty="0" smtClean="0"/>
                        <a:t> = 4096</a:t>
                      </a:r>
                      <a:endParaRPr lang="en-US" dirty="0"/>
                    </a:p>
                  </a:txBody>
                  <a:tcPr/>
                </a:tc>
              </a:tr>
              <a:tr h="370840">
                <a:tc rowSpan="3">
                  <a:txBody>
                    <a:bodyPr/>
                    <a:lstStyle/>
                    <a:p>
                      <a:r>
                        <a:rPr lang="en-US" dirty="0" smtClean="0"/>
                        <a:t>NVIDA® K20X™ GPU</a:t>
                      </a:r>
                      <a:endParaRPr lang="en-US" dirty="0"/>
                    </a:p>
                  </a:txBody>
                  <a:tcPr/>
                </a:tc>
                <a:tc>
                  <a:txBody>
                    <a:bodyPr/>
                    <a:lstStyle/>
                    <a:p>
                      <a:r>
                        <a:rPr lang="en-US" dirty="0" smtClean="0"/>
                        <a:t>Target </a:t>
                      </a:r>
                      <a:r>
                        <a:rPr lang="en-US" dirty="0" err="1" smtClean="0"/>
                        <a:t>dir</a:t>
                      </a:r>
                      <a:r>
                        <a:rPr lang="en-US" baseline="0" dirty="0" smtClean="0"/>
                        <a:t> per loop</a:t>
                      </a:r>
                      <a:endParaRPr lang="en-US" dirty="0"/>
                    </a:p>
                  </a:txBody>
                  <a:tcPr/>
                </a:tc>
                <a:tc>
                  <a:txBody>
                    <a:bodyPr/>
                    <a:lstStyle/>
                    <a:p>
                      <a:r>
                        <a:rPr lang="en-US" dirty="0" smtClean="0"/>
                        <a:t>131.94 </a:t>
                      </a:r>
                      <a:r>
                        <a:rPr lang="en-US" dirty="0" err="1" smtClean="0"/>
                        <a:t>secs</a:t>
                      </a:r>
                      <a:endParaRPr lang="en-US" dirty="0"/>
                    </a:p>
                  </a:txBody>
                  <a:tcPr/>
                </a:tc>
              </a:tr>
              <a:tr h="370840">
                <a:tc vMerge="1">
                  <a:txBody>
                    <a:bodyPr/>
                    <a:lstStyle/>
                    <a:p>
                      <a:endParaRPr lang="en-US" dirty="0"/>
                    </a:p>
                  </a:txBody>
                  <a:tcPr/>
                </a:tc>
                <a:tc>
                  <a:txBody>
                    <a:bodyPr/>
                    <a:lstStyle/>
                    <a:p>
                      <a:r>
                        <a:rPr lang="en-US" dirty="0" smtClean="0"/>
                        <a:t>Above</a:t>
                      </a:r>
                      <a:r>
                        <a:rPr lang="en-US" baseline="0" dirty="0" smtClean="0"/>
                        <a:t> plus target data region</a:t>
                      </a:r>
                      <a:endParaRPr lang="en-US" dirty="0"/>
                    </a:p>
                  </a:txBody>
                  <a:tcPr/>
                </a:tc>
                <a:tc>
                  <a:txBody>
                    <a:bodyPr/>
                    <a:lstStyle/>
                    <a:p>
                      <a:r>
                        <a:rPr lang="en-US" dirty="0" smtClean="0"/>
                        <a:t>18.37 </a:t>
                      </a:r>
                      <a:r>
                        <a:rPr lang="en-US" dirty="0" err="1" smtClean="0"/>
                        <a:t>secs</a:t>
                      </a:r>
                      <a:endParaRPr lang="en-US" dirty="0"/>
                    </a:p>
                  </a:txBody>
                  <a:tcPr/>
                </a:tc>
              </a:tr>
              <a:tr h="370840">
                <a:tc vMerge="1">
                  <a:txBody>
                    <a:bodyPr/>
                    <a:lstStyle/>
                    <a:p>
                      <a:endParaRPr lang="en-US" dirty="0"/>
                    </a:p>
                  </a:txBody>
                  <a:tcPr/>
                </a:tc>
                <a:tc>
                  <a:txBody>
                    <a:bodyPr/>
                    <a:lstStyle/>
                    <a:p>
                      <a:r>
                        <a:rPr lang="en-US" dirty="0" smtClean="0"/>
                        <a:t>Above plus reduced branching</a:t>
                      </a:r>
                      <a:endParaRPr lang="en-US" dirty="0"/>
                    </a:p>
                  </a:txBody>
                  <a:tcPr/>
                </a:tc>
                <a:tc>
                  <a:txBody>
                    <a:bodyPr/>
                    <a:lstStyle/>
                    <a:p>
                      <a:r>
                        <a:rPr lang="en-US" dirty="0" smtClean="0"/>
                        <a:t>13.74 </a:t>
                      </a:r>
                      <a:r>
                        <a:rPr lang="en-US" dirty="0" err="1" smtClean="0"/>
                        <a:t>secs</a:t>
                      </a:r>
                      <a:endParaRPr lang="en-US" dirty="0"/>
                    </a:p>
                  </a:txBody>
                  <a:tcPr/>
                </a:tc>
              </a:tr>
            </a:tbl>
          </a:graphicData>
        </a:graphic>
      </p:graphicFrame>
      <p:sp>
        <p:nvSpPr>
          <p:cNvPr id="7" name="TextBox 6"/>
          <p:cNvSpPr txBox="1"/>
          <p:nvPr/>
        </p:nvSpPr>
        <p:spPr>
          <a:xfrm>
            <a:off x="0" y="6552424"/>
            <a:ext cx="6531429" cy="338554"/>
          </a:xfrm>
          <a:prstGeom prst="rect">
            <a:avLst/>
          </a:prstGeom>
          <a:noFill/>
        </p:spPr>
        <p:txBody>
          <a:bodyPr wrap="square" rtlCol="0">
            <a:spAutoFit/>
          </a:bodyPr>
          <a:lstStyle/>
          <a:p>
            <a:r>
              <a:rPr lang="en-US" sz="800" dirty="0" smtClean="0"/>
              <a:t>Cray® XC40™ </a:t>
            </a:r>
            <a:r>
              <a:rPr lang="en-US" sz="800" dirty="0"/>
              <a:t>Supercomputer running </a:t>
            </a:r>
            <a:r>
              <a:rPr lang="en-US" sz="800" dirty="0" smtClean="0"/>
              <a:t>Cray® Compiling </a:t>
            </a:r>
            <a:r>
              <a:rPr lang="en-US" sz="800" dirty="0"/>
              <a:t>Environment </a:t>
            </a:r>
            <a:r>
              <a:rPr lang="en-US" sz="800" dirty="0" smtClean="0"/>
              <a:t>8.5.3. </a:t>
            </a:r>
            <a:br>
              <a:rPr lang="en-US" sz="800" dirty="0" smtClean="0"/>
            </a:br>
            <a:r>
              <a:rPr lang="en-US" sz="800" dirty="0" smtClean="0"/>
              <a:t>Intel® Xeon ® CPU </a:t>
            </a:r>
            <a:r>
              <a:rPr lang="en-US" sz="800" dirty="0"/>
              <a:t>E5-2697 v2 @ 2.70GHz with 32 GB </a:t>
            </a:r>
            <a:r>
              <a:rPr lang="en-US" sz="800" dirty="0" smtClean="0"/>
              <a:t>DDR3.  NVIDIA® Tesla® </a:t>
            </a:r>
            <a:r>
              <a:rPr lang="en-US" sz="800" dirty="0"/>
              <a:t>K20X, 6GB</a:t>
            </a:r>
            <a:r>
              <a:rPr lang="en-US" sz="800" dirty="0" smtClean="0"/>
              <a:t>.</a:t>
            </a:r>
            <a:endParaRPr lang="en-US" sz="800" dirty="0"/>
          </a:p>
        </p:txBody>
      </p:sp>
      <p:sp>
        <p:nvSpPr>
          <p:cNvPr id="8" name="TextBox 7"/>
          <p:cNvSpPr txBox="1"/>
          <p:nvPr/>
        </p:nvSpPr>
        <p:spPr>
          <a:xfrm>
            <a:off x="5066986" y="6602907"/>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Tree>
    <p:extLst>
      <p:ext uri="{BB962C8B-B14F-4D97-AF65-F5344CB8AC3E}">
        <p14:creationId xmlns:p14="http://schemas.microsoft.com/office/powerpoint/2010/main" val="1923651799"/>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8" y="164879"/>
            <a:ext cx="8905591" cy="572077"/>
          </a:xfrm>
        </p:spPr>
        <p:txBody>
          <a:bodyPr>
            <a:normAutofit fontScale="90000"/>
          </a:bodyPr>
          <a:lstStyle/>
          <a:p>
            <a:r>
              <a:rPr lang="en-US" dirty="0" smtClean="0"/>
              <a:t>Jacobi Solver </a:t>
            </a:r>
            <a:r>
              <a:rPr lang="en-US" sz="2700" dirty="0" smtClean="0"/>
              <a:t>(</a:t>
            </a:r>
            <a:r>
              <a:rPr lang="en-US" sz="2700" dirty="0" err="1" smtClean="0"/>
              <a:t>Targ</a:t>
            </a:r>
            <a:r>
              <a:rPr lang="en-US" sz="2700" dirty="0" smtClean="0"/>
              <a:t> Data/branchless/coalesced mem, 1/2)</a:t>
            </a:r>
            <a:endParaRPr lang="en-US" sz="2700" dirty="0"/>
          </a:p>
        </p:txBody>
      </p:sp>
      <p:sp>
        <p:nvSpPr>
          <p:cNvPr id="3" name="Content Placeholder 2"/>
          <p:cNvSpPr>
            <a:spLocks noGrp="1"/>
          </p:cNvSpPr>
          <p:nvPr>
            <p:ph idx="1"/>
          </p:nvPr>
        </p:nvSpPr>
        <p:spPr>
          <a:xfrm>
            <a:off x="309562" y="878922"/>
            <a:ext cx="8313156" cy="5979077"/>
          </a:xfrm>
        </p:spPr>
        <p:txBody>
          <a:bodyPr>
            <a:noAutofit/>
          </a:bodyPr>
          <a:lstStyle/>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data map(tofrom:x1[0:Ndim],x2[0:Ndim])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a:solidFill>
                  <a:srgbClr val="800000"/>
                </a:solidFill>
              </a:rPr>
              <a:t>)</a:t>
            </a:r>
            <a:endParaRPr lang="en-US" sz="1800" dirty="0"/>
          </a:p>
          <a:p>
            <a:pPr marL="0" indent="0">
              <a:buNone/>
            </a:pPr>
            <a:r>
              <a:rPr lang="en-US" sz="1800" dirty="0"/>
              <a:t>while((</a:t>
            </a:r>
            <a:r>
              <a:rPr lang="en-US" sz="1800" dirty="0" err="1"/>
              <a:t>conv</a:t>
            </a:r>
            <a:r>
              <a:rPr lang="en-US" sz="1800" dirty="0"/>
              <a:t>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r>
              <a:rPr lang="en-US" sz="1800" dirty="0"/>
              <a:t>      // alternate x vectors.</a:t>
            </a:r>
          </a:p>
          <a:p>
            <a:pPr marL="0" indent="0">
              <a:buNone/>
            </a:pPr>
            <a:r>
              <a:rPr lang="en-US" sz="1800" dirty="0"/>
              <a:t>     </a:t>
            </a:r>
            <a:r>
              <a:rPr lang="en-US" sz="1800" dirty="0" err="1"/>
              <a:t>xnew</a:t>
            </a:r>
            <a:r>
              <a:rPr lang="en-US" sz="1800" dirty="0"/>
              <a:t>  = </a:t>
            </a:r>
            <a:r>
              <a:rPr lang="en-US" sz="1800" dirty="0" err="1"/>
              <a:t>iters</a:t>
            </a:r>
            <a:r>
              <a:rPr lang="en-US" sz="1800" dirty="0"/>
              <a:t> % 2 ? x2 : x1;</a:t>
            </a:r>
          </a:p>
          <a:p>
            <a:pPr marL="0" indent="0">
              <a:buNone/>
            </a:pPr>
            <a:r>
              <a:rPr lang="en-US" sz="1800" dirty="0"/>
              <a:t>     </a:t>
            </a:r>
            <a:r>
              <a:rPr lang="en-US" sz="1800" dirty="0" err="1"/>
              <a:t>xold</a:t>
            </a:r>
            <a:r>
              <a:rPr lang="en-US" sz="1800" dirty="0"/>
              <a:t>   =  </a:t>
            </a:r>
            <a:r>
              <a:rPr lang="en-US" sz="1800" dirty="0" err="1"/>
              <a:t>iters</a:t>
            </a:r>
            <a:r>
              <a:rPr lang="en-US" sz="1800" dirty="0"/>
              <a:t> % 2 ? x1 : x2;</a:t>
            </a:r>
          </a:p>
          <a:p>
            <a:pPr marL="0" indent="0">
              <a:buNone/>
            </a:pPr>
            <a:r>
              <a:rPr lang="en-US" sz="1800" b="1" dirty="0" smtClean="0">
                <a:solidFill>
                  <a:srgbClr val="800000"/>
                </a:solidFill>
              </a:rPr>
              <a:t>#</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r>
              <a:rPr lang="en-US" sz="1800" b="1" dirty="0" smtClean="0">
                <a:solidFill>
                  <a:srgbClr val="800000"/>
                </a:solidFill>
              </a:rPr>
              <a:t> </a:t>
            </a:r>
            <a:endParaRPr lang="en-US" sz="1800" b="1" dirty="0">
              <a:solidFill>
                <a:srgbClr val="800000"/>
              </a:solidFill>
            </a:endParaRP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a:t>
            </a:r>
            <a:r>
              <a:rPr lang="en-US" sz="1800" b="1" dirty="0" smtClean="0">
                <a:solidFill>
                  <a:srgbClr val="800000"/>
                </a:solidFill>
              </a:rPr>
              <a:t>(j</a:t>
            </a:r>
            <a:r>
              <a:rPr lang="en-US" sz="1800" b="1" dirty="0">
                <a:solidFill>
                  <a:srgbClr val="800000"/>
                </a:solidFill>
              </a:rPr>
              <a:t>)</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j&lt;Ndim;j</a:t>
            </a:r>
            <a:r>
              <a:rPr lang="da-DK" sz="1800" dirty="0" smtClean="0"/>
              <a:t>++){</a:t>
            </a:r>
            <a:endParaRPr lang="en-US" sz="1800" dirty="0" smtClean="0"/>
          </a:p>
          <a:p>
            <a:pPr marL="0" indent="0">
              <a:buNone/>
            </a:pPr>
            <a:r>
              <a:rPr lang="en-US" sz="1800" dirty="0" smtClean="0"/>
              <a:t>               </a:t>
            </a:r>
            <a:r>
              <a:rPr lang="en-US" sz="1800" dirty="0" err="1" smtClean="0"/>
              <a:t>xnew</a:t>
            </a:r>
            <a:r>
              <a:rPr lang="en-US" sz="1800" dirty="0" smtClean="0"/>
              <a:t>[i]+= (A[j*</a:t>
            </a:r>
            <a:r>
              <a:rPr lang="en-US" sz="1800" dirty="0" err="1" smtClean="0"/>
              <a:t>Ndim</a:t>
            </a:r>
            <a:r>
              <a:rPr lang="en-US" sz="1800" dirty="0" smtClean="0"/>
              <a:t> + i]*</a:t>
            </a:r>
            <a:r>
              <a:rPr lang="en-US" sz="1800" dirty="0" err="1" smtClean="0"/>
              <a:t>xold</a:t>
            </a:r>
            <a:r>
              <a:rPr lang="en-US" sz="1800" dirty="0" smtClean="0"/>
              <a:t>[j])*(</a:t>
            </a:r>
            <a:r>
              <a:rPr lang="da-DK" sz="1800" b="1" dirty="0" smtClean="0">
                <a:solidFill>
                  <a:srgbClr val="000000"/>
                </a:solidFill>
                <a:latin typeface="Courier"/>
                <a:cs typeface="Courier"/>
              </a:rPr>
              <a:t>(TYPE)(i != j))</a:t>
            </a:r>
            <a:r>
              <a:rPr lang="en-US" sz="1800" dirty="0" smtClean="0"/>
              <a:t>;</a:t>
            </a:r>
          </a:p>
          <a:p>
            <a:pPr marL="0" indent="0">
              <a:buNone/>
            </a:pPr>
            <a:r>
              <a:rPr lang="en-US" sz="1800" dirty="0" smtClean="0"/>
              <a:t>         </a:t>
            </a:r>
            <a:r>
              <a:rPr lang="en-US" sz="1800" dirty="0"/>
              <a:t>}</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r>
              <a:rPr lang="en-US" sz="1800" dirty="0" smtClean="0"/>
              <a:t>;</a:t>
            </a:r>
            <a:endParaRPr lang="en-US" sz="1800" dirty="0"/>
          </a:p>
          <a:p>
            <a:pPr marL="0" indent="0">
              <a:buNone/>
            </a:pPr>
            <a:r>
              <a:rPr lang="en-US" sz="1800" dirty="0"/>
              <a:t>     }</a:t>
            </a:r>
          </a:p>
          <a:p>
            <a:pPr marL="0" indent="0">
              <a:buNone/>
            </a:pPr>
            <a:r>
              <a:rPr lang="en-US" sz="1800" dirty="0"/>
              <a:t>  </a:t>
            </a:r>
          </a:p>
        </p:txBody>
      </p:sp>
      <p:sp>
        <p:nvSpPr>
          <p:cNvPr id="5" name="TextBox 4"/>
          <p:cNvSpPr txBox="1"/>
          <p:nvPr/>
        </p:nvSpPr>
        <p:spPr>
          <a:xfrm>
            <a:off x="5284415" y="5385282"/>
            <a:ext cx="3554454" cy="1323439"/>
          </a:xfrm>
          <a:prstGeom prst="rect">
            <a:avLst/>
          </a:prstGeom>
          <a:noFill/>
          <a:ln>
            <a:solidFill>
              <a:srgbClr val="002060"/>
            </a:solidFill>
          </a:ln>
        </p:spPr>
        <p:txBody>
          <a:bodyPr wrap="square" rtlCol="0">
            <a:spAutoFit/>
          </a:bodyPr>
          <a:lstStyle/>
          <a:p>
            <a:r>
              <a:rPr lang="en-US" sz="1600" dirty="0" smtClean="0"/>
              <a:t>We replaced the original code with a poor memory access pattern</a:t>
            </a:r>
          </a:p>
          <a:p>
            <a:pPr lvl="1"/>
            <a:r>
              <a:rPr lang="en-US" sz="1600" dirty="0" err="1"/>
              <a:t>xnew</a:t>
            </a:r>
            <a:r>
              <a:rPr lang="en-US" sz="1600" dirty="0"/>
              <a:t>[i]+= (A[i*</a:t>
            </a:r>
            <a:r>
              <a:rPr lang="en-US" sz="1600" dirty="0" err="1"/>
              <a:t>Ndim</a:t>
            </a:r>
            <a:r>
              <a:rPr lang="en-US" sz="1600" dirty="0"/>
              <a:t> + j]*</a:t>
            </a:r>
            <a:r>
              <a:rPr lang="en-US" sz="1600" dirty="0" err="1"/>
              <a:t>xold</a:t>
            </a:r>
            <a:r>
              <a:rPr lang="en-US" sz="1600" dirty="0"/>
              <a:t>[j</a:t>
            </a:r>
            <a:r>
              <a:rPr lang="en-US" sz="1600" dirty="0" smtClean="0"/>
              <a:t>])</a:t>
            </a:r>
          </a:p>
          <a:p>
            <a:r>
              <a:rPr lang="en-US" sz="1600" dirty="0" smtClean="0"/>
              <a:t>With the more efficient</a:t>
            </a:r>
          </a:p>
          <a:p>
            <a:pPr lvl="1"/>
            <a:r>
              <a:rPr lang="en-US" sz="1600" dirty="0" err="1"/>
              <a:t>xnew</a:t>
            </a:r>
            <a:r>
              <a:rPr lang="en-US" sz="1600" dirty="0"/>
              <a:t>[i]+= (A[j*</a:t>
            </a:r>
            <a:r>
              <a:rPr lang="en-US" sz="1600" dirty="0" err="1"/>
              <a:t>Ndim</a:t>
            </a:r>
            <a:r>
              <a:rPr lang="en-US" sz="1600" dirty="0"/>
              <a:t> + i]*</a:t>
            </a:r>
            <a:r>
              <a:rPr lang="en-US" sz="1600" dirty="0" err="1"/>
              <a:t>xold</a:t>
            </a:r>
            <a:r>
              <a:rPr lang="en-US" sz="1600" dirty="0"/>
              <a:t>[j</a:t>
            </a:r>
            <a:r>
              <a:rPr lang="en-US" sz="1600" dirty="0" smtClean="0"/>
              <a:t>])</a:t>
            </a:r>
          </a:p>
        </p:txBody>
      </p:sp>
    </p:spTree>
    <p:extLst>
      <p:ext uri="{BB962C8B-B14F-4D97-AF65-F5344CB8AC3E}">
        <p14:creationId xmlns:p14="http://schemas.microsoft.com/office/powerpoint/2010/main" val="1776003364"/>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631" y="565846"/>
            <a:ext cx="8834437" cy="5419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000000"/>
                </a:solidFill>
              </a:rPr>
              <a:t>     //</a:t>
            </a:r>
          </a:p>
          <a:p>
            <a:pPr marL="0" indent="0">
              <a:buFont typeface="Arial" pitchFamily="34" charset="0"/>
              <a:buNone/>
            </a:pPr>
            <a:r>
              <a:rPr lang="en-US" sz="1800" dirty="0" smtClean="0">
                <a:solidFill>
                  <a:srgbClr val="000000"/>
                </a:solidFill>
              </a:rPr>
              <a:t>     // test convergence</a:t>
            </a:r>
          </a:p>
          <a:p>
            <a:pPr marL="0" indent="0">
              <a:buFont typeface="Arial" pitchFamily="34" charset="0"/>
              <a:buNone/>
            </a:pPr>
            <a:r>
              <a:rPr lang="en-US" sz="1800" dirty="0" smtClean="0">
                <a:solidFill>
                  <a:srgbClr val="000000"/>
                </a:solidFill>
              </a:rPr>
              <a:t>     //</a:t>
            </a:r>
          </a:p>
          <a:p>
            <a:pPr marL="0" indent="0">
              <a:buFont typeface="Arial" pitchFamily="34" charset="0"/>
              <a:buNone/>
            </a:pPr>
            <a:r>
              <a:rPr lang="en-US" sz="1800" dirty="0" smtClean="0">
                <a:solidFill>
                  <a:srgbClr val="000000"/>
                </a:solidFill>
              </a:rPr>
              <a:t>     </a:t>
            </a:r>
            <a:r>
              <a:rPr lang="en-US" sz="1800" dirty="0" err="1" smtClean="0">
                <a:solidFill>
                  <a:srgbClr val="000000"/>
                </a:solidFill>
              </a:rPr>
              <a:t>conv</a:t>
            </a:r>
            <a:r>
              <a:rPr lang="en-US" sz="1800" dirty="0" smtClean="0">
                <a:solidFill>
                  <a:srgbClr val="000000"/>
                </a:solidFill>
              </a:rPr>
              <a:t> = 0.0;</a:t>
            </a:r>
          </a:p>
          <a:p>
            <a:pPr marL="0" indent="0">
              <a:buFont typeface="Arial" pitchFamily="34" charset="0"/>
              <a:buNone/>
            </a:pPr>
            <a:r>
              <a:rPr lang="en-US" sz="1800" b="1" dirty="0" smtClean="0">
                <a:solidFill>
                  <a:srgbClr val="800000"/>
                </a:solidFill>
              </a:rPr>
              <a:t>#</a:t>
            </a: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r>
              <a:rPr lang="en-US" sz="1800" b="1" dirty="0" smtClean="0">
                <a:solidFill>
                  <a:srgbClr val="800000"/>
                </a:solidFill>
              </a:rPr>
              <a:t>map(</a:t>
            </a:r>
            <a:r>
              <a:rPr lang="en-US" sz="1800" b="1" dirty="0" err="1" smtClean="0">
                <a:solidFill>
                  <a:srgbClr val="800000"/>
                </a:solidFill>
              </a:rPr>
              <a:t>tofrom</a:t>
            </a:r>
            <a:r>
              <a:rPr lang="en-US" sz="1800" b="1" dirty="0" smtClean="0">
                <a:solidFill>
                  <a:srgbClr val="800000"/>
                </a:solidFill>
              </a:rPr>
              <a:t>: </a:t>
            </a:r>
            <a:r>
              <a:rPr lang="en-US" sz="1800" b="1" dirty="0" err="1" smtClean="0">
                <a:solidFill>
                  <a:srgbClr val="800000"/>
                </a:solidFill>
              </a:rPr>
              <a:t>conv</a:t>
            </a:r>
            <a:r>
              <a:rPr lang="en-US" sz="1800" b="1" dirty="0" smtClean="0">
                <a:solidFill>
                  <a:srgbClr val="800000"/>
                </a:solidFill>
              </a:rPr>
              <a:t>)</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Font typeface="Arial" pitchFamily="34" charset="0"/>
              <a:buNone/>
            </a:pPr>
            <a:r>
              <a:rPr lang="en-US" sz="1800" b="1" dirty="0">
                <a:solidFill>
                  <a:srgbClr val="800000"/>
                </a:solidFill>
              </a:rPr>
              <a:t>                                private</a:t>
            </a:r>
            <a:r>
              <a:rPr lang="en-US" sz="1800" b="1" dirty="0" smtClean="0">
                <a:solidFill>
                  <a:srgbClr val="800000"/>
                </a:solidFill>
              </a:rPr>
              <a:t>(</a:t>
            </a:r>
            <a:r>
              <a:rPr lang="en-US" sz="1800" b="1" dirty="0" err="1" smtClean="0">
                <a:solidFill>
                  <a:srgbClr val="800000"/>
                </a:solidFill>
              </a:rPr>
              <a:t>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r>
              <a:rPr lang="da-DK" sz="1800" dirty="0" smtClean="0">
                <a:solidFill>
                  <a:srgbClr val="000000"/>
                </a:solidFill>
              </a:rPr>
              <a:t>     </a:t>
            </a:r>
          </a:p>
          <a:p>
            <a:pPr marL="0" indent="0">
              <a:buFont typeface="Arial" pitchFamily="34" charset="0"/>
              <a:buNone/>
            </a:pPr>
            <a:r>
              <a:rPr lang="da-DK" sz="1800" dirty="0">
                <a:solidFill>
                  <a:srgbClr val="000000"/>
                </a:solidFill>
              </a:rPr>
              <a:t> </a:t>
            </a:r>
            <a:r>
              <a:rPr lang="da-DK" sz="1800" dirty="0" smtClean="0">
                <a:solidFill>
                  <a:srgbClr val="000000"/>
                </a:solidFill>
              </a:rPr>
              <a:t>    for (i=0; i&lt;Ndim; i++){</a:t>
            </a:r>
          </a:p>
          <a:p>
            <a:pPr marL="0" indent="0">
              <a:buFont typeface="Arial" pitchFamily="34" charset="0"/>
              <a:buNone/>
            </a:pPr>
            <a:r>
              <a:rPr lang="en-US" sz="1800" dirty="0" smtClean="0">
                <a:solidFill>
                  <a:srgbClr val="000000"/>
                </a:solidFill>
              </a:rPr>
              <a:t>         </a:t>
            </a:r>
            <a:r>
              <a:rPr lang="en-US" sz="1800" dirty="0" err="1" smtClean="0">
                <a:solidFill>
                  <a:srgbClr val="000000"/>
                </a:solidFill>
              </a:rPr>
              <a:t>tmp</a:t>
            </a:r>
            <a:r>
              <a:rPr lang="en-US" sz="1800" dirty="0" smtClean="0">
                <a:solidFill>
                  <a:srgbClr val="000000"/>
                </a:solidFill>
              </a:rPr>
              <a:t>  = </a:t>
            </a:r>
            <a:r>
              <a:rPr lang="en-US" sz="1800" dirty="0" err="1" smtClean="0">
                <a:solidFill>
                  <a:srgbClr val="000000"/>
                </a:solidFill>
              </a:rPr>
              <a:t>xnew</a:t>
            </a:r>
            <a:r>
              <a:rPr lang="en-US" sz="1800" dirty="0" smtClean="0">
                <a:solidFill>
                  <a:srgbClr val="000000"/>
                </a:solidFill>
              </a:rPr>
              <a:t>[</a:t>
            </a:r>
            <a:r>
              <a:rPr lang="en-US" sz="1800" dirty="0" err="1" smtClean="0">
                <a:solidFill>
                  <a:srgbClr val="000000"/>
                </a:solidFill>
              </a:rPr>
              <a:t>i</a:t>
            </a:r>
            <a:r>
              <a:rPr lang="en-US" sz="1800" dirty="0" smtClean="0">
                <a:solidFill>
                  <a:srgbClr val="000000"/>
                </a:solidFill>
              </a:rPr>
              <a:t>]-</a:t>
            </a:r>
            <a:r>
              <a:rPr lang="en-US" sz="1800" dirty="0" err="1" smtClean="0">
                <a:solidFill>
                  <a:srgbClr val="000000"/>
                </a:solidFill>
              </a:rPr>
              <a:t>xold</a:t>
            </a:r>
            <a:r>
              <a:rPr lang="en-US" sz="1800" dirty="0" smtClean="0">
                <a:solidFill>
                  <a:srgbClr val="000000"/>
                </a:solidFill>
              </a:rPr>
              <a:t>[</a:t>
            </a:r>
            <a:r>
              <a:rPr lang="en-US" sz="1800" dirty="0" err="1" smtClean="0">
                <a:solidFill>
                  <a:srgbClr val="000000"/>
                </a:solidFill>
              </a:rPr>
              <a:t>i</a:t>
            </a:r>
            <a:r>
              <a:rPr lang="en-US" sz="1800" dirty="0" smtClean="0">
                <a:solidFill>
                  <a:srgbClr val="000000"/>
                </a:solidFill>
              </a:rPr>
              <a:t>];</a:t>
            </a:r>
          </a:p>
          <a:p>
            <a:pPr marL="0" indent="0">
              <a:buFont typeface="Arial" pitchFamily="34" charset="0"/>
              <a:buNone/>
            </a:pPr>
            <a:r>
              <a:rPr lang="en-US" sz="1800" dirty="0" smtClean="0">
                <a:solidFill>
                  <a:srgbClr val="000000"/>
                </a:solidFill>
              </a:rPr>
              <a:t>         </a:t>
            </a:r>
            <a:r>
              <a:rPr lang="en-US" sz="1800" dirty="0" err="1" smtClean="0">
                <a:solidFill>
                  <a:srgbClr val="000000"/>
                </a:solidFill>
              </a:rPr>
              <a:t>conv</a:t>
            </a:r>
            <a:r>
              <a:rPr lang="en-US" sz="1800" dirty="0" smtClean="0">
                <a:solidFill>
                  <a:srgbClr val="000000"/>
                </a:solidFill>
              </a:rPr>
              <a:t> += </a:t>
            </a:r>
            <a:r>
              <a:rPr lang="en-US" sz="1800" dirty="0" err="1" smtClean="0">
                <a:solidFill>
                  <a:srgbClr val="000000"/>
                </a:solidFill>
              </a:rPr>
              <a:t>tmp</a:t>
            </a:r>
            <a:r>
              <a:rPr lang="en-US" sz="1800" dirty="0" smtClean="0">
                <a:solidFill>
                  <a:srgbClr val="000000"/>
                </a:solidFill>
              </a:rPr>
              <a:t>*</a:t>
            </a:r>
            <a:r>
              <a:rPr lang="en-US" sz="1800" dirty="0" err="1" smtClean="0">
                <a:solidFill>
                  <a:srgbClr val="000000"/>
                </a:solidFill>
              </a:rPr>
              <a:t>tmp</a:t>
            </a:r>
            <a:r>
              <a:rPr lang="en-US" sz="1800" dirty="0" smtClean="0">
                <a:solidFill>
                  <a:srgbClr val="000000"/>
                </a:solidFill>
              </a:rPr>
              <a:t>;</a:t>
            </a:r>
          </a:p>
          <a:p>
            <a:pPr marL="0" indent="0">
              <a:buFont typeface="Arial" pitchFamily="34" charset="0"/>
              <a:buNone/>
            </a:pPr>
            <a:r>
              <a:rPr lang="en-US" sz="1800" dirty="0" smtClean="0">
                <a:solidFill>
                  <a:srgbClr val="000000"/>
                </a:solidFill>
              </a:rPr>
              <a:t>     }</a:t>
            </a:r>
          </a:p>
          <a:p>
            <a:pPr marL="0" indent="0">
              <a:buFont typeface="Arial" pitchFamily="34" charset="0"/>
              <a:buNone/>
            </a:pPr>
            <a:r>
              <a:rPr lang="en-US" sz="1800" dirty="0" err="1" smtClean="0">
                <a:solidFill>
                  <a:srgbClr val="000000"/>
                </a:solidFill>
              </a:rPr>
              <a:t>conv</a:t>
            </a:r>
            <a:r>
              <a:rPr lang="en-US" sz="1800" dirty="0" smtClean="0">
                <a:solidFill>
                  <a:srgbClr val="000000"/>
                </a:solidFill>
              </a:rPr>
              <a:t> = </a:t>
            </a:r>
            <a:r>
              <a:rPr lang="en-US" sz="1800" dirty="0" err="1" smtClean="0">
                <a:solidFill>
                  <a:srgbClr val="000000"/>
                </a:solidFill>
              </a:rPr>
              <a:t>sqrt</a:t>
            </a:r>
            <a:r>
              <a:rPr lang="en-US" sz="1800" dirty="0" smtClean="0">
                <a:solidFill>
                  <a:srgbClr val="000000"/>
                </a:solidFill>
              </a:rPr>
              <a:t>((double)</a:t>
            </a:r>
            <a:r>
              <a:rPr lang="en-US" sz="1800" dirty="0" err="1" smtClean="0">
                <a:solidFill>
                  <a:srgbClr val="000000"/>
                </a:solidFill>
              </a:rPr>
              <a:t>conv</a:t>
            </a:r>
            <a:r>
              <a:rPr lang="en-US" sz="1800" dirty="0" smtClean="0">
                <a:solidFill>
                  <a:srgbClr val="000000"/>
                </a:solidFill>
              </a:rPr>
              <a:t>);</a:t>
            </a:r>
          </a:p>
          <a:p>
            <a:pPr marL="0" indent="0">
              <a:buFont typeface="Arial" pitchFamily="34" charset="0"/>
              <a:buNone/>
            </a:pPr>
            <a:endParaRPr lang="en-US" sz="1800" dirty="0" smtClean="0">
              <a:solidFill>
                <a:srgbClr val="000000"/>
              </a:solidFill>
            </a:endParaRPr>
          </a:p>
          <a:p>
            <a:pPr marL="0" indent="0">
              <a:buFont typeface="Arial" pitchFamily="34" charset="0"/>
              <a:buNone/>
            </a:pPr>
            <a:r>
              <a:rPr lang="en-US" sz="1800" dirty="0" smtClean="0">
                <a:solidFill>
                  <a:srgbClr val="000000"/>
                </a:solidFill>
              </a:rPr>
              <a:t>} // end while loop</a:t>
            </a:r>
            <a:endParaRPr lang="en-US" sz="180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769030272"/>
              </p:ext>
            </p:extLst>
          </p:nvPr>
        </p:nvGraphicFramePr>
        <p:xfrm>
          <a:off x="4185600" y="3251505"/>
          <a:ext cx="4579668" cy="3413760"/>
        </p:xfrm>
        <a:graphic>
          <a:graphicData uri="http://schemas.openxmlformats.org/drawingml/2006/table">
            <a:tbl>
              <a:tblPr firstRow="1" bandRow="1">
                <a:tableStyleId>{5940675A-B579-460E-94D1-54222C63F5DA}</a:tableStyleId>
              </a:tblPr>
              <a:tblGrid>
                <a:gridCol w="1407172"/>
                <a:gridCol w="1648496"/>
                <a:gridCol w="1524000"/>
              </a:tblGrid>
              <a:tr h="0">
                <a:tc>
                  <a:txBody>
                    <a:bodyPr/>
                    <a:lstStyle/>
                    <a:p>
                      <a:r>
                        <a:rPr lang="en-US" dirty="0" smtClean="0"/>
                        <a:t>System</a:t>
                      </a:r>
                      <a:endParaRPr lang="en-US" dirty="0"/>
                    </a:p>
                  </a:txBody>
                  <a:tcPr/>
                </a:tc>
                <a:tc>
                  <a:txBody>
                    <a:bodyPr/>
                    <a:lstStyle/>
                    <a:p>
                      <a:r>
                        <a:rPr lang="en-US" sz="1600" dirty="0" smtClean="0"/>
                        <a:t>Implementation</a:t>
                      </a:r>
                      <a:endParaRPr lang="en-US" sz="1600" dirty="0"/>
                    </a:p>
                  </a:txBody>
                  <a:tcPr/>
                </a:tc>
                <a:tc>
                  <a:txBody>
                    <a:bodyPr/>
                    <a:lstStyle/>
                    <a:p>
                      <a:r>
                        <a:rPr lang="en-US" dirty="0" err="1" smtClean="0"/>
                        <a:t>Ndim</a:t>
                      </a:r>
                      <a:r>
                        <a:rPr lang="en-US" dirty="0" smtClean="0"/>
                        <a:t> = 4096</a:t>
                      </a:r>
                      <a:endParaRPr lang="en-US" dirty="0"/>
                    </a:p>
                  </a:txBody>
                  <a:tcPr/>
                </a:tc>
              </a:tr>
              <a:tr h="370840">
                <a:tc rowSpan="4">
                  <a:txBody>
                    <a:bodyPr/>
                    <a:lstStyle/>
                    <a:p>
                      <a:r>
                        <a:rPr lang="en-US" dirty="0" smtClean="0"/>
                        <a:t>NVIDA® K20X™ GPU</a:t>
                      </a:r>
                      <a:endParaRPr lang="en-US" dirty="0"/>
                    </a:p>
                  </a:txBody>
                  <a:tcPr/>
                </a:tc>
                <a:tc>
                  <a:txBody>
                    <a:bodyPr/>
                    <a:lstStyle/>
                    <a:p>
                      <a:r>
                        <a:rPr lang="en-US" sz="1600" dirty="0" smtClean="0"/>
                        <a:t>Target </a:t>
                      </a:r>
                      <a:r>
                        <a:rPr lang="en-US" sz="1600" dirty="0" err="1" smtClean="0"/>
                        <a:t>dir</a:t>
                      </a:r>
                      <a:r>
                        <a:rPr lang="en-US" sz="1600" baseline="0" dirty="0" smtClean="0"/>
                        <a:t> per loop</a:t>
                      </a:r>
                      <a:endParaRPr lang="en-US" sz="1600" dirty="0"/>
                    </a:p>
                  </a:txBody>
                  <a:tcPr/>
                </a:tc>
                <a:tc>
                  <a:txBody>
                    <a:bodyPr/>
                    <a:lstStyle/>
                    <a:p>
                      <a:r>
                        <a:rPr lang="en-US" dirty="0" smtClean="0"/>
                        <a:t>131.94 </a:t>
                      </a:r>
                      <a:r>
                        <a:rPr lang="en-US" dirty="0" err="1" smtClean="0"/>
                        <a:t>secs</a:t>
                      </a:r>
                      <a:endParaRPr lang="en-US" dirty="0"/>
                    </a:p>
                  </a:txBody>
                  <a:tcPr/>
                </a:tc>
              </a:tr>
              <a:tr h="370840">
                <a:tc vMerge="1">
                  <a:txBody>
                    <a:bodyPr/>
                    <a:lstStyle/>
                    <a:p>
                      <a:endParaRPr lang="en-US" dirty="0"/>
                    </a:p>
                  </a:txBody>
                  <a:tcPr/>
                </a:tc>
                <a:tc>
                  <a:txBody>
                    <a:bodyPr/>
                    <a:lstStyle/>
                    <a:p>
                      <a:r>
                        <a:rPr lang="en-US" sz="1600" dirty="0" smtClean="0"/>
                        <a:t>Above</a:t>
                      </a:r>
                      <a:r>
                        <a:rPr lang="en-US" sz="1600" baseline="0" dirty="0" smtClean="0"/>
                        <a:t> plus target data region</a:t>
                      </a:r>
                      <a:endParaRPr lang="en-US" sz="1600" dirty="0"/>
                    </a:p>
                  </a:txBody>
                  <a:tcPr/>
                </a:tc>
                <a:tc>
                  <a:txBody>
                    <a:bodyPr/>
                    <a:lstStyle/>
                    <a:p>
                      <a:r>
                        <a:rPr lang="en-US" dirty="0" smtClean="0"/>
                        <a:t>18.37 </a:t>
                      </a:r>
                      <a:r>
                        <a:rPr lang="en-US" dirty="0" err="1" smtClean="0"/>
                        <a:t>secs</a:t>
                      </a:r>
                      <a:endParaRPr lang="en-US" dirty="0"/>
                    </a:p>
                  </a:txBody>
                  <a:tcPr/>
                </a:tc>
              </a:tr>
              <a:tr h="370840">
                <a:tc vMerge="1">
                  <a:txBody>
                    <a:bodyPr/>
                    <a:lstStyle/>
                    <a:p>
                      <a:endParaRPr lang="en-US" dirty="0"/>
                    </a:p>
                  </a:txBody>
                  <a:tcPr/>
                </a:tc>
                <a:tc>
                  <a:txBody>
                    <a:bodyPr/>
                    <a:lstStyle/>
                    <a:p>
                      <a:r>
                        <a:rPr lang="en-US" sz="1600" dirty="0" smtClean="0"/>
                        <a:t>Above plus reduced branching</a:t>
                      </a:r>
                      <a:endParaRPr lang="en-US" sz="1600" dirty="0"/>
                    </a:p>
                  </a:txBody>
                  <a:tcPr/>
                </a:tc>
                <a:tc>
                  <a:txBody>
                    <a:bodyPr/>
                    <a:lstStyle/>
                    <a:p>
                      <a:r>
                        <a:rPr lang="en-US" dirty="0" smtClean="0"/>
                        <a:t>13.74 </a:t>
                      </a:r>
                      <a:r>
                        <a:rPr lang="en-US" dirty="0" err="1" smtClean="0"/>
                        <a:t>secs</a:t>
                      </a:r>
                      <a:endParaRPr lang="en-US" dirty="0"/>
                    </a:p>
                  </a:txBody>
                  <a:tcPr/>
                </a:tc>
              </a:tr>
              <a:tr h="370840">
                <a:tc vMerge="1">
                  <a:txBody>
                    <a:bodyPr/>
                    <a:lstStyle/>
                    <a:p>
                      <a:endParaRPr lang="en-US" dirty="0"/>
                    </a:p>
                  </a:txBody>
                  <a:tcPr/>
                </a:tc>
                <a:tc>
                  <a:txBody>
                    <a:bodyPr/>
                    <a:lstStyle/>
                    <a:p>
                      <a:r>
                        <a:rPr lang="en-US" sz="1600" dirty="0" smtClean="0"/>
                        <a:t>Above plus improved mem access</a:t>
                      </a:r>
                      <a:endParaRPr lang="en-US" sz="1600" dirty="0"/>
                    </a:p>
                  </a:txBody>
                  <a:tcPr/>
                </a:tc>
                <a:tc>
                  <a:txBody>
                    <a:bodyPr/>
                    <a:lstStyle/>
                    <a:p>
                      <a:r>
                        <a:rPr lang="en-US" dirty="0" smtClean="0"/>
                        <a:t>7.64 </a:t>
                      </a:r>
                      <a:r>
                        <a:rPr lang="en-US" dirty="0" err="1" smtClean="0"/>
                        <a:t>secs</a:t>
                      </a:r>
                      <a:endParaRPr lang="en-US" dirty="0"/>
                    </a:p>
                  </a:txBody>
                  <a:tcPr/>
                </a:tc>
              </a:tr>
            </a:tbl>
          </a:graphicData>
        </a:graphic>
      </p:graphicFrame>
      <p:sp>
        <p:nvSpPr>
          <p:cNvPr id="7" name="Title 1"/>
          <p:cNvSpPr txBox="1">
            <a:spLocks/>
          </p:cNvSpPr>
          <p:nvPr/>
        </p:nvSpPr>
        <p:spPr bwMode="auto">
          <a:xfrm>
            <a:off x="126659" y="130224"/>
            <a:ext cx="8905591" cy="572077"/>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0000"/>
          </a:bodyPr>
          <a:lstStyle>
            <a:lvl1pPr algn="l" rtl="0" eaLnBrk="0" fontAlgn="base" hangingPunct="0">
              <a:spcBef>
                <a:spcPct val="0"/>
              </a:spcBef>
              <a:spcAft>
                <a:spcPct val="0"/>
              </a:spcAft>
              <a:defRPr sz="3300" b="1">
                <a:solidFill>
                  <a:schemeClr val="tx2"/>
                </a:solidFill>
                <a:latin typeface="Arial" pitchFamily="34" charset="0"/>
                <a:ea typeface="+mj-ea"/>
                <a:cs typeface="+mj-cs"/>
              </a:defRPr>
            </a:lvl1pPr>
            <a:lvl2pPr algn="l" rtl="0" eaLnBrk="0" fontAlgn="base" hangingPunct="0">
              <a:spcBef>
                <a:spcPct val="0"/>
              </a:spcBef>
              <a:spcAft>
                <a:spcPct val="0"/>
              </a:spcAft>
              <a:defRPr sz="3300" b="1">
                <a:solidFill>
                  <a:schemeClr val="tx2"/>
                </a:solidFill>
                <a:latin typeface="Arial" pitchFamily="34" charset="0"/>
              </a:defRPr>
            </a:lvl2pPr>
            <a:lvl3pPr algn="l" rtl="0" eaLnBrk="0" fontAlgn="base" hangingPunct="0">
              <a:spcBef>
                <a:spcPct val="0"/>
              </a:spcBef>
              <a:spcAft>
                <a:spcPct val="0"/>
              </a:spcAft>
              <a:defRPr sz="3300" b="1">
                <a:solidFill>
                  <a:schemeClr val="tx2"/>
                </a:solidFill>
                <a:latin typeface="Arial" pitchFamily="34" charset="0"/>
              </a:defRPr>
            </a:lvl3pPr>
            <a:lvl4pPr algn="l" rtl="0" eaLnBrk="0" fontAlgn="base" hangingPunct="0">
              <a:spcBef>
                <a:spcPct val="0"/>
              </a:spcBef>
              <a:spcAft>
                <a:spcPct val="0"/>
              </a:spcAft>
              <a:defRPr sz="3300" b="1">
                <a:solidFill>
                  <a:schemeClr val="tx2"/>
                </a:solidFill>
                <a:latin typeface="Arial" pitchFamily="34" charset="0"/>
              </a:defRPr>
            </a:lvl4pPr>
            <a:lvl5pPr algn="l" rtl="0" eaLnBrk="0" fontAlgn="base" hangingPunct="0">
              <a:spcBef>
                <a:spcPct val="0"/>
              </a:spcBef>
              <a:spcAft>
                <a:spcPct val="0"/>
              </a:spcAft>
              <a:defRPr sz="3300" b="1">
                <a:solidFill>
                  <a:schemeClr val="tx2"/>
                </a:solidFill>
                <a:latin typeface="Arial" pitchFamily="34" charset="0"/>
              </a:defRPr>
            </a:lvl5pPr>
            <a:lvl6pPr marL="457200" algn="l" rtl="0" eaLnBrk="1" fontAlgn="base" hangingPunct="1">
              <a:spcBef>
                <a:spcPct val="0"/>
              </a:spcBef>
              <a:spcAft>
                <a:spcPct val="0"/>
              </a:spcAft>
              <a:defRPr sz="3300" b="1">
                <a:solidFill>
                  <a:schemeClr val="tx2"/>
                </a:solidFill>
                <a:latin typeface="Verdana" pitchFamily="96" charset="0"/>
              </a:defRPr>
            </a:lvl6pPr>
            <a:lvl7pPr marL="914400" algn="l" rtl="0" eaLnBrk="1" fontAlgn="base" hangingPunct="1">
              <a:spcBef>
                <a:spcPct val="0"/>
              </a:spcBef>
              <a:spcAft>
                <a:spcPct val="0"/>
              </a:spcAft>
              <a:defRPr sz="3300" b="1">
                <a:solidFill>
                  <a:schemeClr val="tx2"/>
                </a:solidFill>
                <a:latin typeface="Verdana" pitchFamily="96" charset="0"/>
              </a:defRPr>
            </a:lvl7pPr>
            <a:lvl8pPr marL="1371600" algn="l" rtl="0" eaLnBrk="1" fontAlgn="base" hangingPunct="1">
              <a:spcBef>
                <a:spcPct val="0"/>
              </a:spcBef>
              <a:spcAft>
                <a:spcPct val="0"/>
              </a:spcAft>
              <a:defRPr sz="3300" b="1">
                <a:solidFill>
                  <a:schemeClr val="tx2"/>
                </a:solidFill>
                <a:latin typeface="Verdana" pitchFamily="96" charset="0"/>
              </a:defRPr>
            </a:lvl8pPr>
            <a:lvl9pPr marL="1828800" algn="l" rtl="0" eaLnBrk="1" fontAlgn="base" hangingPunct="1">
              <a:spcBef>
                <a:spcPct val="0"/>
              </a:spcBef>
              <a:spcAft>
                <a:spcPct val="0"/>
              </a:spcAft>
              <a:defRPr sz="3300" b="1">
                <a:solidFill>
                  <a:schemeClr val="tx2"/>
                </a:solidFill>
                <a:latin typeface="Verdana" pitchFamily="96" charset="0"/>
              </a:defRPr>
            </a:lvl9pPr>
          </a:lstStyle>
          <a:p>
            <a:r>
              <a:rPr lang="en-US" kern="0" dirty="0" smtClean="0"/>
              <a:t>Jacobi Solver </a:t>
            </a:r>
            <a:r>
              <a:rPr lang="en-US" sz="2700" kern="0" dirty="0" smtClean="0"/>
              <a:t>(</a:t>
            </a:r>
            <a:r>
              <a:rPr lang="en-US" sz="2700" kern="0" dirty="0" err="1" smtClean="0"/>
              <a:t>Targ</a:t>
            </a:r>
            <a:r>
              <a:rPr lang="en-US" sz="2700" kern="0" dirty="0" smtClean="0"/>
              <a:t> Data/branchless/coalesced mem, 2/2)</a:t>
            </a:r>
            <a:endParaRPr lang="en-US" sz="2700" kern="0" dirty="0"/>
          </a:p>
        </p:txBody>
      </p:sp>
      <p:sp>
        <p:nvSpPr>
          <p:cNvPr id="8" name="TextBox 7"/>
          <p:cNvSpPr txBox="1"/>
          <p:nvPr/>
        </p:nvSpPr>
        <p:spPr>
          <a:xfrm>
            <a:off x="0" y="6552424"/>
            <a:ext cx="6531429" cy="338554"/>
          </a:xfrm>
          <a:prstGeom prst="rect">
            <a:avLst/>
          </a:prstGeom>
          <a:noFill/>
        </p:spPr>
        <p:txBody>
          <a:bodyPr wrap="square" rtlCol="0">
            <a:spAutoFit/>
          </a:bodyPr>
          <a:lstStyle/>
          <a:p>
            <a:r>
              <a:rPr lang="en-US" sz="800" dirty="0" smtClean="0"/>
              <a:t>Cray® XC40™ </a:t>
            </a:r>
            <a:r>
              <a:rPr lang="en-US" sz="800" dirty="0"/>
              <a:t>Supercomputer running </a:t>
            </a:r>
            <a:r>
              <a:rPr lang="en-US" sz="800" dirty="0" smtClean="0"/>
              <a:t>Cray® Compiling </a:t>
            </a:r>
            <a:r>
              <a:rPr lang="en-US" sz="800" dirty="0"/>
              <a:t>Environment </a:t>
            </a:r>
            <a:r>
              <a:rPr lang="en-US" sz="800" dirty="0" smtClean="0"/>
              <a:t>8.5.3. </a:t>
            </a:r>
            <a:br>
              <a:rPr lang="en-US" sz="800" dirty="0" smtClean="0"/>
            </a:br>
            <a:r>
              <a:rPr lang="en-US" sz="800" dirty="0" smtClean="0"/>
              <a:t>Intel® Xeon ® CPU </a:t>
            </a:r>
            <a:r>
              <a:rPr lang="en-US" sz="800" dirty="0"/>
              <a:t>E5-2697 v2 @ 2.70GHz with 32 GB </a:t>
            </a:r>
            <a:r>
              <a:rPr lang="en-US" sz="800" dirty="0" smtClean="0"/>
              <a:t>DDR3.  NVIDIA® Tesla® </a:t>
            </a:r>
            <a:r>
              <a:rPr lang="en-US" sz="800" dirty="0"/>
              <a:t>K20X, 6GB</a:t>
            </a:r>
            <a:r>
              <a:rPr lang="en-US" sz="800" dirty="0" smtClean="0"/>
              <a:t>.</a:t>
            </a:r>
            <a:endParaRPr lang="en-US" sz="800" dirty="0"/>
          </a:p>
        </p:txBody>
      </p:sp>
      <p:sp>
        <p:nvSpPr>
          <p:cNvPr id="9" name="TextBox 8"/>
          <p:cNvSpPr txBox="1"/>
          <p:nvPr/>
        </p:nvSpPr>
        <p:spPr>
          <a:xfrm>
            <a:off x="5206686" y="6613689"/>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Tree>
    <p:extLst>
      <p:ext uri="{BB962C8B-B14F-4D97-AF65-F5344CB8AC3E}">
        <p14:creationId xmlns:p14="http://schemas.microsoft.com/office/powerpoint/2010/main" val="3290872382"/>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smtClean="0"/>
              <a:t>Agenda</a:t>
            </a:r>
            <a:endParaRPr lang="en-US" dirty="0"/>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smtClean="0"/>
              <a:t>OpenMP</a:t>
            </a:r>
            <a:r>
              <a:rPr lang="en-US" dirty="0" smtClean="0"/>
              <a:t> </a:t>
            </a:r>
            <a:r>
              <a:rPr lang="en-US" dirty="0"/>
              <a:t>overview</a:t>
            </a:r>
          </a:p>
          <a:p>
            <a:pPr eaLnBrk="1" fontAlgn="t" hangingPunct="1"/>
            <a:r>
              <a:rPr lang="en-US" dirty="0"/>
              <a:t>The device model in </a:t>
            </a:r>
            <a:r>
              <a:rPr lang="en-US" dirty="0" err="1"/>
              <a:t>OpenMP</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34258" y="3045131"/>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34592716"/>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457200" y="274638"/>
            <a:ext cx="8229600" cy="590000"/>
          </a:xfrm>
          <a:prstGeom prst="rect">
            <a:avLst/>
          </a:prstGeom>
        </p:spPr>
        <p:txBody>
          <a:bodyPr/>
          <a:lstStyle/>
          <a:p>
            <a:r>
              <a:rPr dirty="0"/>
              <a:t>Compiler Support</a:t>
            </a:r>
          </a:p>
        </p:txBody>
      </p:sp>
      <p:sp>
        <p:nvSpPr>
          <p:cNvPr id="94" name="Shape 94"/>
          <p:cNvSpPr>
            <a:spLocks noGrp="1"/>
          </p:cNvSpPr>
          <p:nvPr>
            <p:ph type="body" idx="1"/>
          </p:nvPr>
        </p:nvSpPr>
        <p:spPr>
          <a:xfrm>
            <a:off x="160019" y="995413"/>
            <a:ext cx="8930641" cy="5223743"/>
          </a:xfrm>
          <a:prstGeom prst="rect">
            <a:avLst/>
          </a:prstGeom>
        </p:spPr>
        <p:txBody>
          <a:bodyPr>
            <a:normAutofit/>
          </a:bodyPr>
          <a:lstStyle/>
          <a:p>
            <a:r>
              <a:rPr sz="2000" b="1" dirty="0"/>
              <a:t>Intel</a:t>
            </a:r>
            <a:r>
              <a:rPr sz="2000" dirty="0"/>
              <a:t> began support for OpenMP 4.0 targeting their Intel Xeon Phi coprocessors in </a:t>
            </a:r>
            <a:r>
              <a:rPr sz="2000" dirty="0" smtClean="0"/>
              <a:t>2013</a:t>
            </a:r>
            <a:r>
              <a:rPr lang="en-US" sz="2000" dirty="0" smtClean="0"/>
              <a:t> (compiler version 15.0)</a:t>
            </a:r>
            <a:r>
              <a:rPr sz="2000" dirty="0" smtClean="0"/>
              <a:t>.</a:t>
            </a:r>
            <a:r>
              <a:rPr lang="en-US" sz="2000" dirty="0" smtClean="0"/>
              <a:t> </a:t>
            </a:r>
            <a:r>
              <a:rPr lang="en-US" sz="2000" dirty="0" smtClean="0"/>
              <a:t>Compiler </a:t>
            </a:r>
            <a:r>
              <a:rPr lang="en-US" sz="2000" dirty="0" smtClean="0"/>
              <a:t>version 17.0 and later versions support OpenMP 4.5  </a:t>
            </a:r>
            <a:endParaRPr lang="en-US" sz="2000" dirty="0"/>
          </a:p>
          <a:p>
            <a:endParaRPr sz="2000" dirty="0"/>
          </a:p>
          <a:p>
            <a:r>
              <a:rPr sz="2000" b="1" dirty="0" smtClean="0"/>
              <a:t>Cray</a:t>
            </a:r>
            <a:r>
              <a:rPr sz="2000" dirty="0" smtClean="0"/>
              <a:t> </a:t>
            </a:r>
            <a:r>
              <a:rPr sz="2000" dirty="0"/>
              <a:t>provided the first vendor </a:t>
            </a:r>
            <a:r>
              <a:rPr sz="2000" dirty="0" smtClean="0"/>
              <a:t>support</a:t>
            </a:r>
            <a:r>
              <a:rPr lang="en-GB" sz="2000" dirty="0" err="1" smtClean="0"/>
              <a:t>ed</a:t>
            </a:r>
            <a:r>
              <a:rPr sz="2000" dirty="0" smtClean="0"/>
              <a:t> </a:t>
            </a:r>
            <a:r>
              <a:rPr sz="2000" dirty="0"/>
              <a:t>implementation targeting NVIDIA GPUs late 2015. </a:t>
            </a:r>
            <a:r>
              <a:rPr lang="en-GB" sz="2000" dirty="0" smtClean="0"/>
              <a:t>The latest version of CCE now supports all </a:t>
            </a:r>
            <a:r>
              <a:rPr sz="2000" dirty="0" smtClean="0"/>
              <a:t>of </a:t>
            </a:r>
            <a:r>
              <a:rPr sz="2000" dirty="0"/>
              <a:t>OpenMP 4.5.</a:t>
            </a:r>
          </a:p>
          <a:p>
            <a:endParaRPr sz="2000" dirty="0"/>
          </a:p>
          <a:p>
            <a:r>
              <a:rPr sz="2000" b="1" dirty="0"/>
              <a:t>IBM</a:t>
            </a:r>
            <a:r>
              <a:rPr sz="2000" dirty="0"/>
              <a:t> has recently completed a compiler implementation using Clang, that fully supports OpenMP 4.5. This is being </a:t>
            </a:r>
            <a:r>
              <a:rPr sz="2000" dirty="0" smtClean="0"/>
              <a:t>introduced </a:t>
            </a:r>
            <a:r>
              <a:rPr sz="2000" dirty="0"/>
              <a:t>into the Clang main trunk.</a:t>
            </a:r>
          </a:p>
          <a:p>
            <a:endParaRPr sz="2000" dirty="0"/>
          </a:p>
          <a:p>
            <a:r>
              <a:rPr sz="2000" b="1" dirty="0"/>
              <a:t>GCC </a:t>
            </a:r>
            <a:r>
              <a:rPr sz="2000" b="1" dirty="0" smtClean="0"/>
              <a:t>6.1</a:t>
            </a:r>
            <a:r>
              <a:rPr sz="2000" dirty="0" smtClean="0"/>
              <a:t> </a:t>
            </a:r>
            <a:r>
              <a:rPr sz="2000" dirty="0"/>
              <a:t>introduced </a:t>
            </a:r>
            <a:r>
              <a:rPr sz="2000" dirty="0" smtClean="0"/>
              <a:t>support </a:t>
            </a:r>
            <a:r>
              <a:rPr sz="2000" dirty="0"/>
              <a:t>for OpenMP 4.5, and can target Intel Xeon Phi, or </a:t>
            </a:r>
            <a:r>
              <a:rPr lang="en-US" sz="2000" dirty="0" smtClean="0"/>
              <a:t>HSA</a:t>
            </a:r>
            <a:r>
              <a:rPr lang="en-GB" sz="2000" dirty="0" smtClean="0"/>
              <a:t>-</a:t>
            </a:r>
            <a:r>
              <a:rPr sz="2000" dirty="0" smtClean="0"/>
              <a:t>enabled </a:t>
            </a:r>
            <a:r>
              <a:rPr sz="2000" dirty="0"/>
              <a:t>AMD GPUs. </a:t>
            </a:r>
            <a:r>
              <a:rPr lang="en-US" sz="2000" dirty="0" smtClean="0"/>
              <a:t>V</a:t>
            </a:r>
            <a:r>
              <a:rPr lang="en-GB" sz="2000" dirty="0" smtClean="0"/>
              <a:t>7 added support for NVIDIA GPUs.</a:t>
            </a:r>
            <a:endParaRPr lang="en-US" sz="2000" dirty="0" smtClean="0"/>
          </a:p>
          <a:p>
            <a:endParaRPr lang="en-US" sz="2000" dirty="0"/>
          </a:p>
          <a:p>
            <a:r>
              <a:rPr lang="en-US" sz="2000" b="1" dirty="0" smtClean="0"/>
              <a:t>PGI</a:t>
            </a:r>
            <a:r>
              <a:rPr lang="en-US" sz="2000" dirty="0" smtClean="0"/>
              <a:t> compilers </a:t>
            </a:r>
            <a:r>
              <a:rPr lang="en-US" sz="2000" dirty="0" smtClean="0"/>
              <a:t>don’t currently support OpenMP on GPUs (but they do for CPUs). </a:t>
            </a:r>
            <a:endParaRPr sz="2000" dirty="0"/>
          </a:p>
        </p:txBody>
      </p:sp>
      <p:sp>
        <p:nvSpPr>
          <p:cNvPr id="95" name="Shape 95"/>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85</a:t>
            </a:fld>
            <a:endParaRPr/>
          </a:p>
        </p:txBody>
      </p:sp>
      <p:sp>
        <p:nvSpPr>
          <p:cNvPr id="5" name="TextBox 4"/>
          <p:cNvSpPr txBox="1"/>
          <p:nvPr/>
        </p:nvSpPr>
        <p:spPr>
          <a:xfrm>
            <a:off x="-314" y="66049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
        <p:nvSpPr>
          <p:cNvPr id="2" name="TextBox 1"/>
          <p:cNvSpPr txBox="1"/>
          <p:nvPr/>
        </p:nvSpPr>
        <p:spPr>
          <a:xfrm>
            <a:off x="106679" y="6219156"/>
            <a:ext cx="89306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800" b="0" i="0" u="none" strike="noStrike" cap="none" spc="0" normalizeH="0" dirty="0" smtClean="0">
                <a:ln>
                  <a:noFill/>
                </a:ln>
                <a:solidFill>
                  <a:srgbClr val="000000"/>
                </a:solidFill>
                <a:effectLst/>
                <a:uFillTx/>
                <a:latin typeface="Cambria"/>
                <a:ea typeface="Cambria"/>
                <a:cs typeface="Cambria"/>
                <a:sym typeface="Cambria"/>
              </a:rPr>
              <a:t>OpenMP </a:t>
            </a:r>
            <a:r>
              <a:rPr lang="en-US" dirty="0">
                <a:solidFill>
                  <a:srgbClr val="000000"/>
                </a:solidFill>
                <a:latin typeface="Cambria"/>
                <a:ea typeface="Cambria"/>
                <a:cs typeface="Cambria"/>
                <a:sym typeface="Cambria"/>
              </a:rPr>
              <a:t>compiler </a:t>
            </a:r>
            <a:r>
              <a:rPr lang="en-US" dirty="0" smtClean="0">
                <a:solidFill>
                  <a:srgbClr val="000000"/>
                </a:solidFill>
                <a:latin typeface="Cambria"/>
                <a:ea typeface="Cambria"/>
                <a:cs typeface="Cambria"/>
                <a:sym typeface="Cambria"/>
              </a:rPr>
              <a:t>information: </a:t>
            </a:r>
            <a:r>
              <a:rPr lang="en-US" dirty="0">
                <a:solidFill>
                  <a:srgbClr val="000000"/>
                </a:solidFill>
                <a:latin typeface="Cambria"/>
                <a:ea typeface="Cambria"/>
                <a:cs typeface="Cambria"/>
                <a:sym typeface="Cambria"/>
                <a:hlinkClick r:id="rId2"/>
              </a:rPr>
              <a:t>http://www.openmp.org/resources/openmp-compilers</a:t>
            </a:r>
            <a:r>
              <a:rPr lang="en-US" dirty="0" smtClean="0">
                <a:solidFill>
                  <a:srgbClr val="000000"/>
                </a:solidFill>
                <a:latin typeface="Cambria"/>
                <a:ea typeface="Cambria"/>
                <a:cs typeface="Cambria"/>
                <a:sym typeface="Cambria"/>
                <a:hlinkClick r:id="rId2"/>
              </a:rPr>
              <a:t>/</a:t>
            </a:r>
            <a:r>
              <a:rPr lang="en-US" dirty="0" smtClean="0">
                <a:solidFill>
                  <a:srgbClr val="000000"/>
                </a:solidFill>
                <a:latin typeface="Cambria"/>
                <a:ea typeface="Cambria"/>
                <a:cs typeface="Cambria"/>
                <a:sym typeface="Cambria"/>
              </a:rPr>
              <a:t> </a:t>
            </a:r>
            <a:endParaRPr kumimoji="0" lang="en-US" sz="1800" b="0" i="0" u="none" strike="noStrike" cap="none" spc="0" normalizeH="0" baseline="0" dirty="0">
              <a:ln>
                <a:noFill/>
              </a:ln>
              <a:solidFill>
                <a:srgbClr val="000000"/>
              </a:solidFill>
              <a:effectLst/>
              <a:uFillTx/>
              <a:latin typeface="Cambria"/>
              <a:ea typeface="Cambria"/>
              <a:cs typeface="Cambria"/>
              <a:sym typeface="Cambria"/>
            </a:endParaRPr>
          </a:p>
        </p:txBody>
      </p:sp>
    </p:spTree>
    <p:extLst>
      <p:ext uri="{BB962C8B-B14F-4D97-AF65-F5344CB8AC3E}">
        <p14:creationId xmlns:p14="http://schemas.microsoft.com/office/powerpoint/2010/main" val="2346161168"/>
      </p:ext>
    </p:extLst>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p:cNvSpPr>
          <p:nvPr>
            <p:ph type="title"/>
          </p:nvPr>
        </p:nvSpPr>
        <p:spPr>
          <a:prstGeom prst="rect">
            <a:avLst/>
          </a:prstGeom>
        </p:spPr>
        <p:txBody>
          <a:bodyPr/>
          <a:lstStyle/>
          <a:p>
            <a:r>
              <a:t>Performance?</a:t>
            </a:r>
          </a:p>
        </p:txBody>
      </p:sp>
      <p:sp>
        <p:nvSpPr>
          <p:cNvPr id="98" name="Shape 98"/>
          <p:cNvSpPr>
            <a:spLocks noGrp="1"/>
          </p:cNvSpPr>
          <p:nvPr>
            <p:ph type="body" idx="1"/>
          </p:nvPr>
        </p:nvSpPr>
        <p:spPr>
          <a:xfrm>
            <a:off x="455614" y="1201747"/>
            <a:ext cx="8232772" cy="5653299"/>
          </a:xfrm>
          <a:prstGeom prst="rect">
            <a:avLst/>
          </a:prstGeom>
        </p:spPr>
        <p:txBody>
          <a:bodyPr/>
          <a:lstStyle/>
          <a:p>
            <a:r>
              <a:t>To test performance we use a mixture of </a:t>
            </a:r>
            <a:r>
              <a:rPr/>
              <a:t>synthetic </a:t>
            </a:r>
            <a:r>
              <a:rPr smtClean="0"/>
              <a:t>benchmarks </a:t>
            </a:r>
            <a:r>
              <a:t>and mini-apps.</a:t>
            </a:r>
          </a:p>
          <a:p>
            <a:endParaRPr dirty="0"/>
          </a:p>
          <a:p>
            <a:r>
              <a:rPr dirty="0"/>
              <a:t>We compare against device-specific code written in </a:t>
            </a:r>
            <a:r>
              <a:rPr b="1" dirty="0"/>
              <a:t>OpenMP 3.0</a:t>
            </a:r>
            <a:r>
              <a:rPr dirty="0"/>
              <a:t> and </a:t>
            </a:r>
            <a:r>
              <a:rPr b="1" dirty="0"/>
              <a:t>CUDA</a:t>
            </a:r>
            <a:r>
              <a:rPr dirty="0"/>
              <a:t>.</a:t>
            </a:r>
          </a:p>
          <a:p>
            <a:endParaRPr dirty="0"/>
          </a:p>
          <a:p>
            <a:r>
              <a:rPr dirty="0"/>
              <a:t>We eventually use OpenMP 4.x to run on </a:t>
            </a:r>
            <a:r>
              <a:rPr i="1" dirty="0"/>
              <a:t>every diverse architecture that we believe is currently supported</a:t>
            </a:r>
            <a:r>
              <a:rPr dirty="0"/>
              <a:t>.</a:t>
            </a:r>
          </a:p>
          <a:p>
            <a:endParaRPr dirty="0"/>
          </a:p>
          <a:p>
            <a:r>
              <a:rPr dirty="0"/>
              <a:t>Our initial expectations were low - we were able to achieve great performance on Intel Xeon Phi Knights Corner, but didn’t know what to expect on GPU.</a:t>
            </a:r>
          </a:p>
        </p:txBody>
      </p:sp>
      <p:sp>
        <p:nvSpPr>
          <p:cNvPr id="99" name="Shape 99"/>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86</a:t>
            </a:fld>
            <a:endParaRPr/>
          </a:p>
        </p:txBody>
      </p:sp>
      <p:sp>
        <p:nvSpPr>
          <p:cNvPr id="5" name="TextBox 4"/>
          <p:cNvSpPr txBox="1"/>
          <p:nvPr/>
        </p:nvSpPr>
        <p:spPr>
          <a:xfrm>
            <a:off x="-314" y="66049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Tree>
    <p:extLst>
      <p:ext uri="{BB962C8B-B14F-4D97-AF65-F5344CB8AC3E}">
        <p14:creationId xmlns:p14="http://schemas.microsoft.com/office/powerpoint/2010/main" val="194446479"/>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r>
              <a:t>Performance?</a:t>
            </a:r>
          </a:p>
        </p:txBody>
      </p:sp>
      <p:sp>
        <p:nvSpPr>
          <p:cNvPr id="102" name="Shape 102"/>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87</a:t>
            </a:fld>
            <a:endParaRPr/>
          </a:p>
        </p:txBody>
      </p:sp>
      <p:pic>
        <p:nvPicPr>
          <p:cNvPr id="104" name="Screen Shot 2016-09-02 at 10.18.56 AM.png"/>
          <p:cNvPicPr>
            <a:picLocks noChangeAspect="1"/>
          </p:cNvPicPr>
          <p:nvPr/>
        </p:nvPicPr>
        <p:blipFill>
          <a:blip r:embed="rId2">
            <a:extLst/>
          </a:blip>
          <a:stretch>
            <a:fillRect/>
          </a:stretch>
        </p:blipFill>
        <p:spPr>
          <a:xfrm>
            <a:off x="4652736" y="681632"/>
            <a:ext cx="4165141" cy="3139736"/>
          </a:xfrm>
          <a:prstGeom prst="rect">
            <a:avLst/>
          </a:prstGeom>
          <a:ln w="12700">
            <a:miter lim="400000"/>
          </a:ln>
        </p:spPr>
      </p:pic>
      <p:pic>
        <p:nvPicPr>
          <p:cNvPr id="105" name="Screen Shot 2016-09-02 at 10.19.05 AM.png"/>
          <p:cNvPicPr>
            <a:picLocks noChangeAspect="1"/>
          </p:cNvPicPr>
          <p:nvPr/>
        </p:nvPicPr>
        <p:blipFill>
          <a:blip r:embed="rId3">
            <a:extLst/>
          </a:blip>
          <a:stretch>
            <a:fillRect/>
          </a:stretch>
        </p:blipFill>
        <p:spPr>
          <a:xfrm>
            <a:off x="324575" y="3077666"/>
            <a:ext cx="4591863" cy="3139736"/>
          </a:xfrm>
          <a:prstGeom prst="rect">
            <a:avLst/>
          </a:prstGeom>
          <a:ln w="12700">
            <a:miter lim="400000"/>
          </a:ln>
        </p:spPr>
      </p:pic>
      <p:sp>
        <p:nvSpPr>
          <p:cNvPr id="106" name="Shape 106"/>
          <p:cNvSpPr/>
          <p:nvPr/>
        </p:nvSpPr>
        <p:spPr>
          <a:xfrm>
            <a:off x="430214" y="966636"/>
            <a:ext cx="3726379" cy="174988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defTabSz="704087" hangingPunct="0">
              <a:spcBef>
                <a:spcPts val="400"/>
              </a:spcBef>
              <a:defRPr sz="1848">
                <a:latin typeface="Arial"/>
                <a:ea typeface="Arial"/>
                <a:cs typeface="Arial"/>
                <a:sym typeface="Arial"/>
              </a:defRPr>
            </a:pPr>
            <a:r>
              <a:rPr sz="1848" kern="0">
                <a:solidFill>
                  <a:srgbClr val="000000"/>
                </a:solidFill>
                <a:latin typeface="Arial"/>
                <a:ea typeface="Arial"/>
                <a:cs typeface="Arial"/>
                <a:sym typeface="Arial"/>
              </a:rPr>
              <a:t>Immediately we see impressive performance compared to CUDA</a:t>
            </a:r>
          </a:p>
          <a:p>
            <a:pPr defTabSz="704087" hangingPunct="0">
              <a:spcBef>
                <a:spcPts val="400"/>
              </a:spcBef>
              <a:defRPr sz="1848">
                <a:latin typeface="Arial"/>
                <a:ea typeface="Arial"/>
                <a:cs typeface="Arial"/>
                <a:sym typeface="Arial"/>
              </a:defRPr>
            </a:pPr>
            <a:endParaRPr sz="1848" kern="0">
              <a:solidFill>
                <a:srgbClr val="000000"/>
              </a:solidFill>
              <a:latin typeface="Arial"/>
              <a:ea typeface="Arial"/>
              <a:cs typeface="Arial"/>
              <a:sym typeface="Arial"/>
            </a:endParaRPr>
          </a:p>
          <a:p>
            <a:pPr defTabSz="704087" hangingPunct="0">
              <a:spcBef>
                <a:spcPts val="400"/>
              </a:spcBef>
              <a:defRPr sz="1848">
                <a:latin typeface="Arial"/>
                <a:ea typeface="Arial"/>
                <a:cs typeface="Arial"/>
                <a:sym typeface="Arial"/>
              </a:defRPr>
            </a:pPr>
            <a:r>
              <a:rPr sz="1848" kern="0">
                <a:solidFill>
                  <a:srgbClr val="000000"/>
                </a:solidFill>
                <a:latin typeface="Arial"/>
                <a:ea typeface="Arial"/>
                <a:cs typeface="Arial"/>
                <a:sym typeface="Arial"/>
              </a:rPr>
              <a:t>Clearly the Cray compiler leverages the existing OpenACC backend </a:t>
            </a:r>
          </a:p>
        </p:txBody>
      </p:sp>
      <p:sp>
        <p:nvSpPr>
          <p:cNvPr id="107" name="Shape 107"/>
          <p:cNvSpPr/>
          <p:nvPr/>
        </p:nvSpPr>
        <p:spPr>
          <a:xfrm>
            <a:off x="5103814" y="3965117"/>
            <a:ext cx="3726379" cy="202304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defTabSz="685800" hangingPunct="0">
              <a:spcBef>
                <a:spcPts val="400"/>
              </a:spcBef>
              <a:defRPr>
                <a:latin typeface="Arial"/>
                <a:ea typeface="Arial"/>
                <a:cs typeface="Arial"/>
                <a:sym typeface="Arial"/>
              </a:defRPr>
            </a:pPr>
            <a:r>
              <a:rPr kern="0">
                <a:solidFill>
                  <a:srgbClr val="000000"/>
                </a:solidFill>
                <a:latin typeface="Arial"/>
                <a:ea typeface="Arial"/>
                <a:cs typeface="Arial"/>
                <a:sym typeface="Arial"/>
              </a:rPr>
              <a:t>Even with OpenMP 4.5 there is still no way of targeting shared memory directly.</a:t>
            </a:r>
          </a:p>
          <a:p>
            <a:pPr defTabSz="685800" hangingPunct="0">
              <a:spcBef>
                <a:spcPts val="400"/>
              </a:spcBef>
              <a:defRPr>
                <a:latin typeface="Arial"/>
                <a:ea typeface="Arial"/>
                <a:cs typeface="Arial"/>
                <a:sym typeface="Arial"/>
              </a:defRPr>
            </a:pPr>
            <a:endParaRPr kern="0">
              <a:solidFill>
                <a:srgbClr val="000000"/>
              </a:solidFill>
              <a:latin typeface="Arial"/>
              <a:ea typeface="Arial"/>
              <a:cs typeface="Arial"/>
              <a:sym typeface="Arial"/>
            </a:endParaRPr>
          </a:p>
          <a:p>
            <a:pPr defTabSz="685800" hangingPunct="0">
              <a:spcBef>
                <a:spcPts val="400"/>
              </a:spcBef>
              <a:defRPr>
                <a:latin typeface="Arial"/>
                <a:ea typeface="Arial"/>
                <a:cs typeface="Arial"/>
                <a:sym typeface="Arial"/>
              </a:defRPr>
            </a:pPr>
            <a:r>
              <a:rPr kern="0">
                <a:solidFill>
                  <a:srgbClr val="000000"/>
                </a:solidFill>
                <a:latin typeface="Arial"/>
                <a:ea typeface="Arial"/>
                <a:cs typeface="Arial"/>
                <a:sym typeface="Arial"/>
              </a:rPr>
              <a:t>This is set to come in with OpenMP 5.0, and Clang supports targeting address spaces directly</a:t>
            </a:r>
          </a:p>
        </p:txBody>
      </p:sp>
      <p:sp>
        <p:nvSpPr>
          <p:cNvPr id="108" name="Shape 108"/>
          <p:cNvSpPr/>
          <p:nvPr/>
        </p:nvSpPr>
        <p:spPr>
          <a:xfrm>
            <a:off x="4354514" y="649136"/>
            <a:ext cx="3963497" cy="235879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spcBef>
                <a:spcPts val="500"/>
              </a:spcBef>
              <a:defRPr sz="2400" b="1">
                <a:latin typeface="Arial"/>
                <a:ea typeface="Arial"/>
                <a:cs typeface="Arial"/>
                <a:sym typeface="Arial"/>
              </a:defRPr>
            </a:lvl1pPr>
          </a:lstStyle>
          <a:p>
            <a:pPr hangingPunct="0"/>
            <a:r>
              <a:rPr kern="0">
                <a:solidFill>
                  <a:srgbClr val="000000"/>
                </a:solidFill>
              </a:rPr>
              <a:t>CloverLeaf</a:t>
            </a:r>
          </a:p>
        </p:txBody>
      </p:sp>
      <p:sp>
        <p:nvSpPr>
          <p:cNvPr id="109" name="Shape 109"/>
          <p:cNvSpPr/>
          <p:nvPr/>
        </p:nvSpPr>
        <p:spPr>
          <a:xfrm>
            <a:off x="608014" y="2947836"/>
            <a:ext cx="3963497" cy="235879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spcBef>
                <a:spcPts val="500"/>
              </a:spcBef>
              <a:defRPr sz="2400" b="1">
                <a:latin typeface="Arial"/>
                <a:ea typeface="Arial"/>
                <a:cs typeface="Arial"/>
                <a:sym typeface="Arial"/>
              </a:defRPr>
            </a:lvl1pPr>
          </a:lstStyle>
          <a:p>
            <a:pPr hangingPunct="0"/>
            <a:r>
              <a:rPr kern="0">
                <a:solidFill>
                  <a:srgbClr val="000000"/>
                </a:solidFill>
              </a:rPr>
              <a:t>BUDE</a:t>
            </a:r>
          </a:p>
        </p:txBody>
      </p:sp>
      <p:sp>
        <p:nvSpPr>
          <p:cNvPr id="111" name="Shape 111"/>
          <p:cNvSpPr/>
          <p:nvPr/>
        </p:nvSpPr>
        <p:spPr>
          <a:xfrm>
            <a:off x="2642456" y="6217008"/>
            <a:ext cx="6187737" cy="3883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Martineau, M., McIntosh-Smith, S. </a:t>
            </a:r>
            <a:r>
              <a:rPr sz="1368" kern="0" dirty="0" err="1">
                <a:solidFill>
                  <a:srgbClr val="000000"/>
                </a:solidFill>
                <a:latin typeface="Arial"/>
                <a:ea typeface="Arial"/>
                <a:cs typeface="Arial"/>
                <a:sym typeface="Arial"/>
              </a:rPr>
              <a:t>Gaudin</a:t>
            </a:r>
            <a:r>
              <a:rPr sz="1368" kern="0" dirty="0">
                <a:solidFill>
                  <a:srgbClr val="000000"/>
                </a:solidFill>
                <a:latin typeface="Arial"/>
                <a:ea typeface="Arial"/>
                <a:cs typeface="Arial"/>
                <a:sym typeface="Arial"/>
              </a:rPr>
              <a:t>, W., </a:t>
            </a:r>
            <a:r>
              <a:rPr sz="1368" i="1" kern="0" dirty="0">
                <a:solidFill>
                  <a:srgbClr val="000000"/>
                </a:solidFill>
                <a:latin typeface="Arial"/>
                <a:ea typeface="Arial"/>
                <a:cs typeface="Arial"/>
                <a:sym typeface="Arial"/>
              </a:rPr>
              <a:t>Evaluating </a:t>
            </a:r>
            <a:r>
              <a:rPr sz="1368" i="1" kern="0" dirty="0" err="1">
                <a:solidFill>
                  <a:srgbClr val="000000"/>
                </a:solidFill>
                <a:latin typeface="Arial"/>
                <a:ea typeface="Arial"/>
                <a:cs typeface="Arial"/>
                <a:sym typeface="Arial"/>
              </a:rPr>
              <a:t>OpenMP</a:t>
            </a:r>
            <a:r>
              <a:rPr sz="1368" i="1" kern="0" dirty="0">
                <a:solidFill>
                  <a:srgbClr val="000000"/>
                </a:solidFill>
                <a:latin typeface="Arial"/>
                <a:ea typeface="Arial"/>
                <a:cs typeface="Arial"/>
                <a:sym typeface="Arial"/>
              </a:rPr>
              <a:t> 4.0’s Effectiveness as a Heterogeneous Parallel Programming Model, 2016, HIPS’16</a:t>
            </a:r>
          </a:p>
        </p:txBody>
      </p:sp>
      <p:sp>
        <p:nvSpPr>
          <p:cNvPr id="13" name="TextBox 12"/>
          <p:cNvSpPr txBox="1"/>
          <p:nvPr/>
        </p:nvSpPr>
        <p:spPr>
          <a:xfrm>
            <a:off x="-314" y="66049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
        <p:nvSpPr>
          <p:cNvPr id="14" name="Shape 121"/>
          <p:cNvSpPr/>
          <p:nvPr/>
        </p:nvSpPr>
        <p:spPr>
          <a:xfrm>
            <a:off x="4514364" y="99504"/>
            <a:ext cx="4791268" cy="3883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85000" lnSpcReduction="10000"/>
          </a:bodyPr>
          <a:lstStyle>
            <a:lvl1pPr defTabSz="493776">
              <a:spcBef>
                <a:spcPts val="300"/>
              </a:spcBef>
              <a:defRPr sz="1296">
                <a:latin typeface="Arial"/>
                <a:ea typeface="Arial"/>
                <a:cs typeface="Arial"/>
                <a:sym typeface="Arial"/>
              </a:defRPr>
            </a:lvl1pPr>
          </a:lstStyle>
          <a:p>
            <a:pPr hangingPunct="0"/>
            <a:r>
              <a:rPr kern="0" dirty="0">
                <a:solidFill>
                  <a:srgbClr val="000000"/>
                </a:solidFill>
              </a:rPr>
              <a:t>* CCE 8.4.3, ICC 15.0.3, PGI 15.01, CUDA 7.0 on an </a:t>
            </a:r>
            <a:r>
              <a:rPr kern="0" dirty="0" smtClean="0">
                <a:solidFill>
                  <a:srgbClr val="000000"/>
                </a:solidFill>
              </a:rPr>
              <a:t>NVIDIA</a:t>
            </a:r>
            <a:r>
              <a:rPr lang="en-US" kern="0" dirty="0" smtClean="0">
                <a:solidFill>
                  <a:srgbClr val="000000"/>
                </a:solidFill>
              </a:rPr>
              <a:t>®</a:t>
            </a:r>
            <a:r>
              <a:rPr kern="0" dirty="0" smtClean="0">
                <a:solidFill>
                  <a:srgbClr val="000000"/>
                </a:solidFill>
              </a:rPr>
              <a:t> </a:t>
            </a:r>
            <a:r>
              <a:rPr kern="0" dirty="0">
                <a:solidFill>
                  <a:srgbClr val="000000"/>
                </a:solidFill>
              </a:rPr>
              <a:t>K20X, and </a:t>
            </a:r>
            <a:r>
              <a:rPr kern="0" dirty="0" smtClean="0">
                <a:solidFill>
                  <a:srgbClr val="000000"/>
                </a:solidFill>
              </a:rPr>
              <a:t>Intel</a:t>
            </a:r>
            <a:r>
              <a:rPr lang="en-US" kern="0" dirty="0" smtClean="0">
                <a:solidFill>
                  <a:srgbClr val="000000"/>
                </a:solidFill>
              </a:rPr>
              <a:t>®</a:t>
            </a:r>
            <a:r>
              <a:rPr kern="0" dirty="0" smtClean="0">
                <a:solidFill>
                  <a:srgbClr val="000000"/>
                </a:solidFill>
              </a:rPr>
              <a:t> Xeon</a:t>
            </a:r>
            <a:r>
              <a:rPr lang="en-US" kern="0" dirty="0" smtClean="0">
                <a:solidFill>
                  <a:srgbClr val="000000"/>
                </a:solidFill>
              </a:rPr>
              <a:t>®</a:t>
            </a:r>
            <a:r>
              <a:rPr kern="0" dirty="0" smtClean="0">
                <a:solidFill>
                  <a:srgbClr val="000000"/>
                </a:solidFill>
              </a:rPr>
              <a:t> </a:t>
            </a:r>
            <a:r>
              <a:rPr kern="0" dirty="0" err="1">
                <a:solidFill>
                  <a:srgbClr val="000000"/>
                </a:solidFill>
              </a:rPr>
              <a:t>Haswell</a:t>
            </a:r>
            <a:r>
              <a:rPr kern="0" dirty="0">
                <a:solidFill>
                  <a:srgbClr val="000000"/>
                </a:solidFill>
              </a:rPr>
              <a:t> 16 Core </a:t>
            </a:r>
            <a:r>
              <a:rPr lang="en-US" kern="0" dirty="0" smtClean="0">
                <a:solidFill>
                  <a:srgbClr val="000000"/>
                </a:solidFill>
              </a:rPr>
              <a:t>Processor </a:t>
            </a:r>
            <a:r>
              <a:rPr kern="0" dirty="0" smtClean="0">
                <a:solidFill>
                  <a:srgbClr val="000000"/>
                </a:solidFill>
              </a:rPr>
              <a:t>(E5-2698 </a:t>
            </a:r>
            <a:r>
              <a:rPr kern="0" dirty="0">
                <a:solidFill>
                  <a:srgbClr val="000000"/>
                </a:solidFill>
              </a:rPr>
              <a:t>v3 @ 2.30GHz)</a:t>
            </a:r>
          </a:p>
        </p:txBody>
      </p:sp>
    </p:spTree>
    <p:extLst>
      <p:ext uri="{BB962C8B-B14F-4D97-AF65-F5344CB8AC3E}">
        <p14:creationId xmlns:p14="http://schemas.microsoft.com/office/powerpoint/2010/main" val="889974937"/>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p>
            <a:r>
              <a:t>Performance?</a:t>
            </a:r>
          </a:p>
        </p:txBody>
      </p:sp>
      <p:sp>
        <p:nvSpPr>
          <p:cNvPr id="114" name="Shape 114"/>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88</a:t>
            </a:fld>
            <a:endParaRPr/>
          </a:p>
        </p:txBody>
      </p:sp>
      <p:pic>
        <p:nvPicPr>
          <p:cNvPr id="116" name="Screen Shot 2016-09-02 at 10.25.09 AM.png"/>
          <p:cNvPicPr>
            <a:picLocks noChangeAspect="1"/>
          </p:cNvPicPr>
          <p:nvPr/>
        </p:nvPicPr>
        <p:blipFill>
          <a:blip r:embed="rId2">
            <a:extLst/>
          </a:blip>
          <a:stretch>
            <a:fillRect/>
          </a:stretch>
        </p:blipFill>
        <p:spPr>
          <a:xfrm>
            <a:off x="438094" y="620276"/>
            <a:ext cx="7226412" cy="2608177"/>
          </a:xfrm>
          <a:prstGeom prst="rect">
            <a:avLst/>
          </a:prstGeom>
          <a:ln w="12700">
            <a:miter lim="400000"/>
          </a:ln>
        </p:spPr>
      </p:pic>
      <p:pic>
        <p:nvPicPr>
          <p:cNvPr id="117" name="Screen Shot 2016-09-02 at 10.19.12 AM.png"/>
          <p:cNvPicPr>
            <a:picLocks noChangeAspect="1"/>
          </p:cNvPicPr>
          <p:nvPr/>
        </p:nvPicPr>
        <p:blipFill>
          <a:blip r:embed="rId3">
            <a:extLst/>
          </a:blip>
          <a:stretch>
            <a:fillRect/>
          </a:stretch>
        </p:blipFill>
        <p:spPr>
          <a:xfrm>
            <a:off x="-21478" y="3263327"/>
            <a:ext cx="4591863" cy="3431057"/>
          </a:xfrm>
          <a:prstGeom prst="rect">
            <a:avLst/>
          </a:prstGeom>
          <a:ln w="12700">
            <a:miter lim="400000"/>
          </a:ln>
        </p:spPr>
      </p:pic>
      <p:sp>
        <p:nvSpPr>
          <p:cNvPr id="118" name="Shape 118"/>
          <p:cNvSpPr>
            <a:spLocks noGrp="1"/>
          </p:cNvSpPr>
          <p:nvPr>
            <p:ph type="body" sz="quarter" idx="1"/>
          </p:nvPr>
        </p:nvSpPr>
        <p:spPr>
          <a:xfrm>
            <a:off x="5196121" y="3367408"/>
            <a:ext cx="3843825" cy="2263495"/>
          </a:xfrm>
          <a:prstGeom prst="rect">
            <a:avLst/>
          </a:prstGeom>
        </p:spPr>
        <p:txBody>
          <a:bodyPr>
            <a:normAutofit lnSpcReduction="10000"/>
          </a:bodyPr>
          <a:lstStyle/>
          <a:p>
            <a:pPr marL="0" indent="0" defTabSz="804672">
              <a:buSzTx/>
              <a:buNone/>
              <a:defRPr sz="2112"/>
            </a:pPr>
            <a:r>
              <a:t>We found that Cray’s OpenMP 4.0 implementation achieved great performance on a K20x </a:t>
            </a:r>
          </a:p>
          <a:p>
            <a:pPr marL="198373" indent="-198373" defTabSz="804672">
              <a:defRPr sz="2112"/>
            </a:pPr>
            <a:endParaRPr/>
          </a:p>
          <a:p>
            <a:pPr marL="0" indent="0" defTabSz="804672">
              <a:buSzTx/>
              <a:buNone/>
              <a:defRPr sz="2112"/>
            </a:pPr>
            <a:r>
              <a:t>It’s likely that these figures have improved even more with maturity of the portable models</a:t>
            </a:r>
          </a:p>
        </p:txBody>
      </p:sp>
      <p:sp>
        <p:nvSpPr>
          <p:cNvPr id="119" name="Shape 119"/>
          <p:cNvSpPr/>
          <p:nvPr/>
        </p:nvSpPr>
        <p:spPr>
          <a:xfrm>
            <a:off x="285921" y="2891824"/>
            <a:ext cx="3963497" cy="235878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spcBef>
                <a:spcPts val="500"/>
              </a:spcBef>
              <a:defRPr sz="2400" b="1">
                <a:latin typeface="Arial"/>
                <a:ea typeface="Arial"/>
                <a:cs typeface="Arial"/>
                <a:sym typeface="Arial"/>
              </a:defRPr>
            </a:lvl1pPr>
          </a:lstStyle>
          <a:p>
            <a:pPr hangingPunct="0"/>
            <a:r>
              <a:rPr kern="0">
                <a:solidFill>
                  <a:srgbClr val="000000"/>
                </a:solidFill>
              </a:rPr>
              <a:t>TeaLeaf</a:t>
            </a:r>
          </a:p>
        </p:txBody>
      </p:sp>
      <p:sp>
        <p:nvSpPr>
          <p:cNvPr id="120" name="Shape 120"/>
          <p:cNvSpPr/>
          <p:nvPr/>
        </p:nvSpPr>
        <p:spPr>
          <a:xfrm>
            <a:off x="5196121" y="6137867"/>
            <a:ext cx="3843825" cy="64908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defTabSz="448055" hangingPunct="0">
              <a:spcBef>
                <a:spcPts val="200"/>
              </a:spcBef>
              <a:defRPr sz="1176">
                <a:latin typeface="Arial"/>
                <a:ea typeface="Arial"/>
                <a:cs typeface="Arial"/>
                <a:sym typeface="Arial"/>
              </a:defRPr>
            </a:pPr>
            <a:r>
              <a:rPr sz="1176" kern="0">
                <a:solidFill>
                  <a:srgbClr val="000000"/>
                </a:solidFill>
                <a:latin typeface="Arial"/>
                <a:ea typeface="Arial"/>
                <a:cs typeface="Arial"/>
                <a:sym typeface="Arial"/>
              </a:rPr>
              <a:t>Martineau, M., McIntosh-Smith, S. Gaudin, W., </a:t>
            </a:r>
            <a:r>
              <a:rPr sz="1176" i="1" kern="0">
                <a:solidFill>
                  <a:srgbClr val="000000"/>
                </a:solidFill>
                <a:latin typeface="Arial"/>
                <a:ea typeface="Arial"/>
                <a:cs typeface="Arial"/>
                <a:sym typeface="Arial"/>
              </a:rPr>
              <a:t>Assessing the Performance Portability of Modern Parallel Programming Models using TeaLeaf, 2016, CC-PE</a:t>
            </a:r>
          </a:p>
        </p:txBody>
      </p:sp>
      <p:sp>
        <p:nvSpPr>
          <p:cNvPr id="121" name="Shape 121"/>
          <p:cNvSpPr/>
          <p:nvPr/>
        </p:nvSpPr>
        <p:spPr>
          <a:xfrm>
            <a:off x="4248678" y="171043"/>
            <a:ext cx="4791268" cy="3883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85000" lnSpcReduction="10000"/>
          </a:bodyPr>
          <a:lstStyle>
            <a:lvl1pPr defTabSz="493776">
              <a:spcBef>
                <a:spcPts val="300"/>
              </a:spcBef>
              <a:defRPr sz="1296">
                <a:latin typeface="Arial"/>
                <a:ea typeface="Arial"/>
                <a:cs typeface="Arial"/>
                <a:sym typeface="Arial"/>
              </a:defRPr>
            </a:lvl1pPr>
          </a:lstStyle>
          <a:p>
            <a:pPr hangingPunct="0"/>
            <a:r>
              <a:rPr kern="0" dirty="0">
                <a:solidFill>
                  <a:srgbClr val="000000"/>
                </a:solidFill>
              </a:rPr>
              <a:t>* CCE 8.4.3, ICC 15.0.3, PGI 15.01, CUDA 7.0 on an </a:t>
            </a:r>
            <a:r>
              <a:rPr kern="0" dirty="0" smtClean="0">
                <a:solidFill>
                  <a:srgbClr val="000000"/>
                </a:solidFill>
              </a:rPr>
              <a:t>NVIDIA</a:t>
            </a:r>
            <a:r>
              <a:rPr lang="en-US" kern="0" dirty="0" smtClean="0">
                <a:solidFill>
                  <a:srgbClr val="000000"/>
                </a:solidFill>
              </a:rPr>
              <a:t>®</a:t>
            </a:r>
            <a:r>
              <a:rPr kern="0" dirty="0" smtClean="0">
                <a:solidFill>
                  <a:srgbClr val="000000"/>
                </a:solidFill>
              </a:rPr>
              <a:t> </a:t>
            </a:r>
            <a:r>
              <a:rPr kern="0" dirty="0">
                <a:solidFill>
                  <a:srgbClr val="000000"/>
                </a:solidFill>
              </a:rPr>
              <a:t>K20X, and </a:t>
            </a:r>
            <a:r>
              <a:rPr kern="0" dirty="0" smtClean="0">
                <a:solidFill>
                  <a:srgbClr val="000000"/>
                </a:solidFill>
              </a:rPr>
              <a:t>Intel</a:t>
            </a:r>
            <a:r>
              <a:rPr lang="en-US" kern="0" dirty="0" smtClean="0">
                <a:solidFill>
                  <a:srgbClr val="000000"/>
                </a:solidFill>
              </a:rPr>
              <a:t>®</a:t>
            </a:r>
            <a:r>
              <a:rPr kern="0" dirty="0" smtClean="0">
                <a:solidFill>
                  <a:srgbClr val="000000"/>
                </a:solidFill>
              </a:rPr>
              <a:t> Xeon</a:t>
            </a:r>
            <a:r>
              <a:rPr lang="en-US" kern="0" dirty="0" smtClean="0">
                <a:solidFill>
                  <a:srgbClr val="000000"/>
                </a:solidFill>
              </a:rPr>
              <a:t>®</a:t>
            </a:r>
            <a:r>
              <a:rPr kern="0" dirty="0" smtClean="0">
                <a:solidFill>
                  <a:srgbClr val="000000"/>
                </a:solidFill>
              </a:rPr>
              <a:t> </a:t>
            </a:r>
            <a:r>
              <a:rPr kern="0" dirty="0" err="1">
                <a:solidFill>
                  <a:srgbClr val="000000"/>
                </a:solidFill>
              </a:rPr>
              <a:t>Haswell</a:t>
            </a:r>
            <a:r>
              <a:rPr kern="0" dirty="0">
                <a:solidFill>
                  <a:srgbClr val="000000"/>
                </a:solidFill>
              </a:rPr>
              <a:t> 16 Core </a:t>
            </a:r>
            <a:r>
              <a:rPr lang="en-US" kern="0" dirty="0" smtClean="0">
                <a:solidFill>
                  <a:srgbClr val="000000"/>
                </a:solidFill>
              </a:rPr>
              <a:t>Processor </a:t>
            </a:r>
            <a:r>
              <a:rPr kern="0" dirty="0" smtClean="0">
                <a:solidFill>
                  <a:srgbClr val="000000"/>
                </a:solidFill>
              </a:rPr>
              <a:t>(E5-2698 </a:t>
            </a:r>
            <a:r>
              <a:rPr kern="0" dirty="0">
                <a:solidFill>
                  <a:srgbClr val="000000"/>
                </a:solidFill>
              </a:rPr>
              <a:t>v3 @ 2.30GHz)</a:t>
            </a:r>
          </a:p>
        </p:txBody>
      </p:sp>
      <p:sp>
        <p:nvSpPr>
          <p:cNvPr id="11" name="TextBox 10"/>
          <p:cNvSpPr txBox="1"/>
          <p:nvPr/>
        </p:nvSpPr>
        <p:spPr>
          <a:xfrm>
            <a:off x="-314" y="65795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Tree>
    <p:extLst>
      <p:ext uri="{BB962C8B-B14F-4D97-AF65-F5344CB8AC3E}">
        <p14:creationId xmlns:p14="http://schemas.microsoft.com/office/powerpoint/2010/main" val="2470372036"/>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r>
              <a:t>How do you get good performance?</a:t>
            </a:r>
          </a:p>
        </p:txBody>
      </p:sp>
      <p:sp>
        <p:nvSpPr>
          <p:cNvPr id="124" name="Shape 124"/>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89</a:t>
            </a:fld>
            <a:endParaRPr/>
          </a:p>
        </p:txBody>
      </p:sp>
      <p:sp>
        <p:nvSpPr>
          <p:cNvPr id="126" name="Shape 126"/>
          <p:cNvSpPr>
            <a:spLocks noGrp="1"/>
          </p:cNvSpPr>
          <p:nvPr>
            <p:ph type="body" idx="1"/>
          </p:nvPr>
        </p:nvSpPr>
        <p:spPr>
          <a:xfrm>
            <a:off x="455614" y="871547"/>
            <a:ext cx="8451905" cy="5464783"/>
          </a:xfrm>
          <a:prstGeom prst="rect">
            <a:avLst/>
          </a:prstGeom>
        </p:spPr>
        <p:txBody>
          <a:bodyPr>
            <a:normAutofit lnSpcReduction="10000"/>
          </a:bodyPr>
          <a:lstStyle/>
          <a:p>
            <a:pPr marL="198373" indent="-198373" defTabSz="804672">
              <a:defRPr sz="2112"/>
            </a:pPr>
            <a:r>
              <a:t>Our finding so far: </a:t>
            </a:r>
            <a:r>
              <a:rPr i="1"/>
              <a:t>You </a:t>
            </a:r>
            <a:r>
              <a:rPr i="1" u="sng"/>
              <a:t>can</a:t>
            </a:r>
            <a:r>
              <a:rPr i="1"/>
              <a:t> achieve good performance with OpenMP 4.x.</a:t>
            </a:r>
          </a:p>
          <a:p>
            <a:pPr marL="198373" indent="-198373" defTabSz="804672">
              <a:defRPr sz="2112"/>
            </a:pPr>
            <a:endParaRPr i="1"/>
          </a:p>
          <a:p>
            <a:pPr marL="198373" indent="-198373" defTabSz="804672">
              <a:defRPr sz="2112"/>
            </a:pPr>
            <a:r>
              <a:t>We achieved this by:</a:t>
            </a:r>
          </a:p>
          <a:p>
            <a:pPr marL="198373" indent="-198373" defTabSz="804672">
              <a:defRPr sz="2112"/>
            </a:pPr>
            <a:endParaRPr/>
          </a:p>
          <a:p>
            <a:pPr marL="497331" lvl="1" indent="-198374" defTabSz="804672">
              <a:buChar char="•"/>
              <a:defRPr sz="2112"/>
            </a:pPr>
            <a:r>
              <a:t>Keeping data resident on the device for the greatest possible time.</a:t>
            </a:r>
          </a:p>
          <a:p>
            <a:pPr marL="497331" lvl="1" indent="-198374" defTabSz="804672">
              <a:buChar char="•"/>
              <a:defRPr sz="2112"/>
            </a:pPr>
            <a:endParaRPr/>
          </a:p>
          <a:p>
            <a:pPr marL="497331" lvl="1" indent="-198374" defTabSz="804672">
              <a:buChar char="•"/>
              <a:defRPr sz="2112"/>
            </a:pPr>
            <a:r>
              <a:t>Collapsing loops with the </a:t>
            </a:r>
            <a:r>
              <a:rPr b="1"/>
              <a:t>collapse</a:t>
            </a:r>
            <a:r>
              <a:t> clause, so there was a large enough iteration space to saturate the device.</a:t>
            </a:r>
          </a:p>
          <a:p>
            <a:pPr marL="497331" lvl="1" indent="-198374" defTabSz="804672">
              <a:buChar char="•"/>
              <a:defRPr sz="2112"/>
            </a:pPr>
            <a:endParaRPr/>
          </a:p>
          <a:p>
            <a:pPr marL="497331" lvl="1" indent="-198374" defTabSz="804672">
              <a:buChar char="•"/>
              <a:defRPr sz="2112"/>
            </a:pPr>
            <a:r>
              <a:t>Using the </a:t>
            </a:r>
            <a:r>
              <a:rPr b="1"/>
              <a:t>simd</a:t>
            </a:r>
            <a:r>
              <a:t> directive to vectorize inner loops.</a:t>
            </a:r>
          </a:p>
          <a:p>
            <a:pPr marL="497331" lvl="1" indent="-198374" defTabSz="804672">
              <a:buChar char="•"/>
              <a:defRPr sz="2112"/>
            </a:pPr>
            <a:endParaRPr/>
          </a:p>
          <a:p>
            <a:pPr marL="497331" lvl="1" indent="-198374" defTabSz="804672">
              <a:buChar char="•"/>
              <a:defRPr sz="2112"/>
            </a:pPr>
            <a:r>
              <a:t>Using </a:t>
            </a:r>
            <a:r>
              <a:rPr b="1"/>
              <a:t>schedule(static, 1)</a:t>
            </a:r>
            <a:r>
              <a:t> for coalescence (obsolete).</a:t>
            </a:r>
          </a:p>
          <a:p>
            <a:pPr marL="497331" lvl="1" indent="-198374" defTabSz="804672">
              <a:buChar char="•"/>
              <a:defRPr sz="2112"/>
            </a:pPr>
            <a:endParaRPr/>
          </a:p>
          <a:p>
            <a:pPr marL="497331" lvl="1" indent="-198374" defTabSz="804672">
              <a:buChar char="•"/>
              <a:defRPr sz="2112"/>
            </a:pPr>
            <a:r>
              <a:t>Using </a:t>
            </a:r>
            <a:r>
              <a:rPr i="1"/>
              <a:t>nvprof </a:t>
            </a:r>
            <a:r>
              <a:t>of course.</a:t>
            </a:r>
          </a:p>
        </p:txBody>
      </p:sp>
    </p:spTree>
    <p:extLst>
      <p:ext uri="{BB962C8B-B14F-4D97-AF65-F5344CB8AC3E}">
        <p14:creationId xmlns:p14="http://schemas.microsoft.com/office/powerpoint/2010/main" val="3835637149"/>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7239000" y="6509982"/>
            <a:ext cx="1905000" cy="348018"/>
          </a:xfrm>
        </p:spPr>
        <p:txBody>
          <a:bodyPr/>
          <a:lstStyle/>
          <a:p>
            <a:pPr algn="r">
              <a:defRPr/>
            </a:pPr>
            <a:fld id="{63943BFC-2A97-43C7-BD0D-C64D49A525CE}" type="slidenum">
              <a:rPr lang="zh-CN" altLang="en-US">
                <a:solidFill>
                  <a:srgbClr val="000000"/>
                </a:solidFill>
              </a:rPr>
              <a:pPr algn="r">
                <a:defRPr/>
              </a:pPr>
              <a:t>9</a:t>
            </a:fld>
            <a:endParaRPr lang="en-US" altLang="zh-CN" dirty="0">
              <a:solidFill>
                <a:srgbClr val="000000"/>
              </a:solidFill>
            </a:endParaRPr>
          </a:p>
        </p:txBody>
      </p:sp>
      <p:sp>
        <p:nvSpPr>
          <p:cNvPr id="22531" name="Rectangle 2"/>
          <p:cNvSpPr>
            <a:spLocks noGrp="1" noChangeArrowheads="1"/>
          </p:cNvSpPr>
          <p:nvPr>
            <p:ph type="title"/>
          </p:nvPr>
        </p:nvSpPr>
        <p:spPr>
          <a:xfrm>
            <a:off x="457200" y="0"/>
            <a:ext cx="8496300" cy="990600"/>
          </a:xfrm>
          <a:noFill/>
        </p:spPr>
        <p:txBody>
          <a:bodyPr/>
          <a:lstStyle/>
          <a:p>
            <a:pPr eaLnBrk="1" hangingPunct="1">
              <a:lnSpc>
                <a:spcPct val="89000"/>
              </a:lnSpc>
            </a:pPr>
            <a:r>
              <a:rPr lang="en-US" altLang="zh-CN" dirty="0" err="1" smtClean="0">
                <a:ea typeface="SimSun" pitchFamily="2" charset="-122"/>
              </a:rPr>
              <a:t>OpenMP</a:t>
            </a:r>
            <a:r>
              <a:rPr lang="en-US" altLang="zh-CN" dirty="0" smtClean="0">
                <a:ea typeface="SimSun" pitchFamily="2" charset="-122"/>
              </a:rPr>
              <a:t> programming </a:t>
            </a:r>
            <a:r>
              <a:rPr lang="en-US" altLang="zh-CN" dirty="0">
                <a:ea typeface="SimSun" pitchFamily="2" charset="-122"/>
              </a:rPr>
              <a:t>m</a:t>
            </a:r>
            <a:r>
              <a:rPr lang="en-US" altLang="zh-CN" dirty="0" smtClean="0">
                <a:ea typeface="SimSun" pitchFamily="2" charset="-122"/>
              </a:rPr>
              <a:t>odel: </a:t>
            </a:r>
            <a:endParaRPr lang="en-US" altLang="zh-CN" sz="3200" dirty="0" smtClean="0">
              <a:solidFill>
                <a:schemeClr val="accent1"/>
              </a:solidFill>
              <a:ea typeface="SimSun" pitchFamily="2" charset="-122"/>
            </a:endParaRPr>
          </a:p>
        </p:txBody>
      </p:sp>
      <p:sp>
        <p:nvSpPr>
          <p:cNvPr id="22532" name="Rectangle 3"/>
          <p:cNvSpPr>
            <a:spLocks noChangeArrowheads="1"/>
          </p:cNvSpPr>
          <p:nvPr/>
        </p:nvSpPr>
        <p:spPr bwMode="auto">
          <a:xfrm>
            <a:off x="457200" y="990600"/>
            <a:ext cx="8534400"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dirty="0">
                <a:solidFill>
                  <a:srgbClr val="000000"/>
                </a:solidFill>
                <a:latin typeface="Arial" charset="0"/>
              </a:rPr>
              <a:t>Fork-Join Parallelism: </a:t>
            </a:r>
          </a:p>
          <a:p>
            <a:pPr marL="685800" lvl="1" indent="-228600">
              <a:lnSpc>
                <a:spcPct val="94000"/>
              </a:lnSpc>
              <a:spcBef>
                <a:spcPct val="30000"/>
              </a:spcBef>
              <a:buClr>
                <a:srgbClr val="0860A8"/>
              </a:buClr>
              <a:buSzPct val="75000"/>
              <a:buFont typeface="Wingdings" pitchFamily="2" charset="2"/>
              <a:buChar char="u"/>
            </a:pPr>
            <a:r>
              <a:rPr lang="en-US" altLang="zh-CN" sz="2000" dirty="0">
                <a:solidFill>
                  <a:srgbClr val="000000"/>
                </a:solidFill>
                <a:latin typeface="Arial" charset="0"/>
              </a:rPr>
              <a:t>Master thread spawns a team of threads as needed.</a:t>
            </a:r>
          </a:p>
          <a:p>
            <a:pPr marL="685800" lvl="1" indent="-228600">
              <a:lnSpc>
                <a:spcPct val="94000"/>
              </a:lnSpc>
              <a:spcBef>
                <a:spcPct val="50000"/>
              </a:spcBef>
              <a:buClr>
                <a:srgbClr val="0860A8"/>
              </a:buClr>
              <a:buSzPct val="75000"/>
              <a:buFont typeface="Wingdings" pitchFamily="2" charset="2"/>
              <a:buChar char="u"/>
            </a:pPr>
            <a:r>
              <a:rPr lang="en-US" altLang="zh-CN" sz="2000" dirty="0">
                <a:solidFill>
                  <a:srgbClr val="000000"/>
                </a:solidFill>
                <a:latin typeface="Arial" charset="0"/>
              </a:rPr>
              <a:t>Parallelism added incrementally until performance goals are </a:t>
            </a:r>
            <a:r>
              <a:rPr lang="en-US" altLang="zh-CN" sz="2000" dirty="0" smtClean="0">
                <a:solidFill>
                  <a:srgbClr val="000000"/>
                </a:solidFill>
                <a:latin typeface="Arial" charset="0"/>
              </a:rPr>
              <a:t>met, </a:t>
            </a:r>
            <a:r>
              <a:rPr lang="en-US" altLang="zh-CN" sz="2000" dirty="0">
                <a:solidFill>
                  <a:srgbClr val="000000"/>
                </a:solidFill>
                <a:latin typeface="Arial" charset="0"/>
              </a:rPr>
              <a:t>i.e</a:t>
            </a:r>
            <a:r>
              <a:rPr lang="en-US" altLang="zh-CN" sz="2000" dirty="0" smtClean="0">
                <a:solidFill>
                  <a:srgbClr val="000000"/>
                </a:solidFill>
                <a:latin typeface="Arial" charset="0"/>
              </a:rPr>
              <a:t>., </a:t>
            </a:r>
            <a:r>
              <a:rPr lang="en-US" altLang="zh-CN" sz="2000" dirty="0">
                <a:solidFill>
                  <a:srgbClr val="000000"/>
                </a:solidFill>
                <a:latin typeface="Arial" charset="0"/>
              </a:rPr>
              <a:t>the sequential program evolves into a parallel program.</a:t>
            </a:r>
          </a:p>
        </p:txBody>
      </p:sp>
      <p:sp>
        <p:nvSpPr>
          <p:cNvPr id="22533" name="Rectangle 4"/>
          <p:cNvSpPr>
            <a:spLocks noChangeArrowheads="1"/>
          </p:cNvSpPr>
          <p:nvPr/>
        </p:nvSpPr>
        <p:spPr bwMode="auto">
          <a:xfrm>
            <a:off x="6350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4" name="Rectangle 5"/>
          <p:cNvSpPr>
            <a:spLocks noChangeArrowheads="1"/>
          </p:cNvSpPr>
          <p:nvPr/>
        </p:nvSpPr>
        <p:spPr bwMode="auto">
          <a:xfrm>
            <a:off x="4064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5" name="Rectangle 6"/>
          <p:cNvSpPr>
            <a:spLocks noChangeArrowheads="1"/>
          </p:cNvSpPr>
          <p:nvPr/>
        </p:nvSpPr>
        <p:spPr bwMode="auto">
          <a:xfrm>
            <a:off x="1701800" y="3810000"/>
            <a:ext cx="1600200" cy="1981200"/>
          </a:xfrm>
          <a:prstGeom prst="rect">
            <a:avLst/>
          </a:prstGeom>
          <a:solidFill>
            <a:srgbClr val="F9F9F9"/>
          </a:solidFill>
          <a:ln w="9525">
            <a:noFill/>
            <a:miter lim="800000"/>
            <a:headEnd/>
            <a:tailEnd/>
          </a:ln>
        </p:spPr>
        <p:txBody>
          <a:bodyPr wrap="none" anchor="ctr"/>
          <a:lstStyle/>
          <a:p>
            <a:endParaRPr lang="en-GB">
              <a:solidFill>
                <a:srgbClr val="000000"/>
              </a:solidFill>
            </a:endParaRPr>
          </a:p>
        </p:txBody>
      </p:sp>
      <p:sp>
        <p:nvSpPr>
          <p:cNvPr id="2253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3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50" name="Line 21"/>
          <p:cNvSpPr>
            <a:spLocks noChangeShapeType="1"/>
          </p:cNvSpPr>
          <p:nvPr/>
        </p:nvSpPr>
        <p:spPr bwMode="auto">
          <a:xfrm>
            <a:off x="4451350" y="429736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1" name="Line 22"/>
          <p:cNvSpPr>
            <a:spLocks noChangeShapeType="1"/>
          </p:cNvSpPr>
          <p:nvPr/>
        </p:nvSpPr>
        <p:spPr bwMode="auto">
          <a:xfrm>
            <a:off x="4451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2" name="Line 23"/>
          <p:cNvSpPr>
            <a:spLocks noChangeShapeType="1"/>
          </p:cNvSpPr>
          <p:nvPr/>
        </p:nvSpPr>
        <p:spPr bwMode="auto">
          <a:xfrm>
            <a:off x="4451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3" name="Line 24"/>
          <p:cNvSpPr>
            <a:spLocks noChangeShapeType="1"/>
          </p:cNvSpPr>
          <p:nvPr/>
        </p:nvSpPr>
        <p:spPr bwMode="auto">
          <a:xfrm>
            <a:off x="4451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4" name="Line 25"/>
          <p:cNvSpPr>
            <a:spLocks noChangeShapeType="1"/>
          </p:cNvSpPr>
          <p:nvPr/>
        </p:nvSpPr>
        <p:spPr bwMode="auto">
          <a:xfrm flipV="1">
            <a:off x="4067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5" name="Line 26"/>
          <p:cNvSpPr>
            <a:spLocks noChangeShapeType="1"/>
          </p:cNvSpPr>
          <p:nvPr/>
        </p:nvSpPr>
        <p:spPr bwMode="auto">
          <a:xfrm flipV="1">
            <a:off x="406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6" name="Line 27"/>
          <p:cNvSpPr>
            <a:spLocks noChangeShapeType="1"/>
          </p:cNvSpPr>
          <p:nvPr/>
        </p:nvSpPr>
        <p:spPr bwMode="auto">
          <a:xfrm>
            <a:off x="407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7" name="Line 28"/>
          <p:cNvSpPr>
            <a:spLocks noChangeShapeType="1"/>
          </p:cNvSpPr>
          <p:nvPr/>
        </p:nvSpPr>
        <p:spPr bwMode="auto">
          <a:xfrm>
            <a:off x="4070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8" name="Line 29"/>
          <p:cNvSpPr>
            <a:spLocks noChangeShapeType="1"/>
          </p:cNvSpPr>
          <p:nvPr/>
        </p:nvSpPr>
        <p:spPr bwMode="auto">
          <a:xfrm>
            <a:off x="5213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9" name="Line 30"/>
          <p:cNvSpPr>
            <a:spLocks noChangeShapeType="1"/>
          </p:cNvSpPr>
          <p:nvPr/>
        </p:nvSpPr>
        <p:spPr bwMode="auto">
          <a:xfrm>
            <a:off x="521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0" name="Line 31"/>
          <p:cNvSpPr>
            <a:spLocks noChangeShapeType="1"/>
          </p:cNvSpPr>
          <p:nvPr/>
        </p:nvSpPr>
        <p:spPr bwMode="auto">
          <a:xfrm flipV="1">
            <a:off x="521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1" name="Line 32"/>
          <p:cNvSpPr>
            <a:spLocks noChangeShapeType="1"/>
          </p:cNvSpPr>
          <p:nvPr/>
        </p:nvSpPr>
        <p:spPr bwMode="auto">
          <a:xfrm flipV="1">
            <a:off x="5210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2" name="Line 33"/>
          <p:cNvSpPr>
            <a:spLocks noChangeShapeType="1"/>
          </p:cNvSpPr>
          <p:nvPr/>
        </p:nvSpPr>
        <p:spPr bwMode="auto">
          <a:xfrm>
            <a:off x="5594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3" name="Line 34"/>
          <p:cNvSpPr>
            <a:spLocks noChangeShapeType="1"/>
          </p:cNvSpPr>
          <p:nvPr/>
        </p:nvSpPr>
        <p:spPr bwMode="auto">
          <a:xfrm>
            <a:off x="6737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4" name="Line 35"/>
          <p:cNvSpPr>
            <a:spLocks noChangeShapeType="1"/>
          </p:cNvSpPr>
          <p:nvPr/>
        </p:nvSpPr>
        <p:spPr bwMode="auto">
          <a:xfrm>
            <a:off x="6737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5" name="Line 36"/>
          <p:cNvSpPr>
            <a:spLocks noChangeShapeType="1"/>
          </p:cNvSpPr>
          <p:nvPr/>
        </p:nvSpPr>
        <p:spPr bwMode="auto">
          <a:xfrm>
            <a:off x="6737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6" name="Line 37"/>
          <p:cNvSpPr>
            <a:spLocks noChangeShapeType="1"/>
          </p:cNvSpPr>
          <p:nvPr/>
        </p:nvSpPr>
        <p:spPr bwMode="auto">
          <a:xfrm>
            <a:off x="6737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7" name="Line 38"/>
          <p:cNvSpPr>
            <a:spLocks noChangeShapeType="1"/>
          </p:cNvSpPr>
          <p:nvPr/>
        </p:nvSpPr>
        <p:spPr bwMode="auto">
          <a:xfrm flipV="1">
            <a:off x="6353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68" name="Line 39"/>
          <p:cNvSpPr>
            <a:spLocks noChangeShapeType="1"/>
          </p:cNvSpPr>
          <p:nvPr/>
        </p:nvSpPr>
        <p:spPr bwMode="auto">
          <a:xfrm flipV="1">
            <a:off x="6353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9" name="Line 40"/>
          <p:cNvSpPr>
            <a:spLocks noChangeShapeType="1"/>
          </p:cNvSpPr>
          <p:nvPr/>
        </p:nvSpPr>
        <p:spPr bwMode="auto">
          <a:xfrm>
            <a:off x="6356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0" name="Line 41"/>
          <p:cNvSpPr>
            <a:spLocks noChangeShapeType="1"/>
          </p:cNvSpPr>
          <p:nvPr/>
        </p:nvSpPr>
        <p:spPr bwMode="auto">
          <a:xfrm>
            <a:off x="6356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1" name="Line 42"/>
          <p:cNvSpPr>
            <a:spLocks noChangeShapeType="1"/>
          </p:cNvSpPr>
          <p:nvPr/>
        </p:nvSpPr>
        <p:spPr bwMode="auto">
          <a:xfrm>
            <a:off x="7499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2" name="Line 43"/>
          <p:cNvSpPr>
            <a:spLocks noChangeShapeType="1"/>
          </p:cNvSpPr>
          <p:nvPr/>
        </p:nvSpPr>
        <p:spPr bwMode="auto">
          <a:xfrm>
            <a:off x="7499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3" name="Line 44"/>
          <p:cNvSpPr>
            <a:spLocks noChangeShapeType="1"/>
          </p:cNvSpPr>
          <p:nvPr/>
        </p:nvSpPr>
        <p:spPr bwMode="auto">
          <a:xfrm flipV="1">
            <a:off x="7496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4" name="Line 45"/>
          <p:cNvSpPr>
            <a:spLocks noChangeShapeType="1"/>
          </p:cNvSpPr>
          <p:nvPr/>
        </p:nvSpPr>
        <p:spPr bwMode="auto">
          <a:xfrm flipV="1">
            <a:off x="7496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5" name="Line 46"/>
          <p:cNvSpPr>
            <a:spLocks noChangeShapeType="1"/>
          </p:cNvSpPr>
          <p:nvPr/>
        </p:nvSpPr>
        <p:spPr bwMode="auto">
          <a:xfrm>
            <a:off x="4451350" y="4038600"/>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76" name="Line 47"/>
          <p:cNvSpPr>
            <a:spLocks noChangeShapeType="1"/>
          </p:cNvSpPr>
          <p:nvPr/>
        </p:nvSpPr>
        <p:spPr bwMode="auto">
          <a:xfrm>
            <a:off x="4451350" y="533400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77" name="Line 48"/>
          <p:cNvSpPr>
            <a:spLocks noChangeShapeType="1"/>
          </p:cNvSpPr>
          <p:nvPr/>
        </p:nvSpPr>
        <p:spPr bwMode="auto">
          <a:xfrm flipV="1">
            <a:off x="4067175" y="4041775"/>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8" name="Line 49"/>
          <p:cNvSpPr>
            <a:spLocks noChangeShapeType="1"/>
          </p:cNvSpPr>
          <p:nvPr/>
        </p:nvSpPr>
        <p:spPr bwMode="auto">
          <a:xfrm>
            <a:off x="4070350" y="4735513"/>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9" name="Line 50"/>
          <p:cNvSpPr>
            <a:spLocks noChangeShapeType="1"/>
          </p:cNvSpPr>
          <p:nvPr/>
        </p:nvSpPr>
        <p:spPr bwMode="auto">
          <a:xfrm>
            <a:off x="5213350" y="4044950"/>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80" name="Line 51"/>
          <p:cNvSpPr>
            <a:spLocks noChangeShapeType="1"/>
          </p:cNvSpPr>
          <p:nvPr/>
        </p:nvSpPr>
        <p:spPr bwMode="auto">
          <a:xfrm flipV="1">
            <a:off x="5210175" y="4732338"/>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81" name="Line 52"/>
          <p:cNvSpPr>
            <a:spLocks noChangeShapeType="1"/>
          </p:cNvSpPr>
          <p:nvPr/>
        </p:nvSpPr>
        <p:spPr bwMode="auto">
          <a:xfrm>
            <a:off x="7880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nvGrpSpPr>
          <p:cNvPr id="2" name="Group 53"/>
          <p:cNvGrpSpPr>
            <a:grpSpLocks/>
          </p:cNvGrpSpPr>
          <p:nvPr/>
        </p:nvGrpSpPr>
        <p:grpSpPr bwMode="auto">
          <a:xfrm>
            <a:off x="2590800" y="2833689"/>
            <a:ext cx="4659313" cy="976313"/>
            <a:chOff x="1632" y="1785"/>
            <a:chExt cx="2935" cy="615"/>
          </a:xfrm>
        </p:grpSpPr>
        <p:sp>
          <p:nvSpPr>
            <p:cNvPr id="22600" name="Rectangle 54"/>
            <p:cNvSpPr>
              <a:spLocks noChangeArrowheads="1"/>
            </p:cNvSpPr>
            <p:nvPr/>
          </p:nvSpPr>
          <p:spPr bwMode="auto">
            <a:xfrm>
              <a:off x="2119" y="1785"/>
              <a:ext cx="2448" cy="327"/>
            </a:xfrm>
            <a:prstGeom prst="rect">
              <a:avLst/>
            </a:prstGeom>
            <a:noFill/>
            <a:ln w="9525">
              <a:noFill/>
              <a:miter lim="800000"/>
              <a:headEnd/>
              <a:tailEnd/>
            </a:ln>
          </p:spPr>
          <p:txBody>
            <a:bodyPr lIns="92075" tIns="46038" rIns="92075" bIns="46038">
              <a:spAutoFit/>
            </a:bodyPr>
            <a:lstStyle/>
            <a:p>
              <a:pPr>
                <a:spcBef>
                  <a:spcPct val="50000"/>
                </a:spcBef>
              </a:pPr>
              <a:r>
                <a:rPr lang="en-US" altLang="zh-CN" sz="2800" dirty="0">
                  <a:solidFill>
                    <a:srgbClr val="000000"/>
                  </a:solidFill>
                  <a:latin typeface="Arial" charset="0"/>
                </a:rPr>
                <a:t>Parallel Regions</a:t>
              </a:r>
            </a:p>
          </p:txBody>
        </p:sp>
        <p:sp>
          <p:nvSpPr>
            <p:cNvPr id="22601" name="Line 55"/>
            <p:cNvSpPr>
              <a:spLocks noChangeShapeType="1"/>
            </p:cNvSpPr>
            <p:nvPr/>
          </p:nvSpPr>
          <p:spPr bwMode="auto">
            <a:xfrm>
              <a:off x="4080" y="2108"/>
              <a:ext cx="432" cy="29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2" name="Line 56"/>
            <p:cNvSpPr>
              <a:spLocks noChangeShapeType="1"/>
            </p:cNvSpPr>
            <p:nvPr/>
          </p:nvSpPr>
          <p:spPr bwMode="auto">
            <a:xfrm flipH="1">
              <a:off x="1632" y="2112"/>
              <a:ext cx="576" cy="24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3" name="Line 57"/>
            <p:cNvSpPr>
              <a:spLocks noChangeShapeType="1"/>
            </p:cNvSpPr>
            <p:nvPr/>
          </p:nvSpPr>
          <p:spPr bwMode="auto">
            <a:xfrm>
              <a:off x="3120" y="2208"/>
              <a:ext cx="0" cy="14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
        <p:nvSpPr>
          <p:cNvPr id="22583" name="Rectangle 58"/>
          <p:cNvSpPr>
            <a:spLocks noChangeArrowheads="1"/>
          </p:cNvSpPr>
          <p:nvPr/>
        </p:nvSpPr>
        <p:spPr bwMode="auto">
          <a:xfrm>
            <a:off x="228600" y="3429000"/>
            <a:ext cx="1206500" cy="1006475"/>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a:solidFill>
                  <a:srgbClr val="000000"/>
                </a:solidFill>
                <a:latin typeface="Arial" charset="0"/>
              </a:rPr>
              <a:t>Master Thread in red</a:t>
            </a:r>
          </a:p>
        </p:txBody>
      </p:sp>
      <p:sp>
        <p:nvSpPr>
          <p:cNvPr id="22584" name="Line 59"/>
          <p:cNvSpPr>
            <a:spLocks noChangeShapeType="1"/>
          </p:cNvSpPr>
          <p:nvPr/>
        </p:nvSpPr>
        <p:spPr bwMode="auto">
          <a:xfrm>
            <a:off x="914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nvGrpSpPr>
          <p:cNvPr id="3" name="Group 60"/>
          <p:cNvGrpSpPr>
            <a:grpSpLocks/>
          </p:cNvGrpSpPr>
          <p:nvPr/>
        </p:nvGrpSpPr>
        <p:grpSpPr bwMode="auto">
          <a:xfrm>
            <a:off x="6858000" y="3200400"/>
            <a:ext cx="2057400" cy="1981200"/>
            <a:chOff x="4320" y="2016"/>
            <a:chExt cx="1296" cy="1248"/>
          </a:xfrm>
        </p:grpSpPr>
        <p:sp>
          <p:nvSpPr>
            <p:cNvPr id="22592" name="Line 61"/>
            <p:cNvSpPr>
              <a:spLocks noChangeShapeType="1"/>
            </p:cNvSpPr>
            <p:nvPr/>
          </p:nvSpPr>
          <p:spPr bwMode="auto">
            <a:xfrm>
              <a:off x="4368" y="3264"/>
              <a:ext cx="24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93" name="Line 62"/>
            <p:cNvSpPr>
              <a:spLocks noChangeShapeType="1"/>
            </p:cNvSpPr>
            <p:nvPr/>
          </p:nvSpPr>
          <p:spPr bwMode="auto">
            <a:xfrm>
              <a:off x="4368" y="3120"/>
              <a:ext cx="240" cy="0"/>
            </a:xfrm>
            <a:prstGeom prst="line">
              <a:avLst/>
            </a:prstGeom>
            <a:noFill/>
            <a:ln w="25400">
              <a:solidFill>
                <a:srgbClr val="FF3300"/>
              </a:solidFill>
              <a:round/>
              <a:headEnd type="none" w="sm" len="sm"/>
              <a:tailEnd type="none" w="sm" len="sm"/>
            </a:ln>
          </p:spPr>
          <p:txBody>
            <a:bodyPr wrap="none" anchor="ctr"/>
            <a:lstStyle/>
            <a:p>
              <a:endParaRPr lang="en-US">
                <a:solidFill>
                  <a:srgbClr val="000000"/>
                </a:solidFill>
              </a:endParaRPr>
            </a:p>
          </p:txBody>
        </p:sp>
        <p:sp>
          <p:nvSpPr>
            <p:cNvPr id="22594" name="Line 63"/>
            <p:cNvSpPr>
              <a:spLocks noChangeShapeType="1"/>
            </p:cNvSpPr>
            <p:nvPr/>
          </p:nvSpPr>
          <p:spPr bwMode="auto">
            <a:xfrm flipV="1">
              <a:off x="4320" y="3120"/>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22595" name="Line 64"/>
            <p:cNvSpPr>
              <a:spLocks noChangeShapeType="1"/>
            </p:cNvSpPr>
            <p:nvPr/>
          </p:nvSpPr>
          <p:spPr bwMode="auto">
            <a:xfrm>
              <a:off x="4608" y="3120"/>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22596" name="Line 65"/>
            <p:cNvSpPr>
              <a:spLocks noChangeShapeType="1"/>
            </p:cNvSpPr>
            <p:nvPr/>
          </p:nvSpPr>
          <p:spPr bwMode="auto">
            <a:xfrm>
              <a:off x="4320" y="3216"/>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22597" name="Line 66"/>
            <p:cNvSpPr>
              <a:spLocks noChangeShapeType="1"/>
            </p:cNvSpPr>
            <p:nvPr/>
          </p:nvSpPr>
          <p:spPr bwMode="auto">
            <a:xfrm flipV="1">
              <a:off x="4608" y="3216"/>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3056707" name="Text Box 67"/>
            <p:cNvSpPr txBox="1">
              <a:spLocks noChangeArrowheads="1"/>
            </p:cNvSpPr>
            <p:nvPr/>
          </p:nvSpPr>
          <p:spPr bwMode="auto">
            <a:xfrm>
              <a:off x="4848" y="2016"/>
              <a:ext cx="768" cy="577"/>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defRPr/>
              </a:pPr>
              <a:r>
                <a:rPr lang="en-US" altLang="zh-CN" dirty="0">
                  <a:solidFill>
                    <a:srgbClr val="000000"/>
                  </a:solidFill>
                  <a:latin typeface="Arial" charset="0"/>
                </a:rPr>
                <a:t>A Nested Parallel region</a:t>
              </a:r>
            </a:p>
          </p:txBody>
        </p:sp>
        <p:sp>
          <p:nvSpPr>
            <p:cNvPr id="22599" name="Line 68"/>
            <p:cNvSpPr>
              <a:spLocks noChangeShapeType="1"/>
            </p:cNvSpPr>
            <p:nvPr/>
          </p:nvSpPr>
          <p:spPr bwMode="auto">
            <a:xfrm flipH="1">
              <a:off x="4656" y="2592"/>
              <a:ext cx="576" cy="480"/>
            </a:xfrm>
            <a:prstGeom prst="line">
              <a:avLst/>
            </a:prstGeom>
            <a:noFill/>
            <a:ln w="19050">
              <a:solidFill>
                <a:schemeClr val="tx1"/>
              </a:solidFill>
              <a:round/>
              <a:headEnd type="none" w="sm" len="sm"/>
              <a:tailEnd type="triangle" w="sm" len="sm"/>
            </a:ln>
          </p:spPr>
          <p:txBody>
            <a:bodyPr/>
            <a:lstStyle/>
            <a:p>
              <a:endParaRPr lang="en-US">
                <a:solidFill>
                  <a:srgbClr val="000000"/>
                </a:solidFill>
              </a:endParaRPr>
            </a:p>
          </p:txBody>
        </p:sp>
      </p:grpSp>
      <p:grpSp>
        <p:nvGrpSpPr>
          <p:cNvPr id="4" name="Group 69"/>
          <p:cNvGrpSpPr>
            <a:grpSpLocks/>
          </p:cNvGrpSpPr>
          <p:nvPr/>
        </p:nvGrpSpPr>
        <p:grpSpPr bwMode="auto">
          <a:xfrm>
            <a:off x="1447800" y="4876800"/>
            <a:ext cx="6858000" cy="1814513"/>
            <a:chOff x="912" y="3072"/>
            <a:chExt cx="4320" cy="1143"/>
          </a:xfrm>
        </p:grpSpPr>
        <p:sp>
          <p:nvSpPr>
            <p:cNvPr id="22587" name="Text Box 70"/>
            <p:cNvSpPr txBox="1">
              <a:spLocks noChangeArrowheads="1"/>
            </p:cNvSpPr>
            <p:nvPr/>
          </p:nvSpPr>
          <p:spPr bwMode="auto">
            <a:xfrm>
              <a:off x="2016" y="3888"/>
              <a:ext cx="2400" cy="327"/>
            </a:xfrm>
            <a:prstGeom prst="rect">
              <a:avLst/>
            </a:prstGeom>
            <a:noFill/>
            <a:ln w="12700">
              <a:noFill/>
              <a:miter lim="800000"/>
              <a:headEnd type="none" w="sm" len="sm"/>
              <a:tailEnd type="none" w="sm" len="sm"/>
            </a:ln>
          </p:spPr>
          <p:txBody>
            <a:bodyPr>
              <a:spAutoFit/>
            </a:bodyPr>
            <a:lstStyle/>
            <a:p>
              <a:pPr>
                <a:spcBef>
                  <a:spcPct val="50000"/>
                </a:spcBef>
              </a:pPr>
              <a:r>
                <a:rPr lang="en-US" sz="2800">
                  <a:solidFill>
                    <a:srgbClr val="000000"/>
                  </a:solidFill>
                  <a:latin typeface="Arial Unicode MS" pitchFamily="34" charset="-128"/>
                </a:rPr>
                <a:t>Sequential Parts</a:t>
              </a:r>
            </a:p>
          </p:txBody>
        </p:sp>
        <p:sp>
          <p:nvSpPr>
            <p:cNvPr id="22588" name="Line 71"/>
            <p:cNvSpPr>
              <a:spLocks noChangeShapeType="1"/>
            </p:cNvSpPr>
            <p:nvPr/>
          </p:nvSpPr>
          <p:spPr bwMode="auto">
            <a:xfrm flipV="1">
              <a:off x="4080" y="3120"/>
              <a:ext cx="1152" cy="908"/>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89" name="Line 72"/>
            <p:cNvSpPr>
              <a:spLocks noChangeShapeType="1"/>
            </p:cNvSpPr>
            <p:nvPr/>
          </p:nvSpPr>
          <p:spPr bwMode="auto">
            <a:xfrm flipV="1">
              <a:off x="3504" y="3120"/>
              <a:ext cx="288" cy="76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0" name="Line 73"/>
            <p:cNvSpPr>
              <a:spLocks noChangeShapeType="1"/>
            </p:cNvSpPr>
            <p:nvPr/>
          </p:nvSpPr>
          <p:spPr bwMode="auto">
            <a:xfrm flipH="1" flipV="1">
              <a:off x="912" y="3072"/>
              <a:ext cx="1211" cy="846"/>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1" name="Line 74"/>
            <p:cNvSpPr>
              <a:spLocks noChangeShapeType="1"/>
            </p:cNvSpPr>
            <p:nvPr/>
          </p:nvSpPr>
          <p:spPr bwMode="auto">
            <a:xfrm flipH="1" flipV="1">
              <a:off x="2352" y="3120"/>
              <a:ext cx="240" cy="81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Tree>
    <p:extLst>
      <p:ext uri="{BB962C8B-B14F-4D97-AF65-F5344CB8AC3E}">
        <p14:creationId xmlns:p14="http://schemas.microsoft.com/office/powerpoint/2010/main" val="171057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r>
              <a:rPr dirty="0"/>
              <a:t>Can you do better?</a:t>
            </a:r>
          </a:p>
        </p:txBody>
      </p:sp>
      <p:sp>
        <p:nvSpPr>
          <p:cNvPr id="129" name="Shape 129"/>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90</a:t>
            </a:fld>
            <a:endParaRPr/>
          </a:p>
        </p:txBody>
      </p:sp>
      <p:sp>
        <p:nvSpPr>
          <p:cNvPr id="130" name="Shape 130"/>
          <p:cNvSpPr/>
          <p:nvPr/>
        </p:nvSpPr>
        <p:spPr>
          <a:xfrm>
            <a:off x="8949732" y="6553200"/>
            <a:ext cx="194269" cy="2946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hangingPunct="0">
              <a:defRPr sz="1300">
                <a:latin typeface="Tahoma"/>
                <a:ea typeface="Tahoma"/>
                <a:cs typeface="Tahoma"/>
                <a:sym typeface="Tahoma"/>
              </a:defRPr>
            </a:pPr>
            <a:fld id="{86CB4B4D-7CA3-9044-876B-883B54F8677D}" type="slidenum">
              <a:rPr sz="1300" kern="0">
                <a:solidFill>
                  <a:srgbClr val="000000"/>
                </a:solidFill>
                <a:latin typeface="Tahoma"/>
                <a:ea typeface="Tahoma"/>
                <a:cs typeface="Tahoma"/>
                <a:sym typeface="Tahoma"/>
              </a:rPr>
              <a:pPr algn="r" hangingPunct="0">
                <a:defRPr sz="1300">
                  <a:latin typeface="Tahoma"/>
                  <a:ea typeface="Tahoma"/>
                  <a:cs typeface="Tahoma"/>
                  <a:sym typeface="Tahoma"/>
                </a:defRPr>
              </a:pPr>
              <a:t>90</a:t>
            </a:fld>
            <a:r>
              <a:rPr sz="1300" kern="0">
                <a:solidFill>
                  <a:srgbClr val="000000"/>
                </a:solidFill>
                <a:latin typeface="Tahoma"/>
                <a:ea typeface="Tahoma"/>
                <a:cs typeface="Tahoma"/>
                <a:sym typeface="Tahoma"/>
              </a:rPr>
              <a:t>￼</a:t>
            </a:r>
          </a:p>
        </p:txBody>
      </p:sp>
      <p:sp>
        <p:nvSpPr>
          <p:cNvPr id="131" name="Shape 131"/>
          <p:cNvSpPr>
            <a:spLocks noGrp="1"/>
          </p:cNvSpPr>
          <p:nvPr>
            <p:ph type="body" sz="quarter" idx="1"/>
          </p:nvPr>
        </p:nvSpPr>
        <p:spPr>
          <a:xfrm>
            <a:off x="346047" y="5039330"/>
            <a:ext cx="8451906" cy="1235832"/>
          </a:xfrm>
          <a:prstGeom prst="rect">
            <a:avLst/>
          </a:prstGeom>
        </p:spPr>
        <p:txBody>
          <a:bodyPr/>
          <a:lstStyle>
            <a:lvl1pPr marL="0" indent="0">
              <a:buSzTx/>
              <a:buNone/>
            </a:lvl1pPr>
          </a:lstStyle>
          <a:p>
            <a:r>
              <a:rPr dirty="0"/>
              <a:t>Through extensive tuning of the compiler implementation we were able to execute CloverLeaf mini-app within 9% absolute runtime of hand optimized CUDA code…</a:t>
            </a:r>
          </a:p>
        </p:txBody>
      </p:sp>
      <p:sp>
        <p:nvSpPr>
          <p:cNvPr id="132" name="Shape 132"/>
          <p:cNvSpPr/>
          <p:nvPr/>
        </p:nvSpPr>
        <p:spPr>
          <a:xfrm>
            <a:off x="5262330" y="257105"/>
            <a:ext cx="3716570" cy="41599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lvl1pPr defTabSz="521208">
              <a:spcBef>
                <a:spcPts val="300"/>
              </a:spcBef>
              <a:defRPr sz="1368">
                <a:latin typeface="Arial"/>
                <a:ea typeface="Arial"/>
                <a:cs typeface="Arial"/>
                <a:sym typeface="Arial"/>
              </a:defRPr>
            </a:lvl1pPr>
          </a:lstStyle>
          <a:p>
            <a:pPr hangingPunct="0"/>
            <a:r>
              <a:rPr kern="0" dirty="0">
                <a:solidFill>
                  <a:srgbClr val="000000"/>
                </a:solidFill>
              </a:rPr>
              <a:t>* </a:t>
            </a:r>
            <a:r>
              <a:rPr kern="0" dirty="0" smtClean="0">
                <a:solidFill>
                  <a:srgbClr val="000000"/>
                </a:solidFill>
              </a:rPr>
              <a:t>Clang</a:t>
            </a:r>
            <a:r>
              <a:rPr lang="x-none" kern="0" dirty="0" smtClean="0">
                <a:solidFill>
                  <a:srgbClr val="000000"/>
                </a:solidFill>
              </a:rPr>
              <a:t> copy</a:t>
            </a:r>
            <a:r>
              <a:rPr kern="0" dirty="0" smtClean="0">
                <a:solidFill>
                  <a:srgbClr val="000000"/>
                </a:solidFill>
              </a:rPr>
              <a:t> </a:t>
            </a:r>
            <a:r>
              <a:rPr lang="x-none" kern="0" dirty="0" smtClean="0">
                <a:solidFill>
                  <a:srgbClr val="000000"/>
                </a:solidFill>
              </a:rPr>
              <a:t>https://github.com/clang-ykt</a:t>
            </a:r>
            <a:r>
              <a:rPr kern="0" dirty="0" smtClean="0">
                <a:solidFill>
                  <a:srgbClr val="000000"/>
                </a:solidFill>
              </a:rPr>
              <a:t>, </a:t>
            </a:r>
            <a:r>
              <a:rPr kern="0" dirty="0">
                <a:solidFill>
                  <a:srgbClr val="000000"/>
                </a:solidFill>
              </a:rPr>
              <a:t>CUDA 8.0, NVIDIA K40m</a:t>
            </a:r>
          </a:p>
        </p:txBody>
      </p:sp>
      <p:sp>
        <p:nvSpPr>
          <p:cNvPr id="134" name="Shape 134"/>
          <p:cNvSpPr/>
          <p:nvPr/>
        </p:nvSpPr>
        <p:spPr>
          <a:xfrm>
            <a:off x="3237034" y="6245888"/>
            <a:ext cx="5560919" cy="3883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Martineau, M., </a:t>
            </a:r>
            <a:r>
              <a:rPr sz="1368" kern="0" dirty="0" err="1">
                <a:solidFill>
                  <a:srgbClr val="000000"/>
                </a:solidFill>
                <a:latin typeface="Arial"/>
                <a:ea typeface="Arial"/>
                <a:cs typeface="Arial"/>
                <a:sym typeface="Arial"/>
              </a:rPr>
              <a:t>Bertolli</a:t>
            </a:r>
            <a:r>
              <a:rPr sz="1368" kern="0" dirty="0">
                <a:solidFill>
                  <a:srgbClr val="000000"/>
                </a:solidFill>
                <a:latin typeface="Arial"/>
                <a:ea typeface="Arial"/>
                <a:cs typeface="Arial"/>
                <a:sym typeface="Arial"/>
              </a:rPr>
              <a:t>, C., McIntosh-Smith, S., et al. </a:t>
            </a:r>
            <a:r>
              <a:rPr sz="1368" i="1" kern="0" dirty="0">
                <a:solidFill>
                  <a:srgbClr val="000000"/>
                </a:solidFill>
                <a:latin typeface="Arial"/>
                <a:ea typeface="Arial"/>
                <a:cs typeface="Arial"/>
                <a:sym typeface="Arial"/>
              </a:rPr>
              <a:t>Broad Spectrum Performance Analysis of </a:t>
            </a:r>
            <a:r>
              <a:rPr sz="1368" i="1" kern="0" dirty="0" err="1">
                <a:solidFill>
                  <a:srgbClr val="000000"/>
                </a:solidFill>
                <a:latin typeface="Arial"/>
                <a:ea typeface="Arial"/>
                <a:cs typeface="Arial"/>
                <a:sym typeface="Arial"/>
              </a:rPr>
              <a:t>OpenMP</a:t>
            </a:r>
            <a:r>
              <a:rPr sz="1368" i="1" kern="0" dirty="0">
                <a:solidFill>
                  <a:srgbClr val="000000"/>
                </a:solidFill>
                <a:latin typeface="Arial"/>
                <a:ea typeface="Arial"/>
                <a:cs typeface="Arial"/>
                <a:sym typeface="Arial"/>
              </a:rPr>
              <a:t> 4.5 on GPUs, 2016, PMBS’16</a:t>
            </a:r>
          </a:p>
        </p:txBody>
      </p:sp>
      <p:sp>
        <p:nvSpPr>
          <p:cNvPr id="10" name="TextBox 9"/>
          <p:cNvSpPr txBox="1"/>
          <p:nvPr/>
        </p:nvSpPr>
        <p:spPr>
          <a:xfrm>
            <a:off x="-314" y="66049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pic>
        <p:nvPicPr>
          <p:cNvPr id="3" name="Picture 2" descr="team-thread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1" y="813444"/>
            <a:ext cx="6632202" cy="4082427"/>
          </a:xfrm>
          <a:prstGeom prst="rect">
            <a:avLst/>
          </a:prstGeom>
        </p:spPr>
      </p:pic>
    </p:spTree>
    <p:extLst>
      <p:ext uri="{BB962C8B-B14F-4D97-AF65-F5344CB8AC3E}">
        <p14:creationId xmlns:p14="http://schemas.microsoft.com/office/powerpoint/2010/main" val="650558461"/>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p>
            <a:r>
              <a:t>Good. Performance… and Portability?</a:t>
            </a:r>
          </a:p>
        </p:txBody>
      </p:sp>
      <p:sp>
        <p:nvSpPr>
          <p:cNvPr id="137" name="Shape 137"/>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91</a:t>
            </a:fld>
            <a:endParaRPr/>
          </a:p>
        </p:txBody>
      </p:sp>
      <p:sp>
        <p:nvSpPr>
          <p:cNvPr id="138" name="Shape 138"/>
          <p:cNvSpPr/>
          <p:nvPr/>
        </p:nvSpPr>
        <p:spPr>
          <a:xfrm>
            <a:off x="8949732" y="6553200"/>
            <a:ext cx="194269" cy="2946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hangingPunct="0">
              <a:defRPr sz="1300">
                <a:latin typeface="Tahoma"/>
                <a:ea typeface="Tahoma"/>
                <a:cs typeface="Tahoma"/>
                <a:sym typeface="Tahoma"/>
              </a:defRPr>
            </a:pPr>
            <a:fld id="{86CB4B4D-7CA3-9044-876B-883B54F8677D}" type="slidenum">
              <a:rPr sz="1300" kern="0">
                <a:solidFill>
                  <a:srgbClr val="000000"/>
                </a:solidFill>
                <a:latin typeface="Tahoma"/>
                <a:ea typeface="Tahoma"/>
                <a:cs typeface="Tahoma"/>
                <a:sym typeface="Tahoma"/>
              </a:rPr>
              <a:pPr algn="r" hangingPunct="0">
                <a:defRPr sz="1300">
                  <a:latin typeface="Tahoma"/>
                  <a:ea typeface="Tahoma"/>
                  <a:cs typeface="Tahoma"/>
                  <a:sym typeface="Tahoma"/>
                </a:defRPr>
              </a:pPr>
              <a:t>91</a:t>
            </a:fld>
            <a:r>
              <a:rPr sz="1300" kern="0">
                <a:solidFill>
                  <a:srgbClr val="000000"/>
                </a:solidFill>
                <a:latin typeface="Tahoma"/>
                <a:ea typeface="Tahoma"/>
                <a:cs typeface="Tahoma"/>
                <a:sym typeface="Tahoma"/>
              </a:rPr>
              <a:t>￼</a:t>
            </a:r>
          </a:p>
        </p:txBody>
      </p:sp>
      <p:sp>
        <p:nvSpPr>
          <p:cNvPr id="139" name="Shape 139"/>
          <p:cNvSpPr>
            <a:spLocks noGrp="1"/>
          </p:cNvSpPr>
          <p:nvPr>
            <p:ph type="body" idx="1"/>
          </p:nvPr>
        </p:nvSpPr>
        <p:spPr>
          <a:xfrm>
            <a:off x="455614" y="1519247"/>
            <a:ext cx="8451905" cy="5104471"/>
          </a:xfrm>
          <a:prstGeom prst="rect">
            <a:avLst/>
          </a:prstGeom>
        </p:spPr>
        <p:txBody>
          <a:bodyPr/>
          <a:lstStyle/>
          <a:p>
            <a:r>
              <a:rPr sz="2000" dirty="0"/>
              <a:t>Up until this point we had implicitly proven a good level of portability as we had successfully run </a:t>
            </a:r>
            <a:r>
              <a:rPr sz="2000" dirty="0" err="1"/>
              <a:t>OpenMP</a:t>
            </a:r>
            <a:r>
              <a:rPr sz="2000" dirty="0"/>
              <a:t> 4.x on many devices (</a:t>
            </a:r>
            <a:r>
              <a:rPr sz="2000" dirty="0" smtClean="0"/>
              <a:t>Intel</a:t>
            </a:r>
            <a:r>
              <a:rPr lang="en-US" sz="2000" dirty="0" smtClean="0"/>
              <a:t>®</a:t>
            </a:r>
            <a:r>
              <a:rPr sz="2000" dirty="0" smtClean="0"/>
              <a:t> </a:t>
            </a:r>
            <a:r>
              <a:rPr sz="2000" dirty="0"/>
              <a:t>CPU, Intel </a:t>
            </a:r>
            <a:r>
              <a:rPr sz="2000" dirty="0" smtClean="0"/>
              <a:t>Xeon</a:t>
            </a:r>
            <a:r>
              <a:rPr lang="en-US" sz="2000" dirty="0" smtClean="0"/>
              <a:t>®</a:t>
            </a:r>
            <a:r>
              <a:rPr sz="2000" dirty="0" smtClean="0"/>
              <a:t> Phi</a:t>
            </a:r>
            <a:r>
              <a:rPr lang="en-US" sz="2000" dirty="0" smtClean="0"/>
              <a:t>™ processor</a:t>
            </a:r>
            <a:r>
              <a:rPr sz="2000" dirty="0" smtClean="0"/>
              <a:t>s</a:t>
            </a:r>
            <a:r>
              <a:rPr sz="2000" dirty="0"/>
              <a:t>, </a:t>
            </a:r>
            <a:r>
              <a:rPr sz="2000" dirty="0" smtClean="0"/>
              <a:t>NVIDIA</a:t>
            </a:r>
            <a:r>
              <a:rPr lang="en-US" sz="2000" dirty="0" smtClean="0"/>
              <a:t>®</a:t>
            </a:r>
            <a:r>
              <a:rPr sz="2000" dirty="0" smtClean="0"/>
              <a:t> </a:t>
            </a:r>
            <a:r>
              <a:rPr sz="2000" dirty="0"/>
              <a:t>GPUs).</a:t>
            </a:r>
          </a:p>
          <a:p>
            <a:endParaRPr dirty="0"/>
          </a:p>
          <a:p>
            <a:endParaRPr sz="2000" i="1" dirty="0"/>
          </a:p>
          <a:p>
            <a:r>
              <a:rPr sz="2000" dirty="0"/>
              <a:t>The compiler support continually changes, improving performance, correctness and introducing new architecture.</a:t>
            </a:r>
          </a:p>
          <a:p>
            <a:endParaRPr sz="2000" i="1" dirty="0"/>
          </a:p>
          <a:p>
            <a:endParaRPr sz="2000" i="1" dirty="0"/>
          </a:p>
          <a:p>
            <a:r>
              <a:rPr sz="2000" dirty="0"/>
              <a:t>We keep tracking this improvement over time.</a:t>
            </a:r>
          </a:p>
        </p:txBody>
      </p:sp>
      <p:sp>
        <p:nvSpPr>
          <p:cNvPr id="6" name="TextBox 5"/>
          <p:cNvSpPr txBox="1"/>
          <p:nvPr/>
        </p:nvSpPr>
        <p:spPr>
          <a:xfrm>
            <a:off x="-314" y="66049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Tree>
    <p:extLst>
      <p:ext uri="{BB962C8B-B14F-4D97-AF65-F5344CB8AC3E}">
        <p14:creationId xmlns:p14="http://schemas.microsoft.com/office/powerpoint/2010/main" val="4111018576"/>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title"/>
          </p:nvPr>
        </p:nvSpPr>
        <p:spPr>
          <a:prstGeom prst="rect">
            <a:avLst/>
          </a:prstGeom>
        </p:spPr>
        <p:txBody>
          <a:bodyPr/>
          <a:lstStyle/>
          <a:p>
            <a:r>
              <a:t>OpenMP in The Matrix.</a:t>
            </a:r>
          </a:p>
        </p:txBody>
      </p:sp>
      <p:sp>
        <p:nvSpPr>
          <p:cNvPr id="142" name="Shape 142"/>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92</a:t>
            </a:fld>
            <a:endParaRPr/>
          </a:p>
        </p:txBody>
      </p:sp>
      <p:sp>
        <p:nvSpPr>
          <p:cNvPr id="143" name="Shape 143"/>
          <p:cNvSpPr/>
          <p:nvPr/>
        </p:nvSpPr>
        <p:spPr>
          <a:xfrm>
            <a:off x="628432" y="6205741"/>
            <a:ext cx="8321300" cy="3883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Deakin, T., Price, J., Martineau, M., McIntosh-Smith, S., </a:t>
            </a:r>
            <a:r>
              <a:rPr sz="1368" i="1" kern="0" dirty="0">
                <a:solidFill>
                  <a:srgbClr val="000000"/>
                </a:solidFill>
                <a:latin typeface="Arial"/>
                <a:ea typeface="Arial"/>
                <a:cs typeface="Arial"/>
                <a:sym typeface="Arial"/>
              </a:rPr>
              <a:t>GPU-STREAM v2.0 Benchmarking the achievable memory bandwidth of many-core processors across diverse parallel programming models, ISC’16</a:t>
            </a:r>
          </a:p>
        </p:txBody>
      </p:sp>
      <p:pic>
        <p:nvPicPr>
          <p:cNvPr id="144" name="Screen Shot 2016-09-02 at 2.14.52 PM.png"/>
          <p:cNvPicPr>
            <a:picLocks noChangeAspect="1"/>
          </p:cNvPicPr>
          <p:nvPr/>
        </p:nvPicPr>
        <p:blipFill>
          <a:blip r:embed="rId2">
            <a:extLst/>
          </a:blip>
          <a:stretch>
            <a:fillRect/>
          </a:stretch>
        </p:blipFill>
        <p:spPr>
          <a:xfrm>
            <a:off x="57150" y="920885"/>
            <a:ext cx="6811834" cy="5284856"/>
          </a:xfrm>
          <a:prstGeom prst="rect">
            <a:avLst/>
          </a:prstGeom>
          <a:ln w="12700">
            <a:miter lim="400000"/>
          </a:ln>
        </p:spPr>
      </p:pic>
      <p:sp>
        <p:nvSpPr>
          <p:cNvPr id="145" name="Shape 145"/>
          <p:cNvSpPr>
            <a:spLocks noGrp="1"/>
          </p:cNvSpPr>
          <p:nvPr>
            <p:ph type="body" sz="quarter" idx="1"/>
          </p:nvPr>
        </p:nvSpPr>
        <p:spPr>
          <a:xfrm>
            <a:off x="6956801" y="2169353"/>
            <a:ext cx="2096903" cy="1953630"/>
          </a:xfrm>
          <a:prstGeom prst="rect">
            <a:avLst/>
          </a:prstGeom>
        </p:spPr>
        <p:txBody>
          <a:bodyPr/>
          <a:lstStyle>
            <a:lvl1pPr marL="0" indent="0" defTabSz="813816">
              <a:buSzTx/>
              <a:buNone/>
              <a:defRPr sz="2136"/>
            </a:lvl1pPr>
          </a:lstStyle>
          <a:p>
            <a:r>
              <a:t>On those supported target architectures, OpenMP achieves good performance</a:t>
            </a:r>
          </a:p>
        </p:txBody>
      </p:sp>
      <p:sp>
        <p:nvSpPr>
          <p:cNvPr id="8" name="TextBox 7"/>
          <p:cNvSpPr txBox="1"/>
          <p:nvPr/>
        </p:nvSpPr>
        <p:spPr>
          <a:xfrm>
            <a:off x="-314" y="66049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
        <p:nvSpPr>
          <p:cNvPr id="2" name="TextBox 1"/>
          <p:cNvSpPr txBox="1"/>
          <p:nvPr/>
        </p:nvSpPr>
        <p:spPr>
          <a:xfrm>
            <a:off x="5172668" y="573979"/>
            <a:ext cx="39713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mbria"/>
                <a:ea typeface="Cambria"/>
                <a:cs typeface="Cambria"/>
                <a:sym typeface="Cambria"/>
              </a:rPr>
              <a:t>System Details on the following slide</a:t>
            </a:r>
            <a:endParaRPr kumimoji="0" lang="en-US" sz="1800" b="0" i="0" u="none" strike="noStrike" cap="none" spc="0" normalizeH="0" baseline="0" dirty="0">
              <a:ln>
                <a:noFill/>
              </a:ln>
              <a:solidFill>
                <a:srgbClr val="000000"/>
              </a:solidFill>
              <a:effectLst/>
              <a:uFillTx/>
              <a:latin typeface="Cambria"/>
              <a:ea typeface="Cambria"/>
              <a:cs typeface="Cambria"/>
              <a:sym typeface="Cambria"/>
            </a:endParaRPr>
          </a:p>
        </p:txBody>
      </p:sp>
    </p:spTree>
    <p:extLst>
      <p:ext uri="{BB962C8B-B14F-4D97-AF65-F5344CB8AC3E}">
        <p14:creationId xmlns:p14="http://schemas.microsoft.com/office/powerpoint/2010/main" val="993344322"/>
      </p:ext>
    </p:extLst>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9" y="0"/>
            <a:ext cx="8237539" cy="889001"/>
          </a:xfrm>
        </p:spPr>
        <p:txBody>
          <a:bodyPr/>
          <a:lstStyle/>
          <a:p>
            <a:r>
              <a:rPr lang="en-US" dirty="0" smtClean="0"/>
              <a:t>System details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9261870"/>
              </p:ext>
            </p:extLst>
          </p:nvPr>
        </p:nvGraphicFramePr>
        <p:xfrm>
          <a:off x="493714" y="538480"/>
          <a:ext cx="8193086" cy="5781040"/>
        </p:xfrm>
        <a:graphic>
          <a:graphicData uri="http://schemas.openxmlformats.org/drawingml/2006/table">
            <a:tbl>
              <a:tblPr firstRow="1" bandRow="1">
                <a:tableStyleId>{5940675A-B579-460E-94D1-54222C63F5DA}</a:tableStyleId>
              </a:tblPr>
              <a:tblGrid>
                <a:gridCol w="1335086"/>
                <a:gridCol w="6858000"/>
              </a:tblGrid>
              <a:tr h="370840">
                <a:tc>
                  <a:txBody>
                    <a:bodyPr/>
                    <a:lstStyle/>
                    <a:p>
                      <a:pPr algn="ctr"/>
                      <a:r>
                        <a:rPr lang="en-US" sz="1400" b="1" dirty="0" smtClean="0"/>
                        <a:t>Abbreviation</a:t>
                      </a:r>
                      <a:endParaRPr lang="en-US" sz="1400" b="1" dirty="0"/>
                    </a:p>
                  </a:txBody>
                  <a:tcPr/>
                </a:tc>
                <a:tc>
                  <a:txBody>
                    <a:bodyPr/>
                    <a:lstStyle/>
                    <a:p>
                      <a:pPr algn="ctr"/>
                      <a:r>
                        <a:rPr lang="en-US" sz="1400" b="1" dirty="0" smtClean="0"/>
                        <a:t>System details</a:t>
                      </a:r>
                      <a:endParaRPr lang="en-US" sz="1400" b="1" dirty="0"/>
                    </a:p>
                  </a:txBody>
                  <a:tcPr/>
                </a:tc>
              </a:tr>
              <a:tr h="370840">
                <a:tc>
                  <a:txBody>
                    <a:bodyPr/>
                    <a:lstStyle/>
                    <a:p>
                      <a:pPr algn="l"/>
                      <a:r>
                        <a:rPr lang="en-US" sz="1200" dirty="0" smtClean="0"/>
                        <a:t>K20X</a:t>
                      </a:r>
                      <a:endParaRPr lang="en-US" sz="1200" dirty="0"/>
                    </a:p>
                  </a:txBody>
                  <a:tcPr/>
                </a:tc>
                <a:tc>
                  <a:txBody>
                    <a:bodyPr/>
                    <a:lstStyle/>
                    <a:p>
                      <a:pPr algn="l"/>
                      <a:r>
                        <a:rPr lang="en-US" sz="1200" dirty="0" smtClean="0"/>
                        <a:t>Cray® XC40, NVIDIA</a:t>
                      </a:r>
                      <a:r>
                        <a:rPr lang="en-US" sz="1200" baseline="0" dirty="0" smtClean="0"/>
                        <a:t>® K20X GPU, Cray compilers version 8.5, gnu 5.3, CUDA 7.5</a:t>
                      </a:r>
                      <a:endParaRPr lang="en-US" sz="1200" dirty="0"/>
                    </a:p>
                  </a:txBody>
                  <a:tcPr/>
                </a:tc>
              </a:tr>
              <a:tr h="370840">
                <a:tc>
                  <a:txBody>
                    <a:bodyPr/>
                    <a:lstStyle/>
                    <a:p>
                      <a:pPr algn="l"/>
                      <a:r>
                        <a:rPr lang="en-US" sz="1200" dirty="0" smtClean="0"/>
                        <a:t>K40</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Cray® CS cluster, NVIDIA®</a:t>
                      </a:r>
                      <a:r>
                        <a:rPr lang="en-US" sz="1200" baseline="0" dirty="0" smtClean="0"/>
                        <a:t> K40 GPU, Cray compilers version 8.4, gnu 4.9, CUDA 7.5</a:t>
                      </a:r>
                      <a:endParaRPr lang="en-US" sz="1200" dirty="0" smtClean="0"/>
                    </a:p>
                    <a:p>
                      <a:pPr algn="l"/>
                      <a:endParaRPr lang="en-US" sz="1200" dirty="0"/>
                    </a:p>
                  </a:txBody>
                  <a:tcPr/>
                </a:tc>
              </a:tr>
              <a:tr h="370840">
                <a:tc>
                  <a:txBody>
                    <a:bodyPr/>
                    <a:lstStyle/>
                    <a:p>
                      <a:pPr algn="l"/>
                      <a:r>
                        <a:rPr lang="en-US" sz="1200" dirty="0" smtClean="0"/>
                        <a:t>K80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Cray® CS cluster, NVIDIA®</a:t>
                      </a:r>
                      <a:r>
                        <a:rPr lang="en-US" sz="1200" baseline="0" dirty="0" smtClean="0"/>
                        <a:t> K40 GPU, Cray compilers version 8.4, gnu 4.9, CUDA 7.5</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S9150</a:t>
                      </a:r>
                    </a:p>
                  </a:txBody>
                  <a:tcPr/>
                </a:tc>
                <a:tc>
                  <a:txBody>
                    <a:bodyPr/>
                    <a:lstStyle/>
                    <a:p>
                      <a:pPr algn="l"/>
                      <a:r>
                        <a:rPr lang="en-US" sz="1200" dirty="0" smtClean="0"/>
                        <a:t>AMD® S9150 </a:t>
                      </a:r>
                      <a:r>
                        <a:rPr lang="en-US" sz="1200" baseline="0" dirty="0" smtClean="0"/>
                        <a:t>GPU.  </a:t>
                      </a:r>
                      <a:r>
                        <a:rPr lang="en-US" sz="1200" baseline="0" dirty="0" err="1" smtClean="0"/>
                        <a:t>Codeplay</a:t>
                      </a:r>
                      <a:r>
                        <a:rPr lang="en-US" sz="1200" baseline="0" dirty="0" smtClean="0"/>
                        <a:t>® </a:t>
                      </a:r>
                      <a:r>
                        <a:rPr lang="en-US" sz="1200" baseline="0" dirty="0" err="1" smtClean="0"/>
                        <a:t>copmputeCpp</a:t>
                      </a:r>
                      <a:r>
                        <a:rPr lang="en-US" sz="1200" baseline="0" dirty="0" smtClean="0"/>
                        <a:t> compiler 2016.05 pre-release. AMD-APP </a:t>
                      </a:r>
                      <a:r>
                        <a:rPr lang="en-US" sz="1200" baseline="0" dirty="0" err="1" smtClean="0"/>
                        <a:t>OpenCL</a:t>
                      </a:r>
                      <a:r>
                        <a:rPr lang="en-US" sz="1200" baseline="0" dirty="0" smtClean="0"/>
                        <a:t> 1.2 (1912.5)drivers for </a:t>
                      </a:r>
                      <a:r>
                        <a:rPr lang="en-US" sz="1200" baseline="0" dirty="0" err="1" smtClean="0"/>
                        <a:t>SyCL</a:t>
                      </a:r>
                      <a:r>
                        <a:rPr lang="en-US" sz="1200" baseline="0" dirty="0" smtClean="0"/>
                        <a:t>.  PGI® Accelerator)TM) 16.4 </a:t>
                      </a:r>
                      <a:r>
                        <a:rPr lang="en-US" sz="1200" baseline="0" dirty="0" err="1" smtClean="0"/>
                        <a:t>OpenACC</a:t>
                      </a:r>
                      <a:endParaRPr lang="en-US" sz="12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GTX 980 </a:t>
                      </a:r>
                      <a:r>
                        <a:rPr lang="en-US" sz="1200" dirty="0" err="1" smtClean="0"/>
                        <a:t>Ti</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NVIDA® GTX 980 </a:t>
                      </a:r>
                      <a:r>
                        <a:rPr lang="en-US" sz="1200" dirty="0" err="1" smtClean="0"/>
                        <a:t>Ti</a:t>
                      </a:r>
                      <a:r>
                        <a:rPr lang="en-US" sz="1200" dirty="0" smtClean="0"/>
                        <a:t>. Clang-</a:t>
                      </a:r>
                      <a:r>
                        <a:rPr lang="en-US" sz="1200" dirty="0" err="1" smtClean="0"/>
                        <a:t>ykt</a:t>
                      </a:r>
                      <a:r>
                        <a:rPr lang="en-US" sz="1200" dirty="0" smtClean="0"/>
                        <a:t> fork</a:t>
                      </a:r>
                      <a:r>
                        <a:rPr lang="en-US" sz="1200" baseline="0" dirty="0" smtClean="0"/>
                        <a:t> of Clang for </a:t>
                      </a:r>
                      <a:r>
                        <a:rPr lang="en-US" sz="1200" baseline="0" dirty="0" err="1" smtClean="0"/>
                        <a:t>OpenMP</a:t>
                      </a:r>
                      <a:r>
                        <a:rPr lang="en-US" sz="1200" baseline="0" dirty="0" smtClean="0"/>
                        <a:t>. PGI® Accelerator™ 16.4 </a:t>
                      </a:r>
                      <a:r>
                        <a:rPr lang="en-US" sz="1200" baseline="0" dirty="0" err="1" smtClean="0"/>
                        <a:t>OpenACC</a:t>
                      </a:r>
                      <a:r>
                        <a:rPr lang="en-US" sz="1200" baseline="0" dirty="0" smtClean="0"/>
                        <a:t>.  CUDA 7.5</a:t>
                      </a:r>
                      <a:endParaRPr lang="en-US" sz="1200" dirty="0" smtClean="0"/>
                    </a:p>
                  </a:txBody>
                  <a:tcPr/>
                </a:tc>
              </a:tr>
              <a:tr h="370840">
                <a:tc>
                  <a:txBody>
                    <a:bodyPr/>
                    <a:lstStyle/>
                    <a:p>
                      <a:pPr algn="l"/>
                      <a:r>
                        <a:rPr lang="en-US" sz="1200" dirty="0" smtClean="0"/>
                        <a:t>Fury X</a:t>
                      </a:r>
                      <a:endParaRPr lang="en-US" sz="1200" dirty="0"/>
                    </a:p>
                  </a:txBody>
                  <a:tcPr/>
                </a:tc>
                <a:tc>
                  <a:txBody>
                    <a:bodyPr/>
                    <a:lstStyle/>
                    <a:p>
                      <a:pPr algn="l"/>
                      <a:r>
                        <a:rPr lang="en-US" sz="1200" dirty="0" smtClean="0"/>
                        <a:t>AMD® Fury</a:t>
                      </a:r>
                      <a:r>
                        <a:rPr lang="en-US" sz="1200" baseline="0" dirty="0" smtClean="0"/>
                        <a:t> X GPU (based on the Fiji architecture).</a:t>
                      </a:r>
                      <a:endParaRPr lang="en-US" sz="1200" dirty="0"/>
                    </a:p>
                  </a:txBody>
                  <a:tcPr/>
                </a:tc>
              </a:tr>
              <a:tr h="370840">
                <a:tc>
                  <a:txBody>
                    <a:bodyPr/>
                    <a:lstStyle/>
                    <a:p>
                      <a:pPr algn="l"/>
                      <a:r>
                        <a:rPr lang="en-US" sz="1200" dirty="0" smtClean="0"/>
                        <a:t>Sandy Bridge</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Intel® Xeon® E5-2670 CPU. Intel® compilers</a:t>
                      </a:r>
                      <a:r>
                        <a:rPr lang="en-US" sz="1200" baseline="0" dirty="0" smtClean="0"/>
                        <a:t> release 16.0. PGI® Accelerator)TM) 16.4 </a:t>
                      </a:r>
                      <a:r>
                        <a:rPr lang="en-US" sz="1200" baseline="0" dirty="0" err="1" smtClean="0"/>
                        <a:t>OpenACC</a:t>
                      </a:r>
                      <a:r>
                        <a:rPr lang="en-US" sz="1200" baseline="0" dirty="0" smtClean="0"/>
                        <a:t> and CUDA-x86. Intel® </a:t>
                      </a:r>
                      <a:r>
                        <a:rPr lang="en-US" sz="1200" baseline="0" dirty="0" err="1" smtClean="0"/>
                        <a:t>OpenCL</a:t>
                      </a:r>
                      <a:r>
                        <a:rPr lang="en-US" sz="1200" baseline="0" dirty="0" smtClean="0"/>
                        <a:t> runtime 15.1. </a:t>
                      </a:r>
                      <a:r>
                        <a:rPr lang="en-US" sz="1200" baseline="0" dirty="0" err="1" smtClean="0"/>
                        <a:t>Codeplay</a:t>
                      </a:r>
                      <a:r>
                        <a:rPr lang="en-US" sz="1200" baseline="0" dirty="0" smtClean="0"/>
                        <a:t>® </a:t>
                      </a:r>
                      <a:r>
                        <a:rPr lang="en-US" sz="1200" baseline="0" dirty="0" err="1" smtClean="0"/>
                        <a:t>copmputeCpp</a:t>
                      </a:r>
                      <a:r>
                        <a:rPr lang="en-US" sz="1200" baseline="0" dirty="0" smtClean="0"/>
                        <a:t> compiler 2016.05 pre-release</a:t>
                      </a:r>
                      <a:endParaRPr lang="en-US" sz="1200" dirty="0" smtClean="0"/>
                    </a:p>
                  </a:txBody>
                  <a:tcPr/>
                </a:tc>
              </a:tr>
              <a:tr h="370840">
                <a:tc>
                  <a:txBody>
                    <a:bodyPr/>
                    <a:lstStyle/>
                    <a:p>
                      <a:pPr algn="l"/>
                      <a:r>
                        <a:rPr lang="en-US" sz="1200" dirty="0" smtClean="0"/>
                        <a:t>Ivy</a:t>
                      </a:r>
                      <a:r>
                        <a:rPr lang="en-US" sz="1200" baseline="0" dirty="0" smtClean="0"/>
                        <a:t> Bridge</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Intel® Xeon® E5-2697 CPU. Gnu 4.8 for RAJA and </a:t>
                      </a:r>
                      <a:r>
                        <a:rPr lang="en-US" sz="1200" dirty="0" err="1" smtClean="0"/>
                        <a:t>Kokkos</a:t>
                      </a:r>
                      <a:r>
                        <a:rPr lang="en-US" sz="1200" dirty="0" smtClean="0"/>
                        <a:t>, Intel® compiler version 16.0 for stream, </a:t>
                      </a:r>
                      <a:r>
                        <a:rPr lang="en-US" sz="1200" baseline="0" dirty="0" smtClean="0"/>
                        <a:t> Intel® </a:t>
                      </a:r>
                      <a:r>
                        <a:rPr lang="en-US" sz="1200" baseline="0" dirty="0" err="1" smtClean="0"/>
                        <a:t>OpenCL</a:t>
                      </a:r>
                      <a:r>
                        <a:rPr lang="en-US" sz="1200" baseline="0" dirty="0" smtClean="0"/>
                        <a:t> runtime 15.1. </a:t>
                      </a:r>
                      <a:r>
                        <a:rPr lang="en-US" sz="1200" baseline="0" dirty="0" err="1" smtClean="0"/>
                        <a:t>Codeplay</a:t>
                      </a:r>
                      <a:r>
                        <a:rPr lang="en-US" sz="1200" baseline="0" dirty="0" smtClean="0"/>
                        <a:t>® </a:t>
                      </a:r>
                      <a:r>
                        <a:rPr lang="en-US" sz="1200" baseline="0" dirty="0" err="1" smtClean="0"/>
                        <a:t>copmputeCpp</a:t>
                      </a:r>
                      <a:r>
                        <a:rPr lang="en-US" sz="1200" baseline="0" dirty="0" smtClean="0"/>
                        <a:t> compiler 2016.05 pre-release.  </a:t>
                      </a:r>
                      <a:endParaRPr lang="en-US" sz="1200" dirty="0" smtClean="0"/>
                    </a:p>
                  </a:txBody>
                  <a:tcPr/>
                </a:tc>
              </a:tr>
              <a:tr h="370840">
                <a:tc>
                  <a:txBody>
                    <a:bodyPr/>
                    <a:lstStyle/>
                    <a:p>
                      <a:pPr algn="l"/>
                      <a:r>
                        <a:rPr lang="en-US" sz="1200" dirty="0" err="1" smtClean="0"/>
                        <a:t>Haswell</a:t>
                      </a:r>
                      <a:endParaRPr lang="en-US" sz="1200" dirty="0"/>
                    </a:p>
                  </a:txBody>
                  <a:tcPr/>
                </a:tc>
                <a:tc>
                  <a:txBody>
                    <a:bodyPr/>
                    <a:lstStyle/>
                    <a:p>
                      <a:pPr algn="l"/>
                      <a:r>
                        <a:rPr lang="en-US" sz="1200" dirty="0" smtClean="0"/>
                        <a:t>Cray® XC40, Intel®</a:t>
                      </a:r>
                      <a:r>
                        <a:rPr lang="en-US" sz="1200" baseline="0" dirty="0" smtClean="0"/>
                        <a:t> Xeon® E5-2698 CPU. </a:t>
                      </a:r>
                      <a:r>
                        <a:rPr lang="en-US" sz="1200" dirty="0" smtClean="0"/>
                        <a:t>Intel® compilers</a:t>
                      </a:r>
                      <a:r>
                        <a:rPr lang="en-US" sz="1200" baseline="0" dirty="0" smtClean="0"/>
                        <a:t> release 16.0. PGI® Accelerator)TM) 16.3 </a:t>
                      </a:r>
                      <a:r>
                        <a:rPr lang="en-US" sz="1200" baseline="0" dirty="0" err="1" smtClean="0"/>
                        <a:t>OpenACC</a:t>
                      </a:r>
                      <a:r>
                        <a:rPr lang="en-US" sz="1200" baseline="0" dirty="0" smtClean="0"/>
                        <a:t> and CUDA-x86. Gnu 4.8 </a:t>
                      </a:r>
                      <a:r>
                        <a:rPr lang="en-US" sz="1200" dirty="0" smtClean="0"/>
                        <a:t>for RAJA and </a:t>
                      </a:r>
                      <a:r>
                        <a:rPr lang="en-US" sz="1200" dirty="0" err="1" smtClean="0"/>
                        <a:t>Kokkos</a:t>
                      </a:r>
                      <a:endParaRPr lang="en-US" sz="1200" dirty="0"/>
                    </a:p>
                  </a:txBody>
                  <a:tcPr/>
                </a:tc>
              </a:tr>
              <a:tr h="370840">
                <a:tc>
                  <a:txBody>
                    <a:bodyPr/>
                    <a:lstStyle/>
                    <a:p>
                      <a:pPr algn="l"/>
                      <a:r>
                        <a:rPr lang="en-US" sz="1200" dirty="0" err="1" smtClean="0"/>
                        <a:t>Broadwell</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Cray® XC40, Intel® Xeon® E5-2699 CPU. Intel® compilers</a:t>
                      </a:r>
                      <a:r>
                        <a:rPr lang="en-US" sz="1200" baseline="0" dirty="0" smtClean="0"/>
                        <a:t> release 16.0. PGI® Accelerator)TM) 16.3 </a:t>
                      </a:r>
                      <a:r>
                        <a:rPr lang="en-US" sz="1200" baseline="0" dirty="0" err="1" smtClean="0"/>
                        <a:t>OpenACC</a:t>
                      </a:r>
                      <a:r>
                        <a:rPr lang="en-US" sz="1200" baseline="0" dirty="0" smtClean="0"/>
                        <a:t> and CUDA-x86. Gnu 4.8 </a:t>
                      </a:r>
                      <a:r>
                        <a:rPr lang="en-US" sz="1200" dirty="0" smtClean="0"/>
                        <a:t>for RAJA and </a:t>
                      </a:r>
                      <a:r>
                        <a:rPr lang="en-US" sz="1200" dirty="0" err="1" smtClean="0"/>
                        <a:t>Kokkos</a:t>
                      </a:r>
                      <a:r>
                        <a:rPr lang="en-US" sz="1200" baseline="0" dirty="0" smtClean="0"/>
                        <a:t> </a:t>
                      </a:r>
                      <a:endParaRPr lang="en-US" sz="1200" dirty="0"/>
                    </a:p>
                  </a:txBody>
                  <a:tcPr/>
                </a:tc>
              </a:tr>
              <a:tr h="370840">
                <a:tc>
                  <a:txBody>
                    <a:bodyPr/>
                    <a:lstStyle/>
                    <a:p>
                      <a:pPr algn="l"/>
                      <a:r>
                        <a:rPr lang="en-US" sz="1200" dirty="0" smtClean="0"/>
                        <a:t>KNL</a:t>
                      </a:r>
                      <a:endParaRPr lang="en-US" sz="1200" dirty="0"/>
                    </a:p>
                  </a:txBody>
                  <a:tcPr/>
                </a:tc>
                <a:tc>
                  <a:txBody>
                    <a:bodyPr/>
                    <a:lstStyle/>
                    <a:p>
                      <a:pPr algn="l"/>
                      <a:r>
                        <a:rPr lang="en-US" sz="1200" dirty="0" smtClean="0"/>
                        <a:t>Intel® Xeon® Phi™7210 (knights landing) Intel® compilers</a:t>
                      </a:r>
                      <a:r>
                        <a:rPr lang="en-US" sz="1200" baseline="0" dirty="0" smtClean="0"/>
                        <a:t> release 16.0. PGI® Accelerator)TM) 16.4 </a:t>
                      </a:r>
                      <a:r>
                        <a:rPr lang="en-US" sz="1200" baseline="0" dirty="0" err="1" smtClean="0"/>
                        <a:t>OpenACC</a:t>
                      </a:r>
                      <a:r>
                        <a:rPr lang="en-US" sz="1200" baseline="0" dirty="0" smtClean="0"/>
                        <a:t> with target specified as AVX2.</a:t>
                      </a:r>
                      <a:endParaRPr lang="en-US" sz="1200" dirty="0"/>
                    </a:p>
                  </a:txBody>
                  <a:tcPr/>
                </a:tc>
              </a:tr>
              <a:tr h="370840">
                <a:tc>
                  <a:txBody>
                    <a:bodyPr/>
                    <a:lstStyle/>
                    <a:p>
                      <a:pPr algn="l"/>
                      <a:r>
                        <a:rPr lang="en-US" sz="1200" dirty="0" smtClean="0"/>
                        <a:t>Power</a:t>
                      </a:r>
                      <a:r>
                        <a:rPr lang="en-US" sz="1200" baseline="0" dirty="0" smtClean="0"/>
                        <a:t> 8</a:t>
                      </a:r>
                      <a:endParaRPr lang="en-US" sz="1200" dirty="0"/>
                    </a:p>
                  </a:txBody>
                  <a:tcPr/>
                </a:tc>
                <a:tc>
                  <a:txBody>
                    <a:bodyPr/>
                    <a:lstStyle/>
                    <a:p>
                      <a:pPr algn="l"/>
                      <a:r>
                        <a:rPr lang="en-US" sz="1200" dirty="0" smtClean="0"/>
                        <a:t>IBM® Power 8 processor with the XL 13.1 compiler.</a:t>
                      </a:r>
                      <a:endParaRPr lang="en-US" sz="1200" dirty="0"/>
                    </a:p>
                  </a:txBody>
                  <a:tcPr/>
                </a:tc>
              </a:tr>
            </a:tbl>
          </a:graphicData>
        </a:graphic>
      </p:graphicFrame>
      <p:sp>
        <p:nvSpPr>
          <p:cNvPr id="6" name="Shape 143"/>
          <p:cNvSpPr/>
          <p:nvPr/>
        </p:nvSpPr>
        <p:spPr>
          <a:xfrm>
            <a:off x="493714" y="6454140"/>
            <a:ext cx="8321300" cy="3883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Deakin, T., Price, J., Martineau, M., McIntosh-Smith, S., </a:t>
            </a:r>
            <a:r>
              <a:rPr sz="1368" i="1" kern="0" dirty="0">
                <a:solidFill>
                  <a:srgbClr val="000000"/>
                </a:solidFill>
                <a:latin typeface="Arial"/>
                <a:ea typeface="Arial"/>
                <a:cs typeface="Arial"/>
                <a:sym typeface="Arial"/>
              </a:rPr>
              <a:t>GPU-STREAM v2.0 Benchmarking the achievable memory bandwidth of many-core processors across diverse parallel programming models, ISC’16</a:t>
            </a:r>
          </a:p>
        </p:txBody>
      </p:sp>
    </p:spTree>
    <p:extLst>
      <p:ext uri="{BB962C8B-B14F-4D97-AF65-F5344CB8AC3E}">
        <p14:creationId xmlns:p14="http://schemas.microsoft.com/office/powerpoint/2010/main" val="4286835941"/>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t>Nice - but beware of the caveat.</a:t>
            </a:r>
          </a:p>
        </p:txBody>
      </p:sp>
      <p:sp>
        <p:nvSpPr>
          <p:cNvPr id="149" name="Shape 149"/>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94</a:t>
            </a:fld>
            <a:endParaRPr/>
          </a:p>
        </p:txBody>
      </p:sp>
      <p:pic>
        <p:nvPicPr>
          <p:cNvPr id="150" name="Screen Shot 2016-09-02 at 10.09.11 AM.png"/>
          <p:cNvPicPr>
            <a:picLocks noChangeAspect="1"/>
          </p:cNvPicPr>
          <p:nvPr/>
        </p:nvPicPr>
        <p:blipFill>
          <a:blip r:embed="rId2">
            <a:extLst/>
          </a:blip>
          <a:stretch>
            <a:fillRect/>
          </a:stretch>
        </p:blipFill>
        <p:spPr>
          <a:xfrm>
            <a:off x="400050" y="763339"/>
            <a:ext cx="8089900" cy="5105401"/>
          </a:xfrm>
          <a:prstGeom prst="rect">
            <a:avLst/>
          </a:prstGeom>
          <a:ln w="12700">
            <a:miter lim="400000"/>
          </a:ln>
        </p:spPr>
      </p:pic>
      <p:sp>
        <p:nvSpPr>
          <p:cNvPr id="151" name="Shape 151"/>
          <p:cNvSpPr>
            <a:spLocks noGrp="1"/>
          </p:cNvSpPr>
          <p:nvPr>
            <p:ph type="body" sz="quarter" idx="1"/>
          </p:nvPr>
        </p:nvSpPr>
        <p:spPr>
          <a:xfrm>
            <a:off x="455614" y="5686902"/>
            <a:ext cx="8451905" cy="554745"/>
          </a:xfrm>
          <a:prstGeom prst="rect">
            <a:avLst/>
          </a:prstGeom>
        </p:spPr>
        <p:txBody>
          <a:bodyPr/>
          <a:lstStyle/>
          <a:p>
            <a:pPr marL="0" indent="0">
              <a:buSzTx/>
              <a:buNone/>
            </a:pPr>
            <a:r>
              <a:rPr dirty="0"/>
              <a:t>There is a </a:t>
            </a:r>
            <a:r>
              <a:rPr b="1" u="sng" dirty="0"/>
              <a:t>MAJOR</a:t>
            </a:r>
            <a:r>
              <a:rPr dirty="0"/>
              <a:t> caveat - the directives were not identical.</a:t>
            </a:r>
          </a:p>
        </p:txBody>
      </p:sp>
      <p:sp>
        <p:nvSpPr>
          <p:cNvPr id="152" name="Shape 152"/>
          <p:cNvSpPr/>
          <p:nvPr/>
        </p:nvSpPr>
        <p:spPr>
          <a:xfrm>
            <a:off x="3385574" y="6302544"/>
            <a:ext cx="5521945" cy="3883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Martineau, M., McIntosh-Smith, S. </a:t>
            </a:r>
            <a:r>
              <a:rPr sz="1368" kern="0" dirty="0" err="1">
                <a:solidFill>
                  <a:srgbClr val="000000"/>
                </a:solidFill>
                <a:latin typeface="Arial"/>
                <a:ea typeface="Arial"/>
                <a:cs typeface="Arial"/>
                <a:sym typeface="Arial"/>
              </a:rPr>
              <a:t>Gaudin</a:t>
            </a:r>
            <a:r>
              <a:rPr sz="1368" kern="0" dirty="0">
                <a:solidFill>
                  <a:srgbClr val="000000"/>
                </a:solidFill>
                <a:latin typeface="Arial"/>
                <a:ea typeface="Arial"/>
                <a:cs typeface="Arial"/>
                <a:sym typeface="Arial"/>
              </a:rPr>
              <a:t>, W., </a:t>
            </a:r>
            <a:r>
              <a:rPr sz="1368" i="1" kern="0" dirty="0">
                <a:solidFill>
                  <a:srgbClr val="000000"/>
                </a:solidFill>
                <a:latin typeface="Arial"/>
                <a:ea typeface="Arial"/>
                <a:cs typeface="Arial"/>
                <a:sym typeface="Arial"/>
              </a:rPr>
              <a:t>Pragmatic Performance Portability with </a:t>
            </a:r>
            <a:r>
              <a:rPr sz="1368" i="1" kern="0" dirty="0" err="1">
                <a:solidFill>
                  <a:srgbClr val="000000"/>
                </a:solidFill>
                <a:latin typeface="Arial"/>
                <a:ea typeface="Arial"/>
                <a:cs typeface="Arial"/>
                <a:sym typeface="Arial"/>
              </a:rPr>
              <a:t>OpenMP</a:t>
            </a:r>
            <a:r>
              <a:rPr sz="1368" i="1" kern="0" dirty="0">
                <a:solidFill>
                  <a:srgbClr val="000000"/>
                </a:solidFill>
                <a:latin typeface="Arial"/>
                <a:ea typeface="Arial"/>
                <a:cs typeface="Arial"/>
                <a:sym typeface="Arial"/>
              </a:rPr>
              <a:t> 4.x, 2016, IWOMP’16</a:t>
            </a:r>
          </a:p>
        </p:txBody>
      </p:sp>
      <p:sp>
        <p:nvSpPr>
          <p:cNvPr id="7" name="TextBox 6"/>
          <p:cNvSpPr txBox="1"/>
          <p:nvPr/>
        </p:nvSpPr>
        <p:spPr>
          <a:xfrm>
            <a:off x="-314" y="6604962"/>
            <a:ext cx="4333231" cy="276999"/>
          </a:xfrm>
          <a:prstGeom prst="rect">
            <a:avLst/>
          </a:prstGeom>
          <a:noFill/>
        </p:spPr>
        <p:txBody>
          <a:bodyPr wrap="square" rtlCol="0">
            <a:spAutoFit/>
          </a:bodyPr>
          <a:lstStyle/>
          <a:p>
            <a:r>
              <a:rPr lang="en-US" sz="1200" dirty="0" smtClean="0"/>
              <a:t>Third party names are the property of their owners.</a:t>
            </a:r>
            <a:endParaRPr lang="en-US" sz="1200" dirty="0"/>
          </a:p>
        </p:txBody>
      </p:sp>
    </p:spTree>
    <p:extLst>
      <p:ext uri="{BB962C8B-B14F-4D97-AF65-F5344CB8AC3E}">
        <p14:creationId xmlns:p14="http://schemas.microsoft.com/office/powerpoint/2010/main" val="1097148504"/>
      </p:ext>
    </p:extLst>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prstGeom prst="rect">
            <a:avLst/>
          </a:prstGeom>
        </p:spPr>
        <p:txBody>
          <a:bodyPr/>
          <a:lstStyle/>
          <a:p>
            <a:r>
              <a:t>The worst case scenarios.</a:t>
            </a:r>
          </a:p>
        </p:txBody>
      </p:sp>
      <p:sp>
        <p:nvSpPr>
          <p:cNvPr id="155" name="Shape 1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95</a:t>
            </a:fld>
            <a:endParaRPr/>
          </a:p>
        </p:txBody>
      </p:sp>
      <p:sp>
        <p:nvSpPr>
          <p:cNvPr id="156" name="Shape 156"/>
          <p:cNvSpPr>
            <a:spLocks noGrp="1"/>
          </p:cNvSpPr>
          <p:nvPr>
            <p:ph type="body" sz="quarter" idx="1"/>
          </p:nvPr>
        </p:nvSpPr>
        <p:spPr>
          <a:xfrm>
            <a:off x="506414" y="5991830"/>
            <a:ext cx="8451905" cy="484796"/>
          </a:xfrm>
          <a:prstGeom prst="rect">
            <a:avLst/>
          </a:prstGeom>
        </p:spPr>
        <p:txBody>
          <a:bodyPr/>
          <a:lstStyle>
            <a:lvl1pPr marL="0" indent="0">
              <a:buSzTx/>
              <a:buNone/>
            </a:lvl1pPr>
          </a:lstStyle>
          <a:p>
            <a:r>
              <a:t>Four different ways of writing for the same kernel…</a:t>
            </a:r>
          </a:p>
        </p:txBody>
      </p:sp>
      <p:pic>
        <p:nvPicPr>
          <p:cNvPr id="157" name="Screen Shot 2016-09-02 at 1.40.52 PM.png"/>
          <p:cNvPicPr>
            <a:picLocks noChangeAspect="1"/>
          </p:cNvPicPr>
          <p:nvPr/>
        </p:nvPicPr>
        <p:blipFill>
          <a:blip r:embed="rId2">
            <a:extLst/>
          </a:blip>
          <a:stretch>
            <a:fillRect/>
          </a:stretch>
        </p:blipFill>
        <p:spPr>
          <a:xfrm>
            <a:off x="281317" y="866275"/>
            <a:ext cx="8414970" cy="5048982"/>
          </a:xfrm>
          <a:prstGeom prst="rect">
            <a:avLst/>
          </a:prstGeom>
          <a:ln w="12700">
            <a:miter lim="400000"/>
          </a:ln>
        </p:spPr>
      </p:pic>
    </p:spTree>
    <p:extLst>
      <p:ext uri="{BB962C8B-B14F-4D97-AF65-F5344CB8AC3E}">
        <p14:creationId xmlns:p14="http://schemas.microsoft.com/office/powerpoint/2010/main" val="2531872720"/>
      </p:ext>
    </p:extLst>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The answer:</a:t>
            </a:r>
          </a:p>
        </p:txBody>
      </p:sp>
      <p:sp>
        <p:nvSpPr>
          <p:cNvPr id="160" name="Shape 16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96</a:t>
            </a:fld>
            <a:endParaRPr/>
          </a:p>
        </p:txBody>
      </p:sp>
      <p:sp>
        <p:nvSpPr>
          <p:cNvPr id="161" name="Shape 161"/>
          <p:cNvSpPr>
            <a:spLocks noGrp="1"/>
          </p:cNvSpPr>
          <p:nvPr>
            <p:ph type="body" idx="1"/>
          </p:nvPr>
        </p:nvSpPr>
        <p:spPr>
          <a:xfrm>
            <a:off x="379414" y="1925934"/>
            <a:ext cx="8237539" cy="4512680"/>
          </a:xfrm>
          <a:prstGeom prst="rect">
            <a:avLst/>
          </a:prstGeom>
        </p:spPr>
        <p:txBody>
          <a:bodyPr/>
          <a:lstStyle/>
          <a:p>
            <a:pPr marL="240631" indent="-240631"/>
            <a:r>
              <a:rPr dirty="0"/>
              <a:t>The compilers would accept the combined construct </a:t>
            </a:r>
            <a:r>
              <a:rPr b="1" dirty="0"/>
              <a:t>#pragma omp target teams distribute parallel </a:t>
            </a:r>
            <a:r>
              <a:rPr b="1" dirty="0" smtClean="0"/>
              <a:t>for</a:t>
            </a:r>
            <a:r>
              <a:rPr dirty="0" smtClean="0"/>
              <a:t> </a:t>
            </a:r>
            <a:endParaRPr dirty="0"/>
          </a:p>
          <a:p>
            <a:pPr marL="240631" indent="-240631"/>
            <a:endParaRPr dirty="0"/>
          </a:p>
          <a:p>
            <a:pPr marL="240631" indent="-240631"/>
            <a:endParaRPr dirty="0"/>
          </a:p>
          <a:p>
            <a:pPr marL="240631" indent="-240631"/>
            <a:r>
              <a:rPr dirty="0"/>
              <a:t>This </a:t>
            </a:r>
            <a:r>
              <a:rPr i="1" dirty="0"/>
              <a:t>does not</a:t>
            </a:r>
            <a:r>
              <a:rPr dirty="0"/>
              <a:t> generalize to all algorithms unfortunately, but the majority can be adapted.</a:t>
            </a:r>
          </a:p>
          <a:p>
            <a:pPr marL="240631" indent="-240631"/>
            <a:endParaRPr dirty="0"/>
          </a:p>
          <a:p>
            <a:pPr marL="240631" indent="-240631"/>
            <a:endParaRPr dirty="0"/>
          </a:p>
          <a:p>
            <a:pPr marL="240631" indent="-240631"/>
            <a:r>
              <a:rPr dirty="0"/>
              <a:t>The construct makes a lot of guarantees to the compiler and it is very easy to reason about for good performance.</a:t>
            </a:r>
          </a:p>
        </p:txBody>
      </p:sp>
      <p:sp>
        <p:nvSpPr>
          <p:cNvPr id="162" name="Shape 162"/>
          <p:cNvSpPr/>
          <p:nvPr/>
        </p:nvSpPr>
        <p:spPr>
          <a:xfrm>
            <a:off x="4341814" y="1076930"/>
            <a:ext cx="4579893" cy="48479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defTabSz="694944" hangingPunct="0">
              <a:spcBef>
                <a:spcPts val="400"/>
              </a:spcBef>
              <a:defRPr sz="1824">
                <a:latin typeface="Arial"/>
                <a:ea typeface="Arial"/>
                <a:cs typeface="Arial"/>
                <a:sym typeface="Arial"/>
              </a:defRPr>
            </a:pPr>
            <a:r>
              <a:rPr sz="1824" i="1" kern="0">
                <a:solidFill>
                  <a:srgbClr val="000000"/>
                </a:solidFill>
                <a:latin typeface="Arial"/>
                <a:ea typeface="Arial"/>
                <a:cs typeface="Arial"/>
                <a:sym typeface="Arial"/>
              </a:rPr>
              <a:t>If you can</a:t>
            </a:r>
            <a:r>
              <a:rPr sz="1824" kern="0">
                <a:solidFill>
                  <a:srgbClr val="000000"/>
                </a:solidFill>
                <a:latin typeface="Arial"/>
                <a:ea typeface="Arial"/>
                <a:cs typeface="Arial"/>
                <a:sym typeface="Arial"/>
              </a:rPr>
              <a:t> - just use the combined construct!</a:t>
            </a:r>
          </a:p>
        </p:txBody>
      </p:sp>
      <p:pic>
        <p:nvPicPr>
          <p:cNvPr id="163" name="Screen Shot 2016-09-02 at 1.10.53 PM.png"/>
          <p:cNvPicPr>
            <a:picLocks noChangeAspect="1"/>
          </p:cNvPicPr>
          <p:nvPr/>
        </p:nvPicPr>
        <p:blipFill>
          <a:blip r:embed="rId2">
            <a:extLst/>
          </a:blip>
          <a:stretch>
            <a:fillRect/>
          </a:stretch>
        </p:blipFill>
        <p:spPr>
          <a:xfrm>
            <a:off x="3371850" y="273645"/>
            <a:ext cx="5588000" cy="812801"/>
          </a:xfrm>
          <a:prstGeom prst="rect">
            <a:avLst/>
          </a:prstGeom>
          <a:ln w="12700">
            <a:miter lim="400000"/>
          </a:ln>
        </p:spPr>
      </p:pic>
    </p:spTree>
    <p:extLst>
      <p:ext uri="{BB962C8B-B14F-4D97-AF65-F5344CB8AC3E}">
        <p14:creationId xmlns:p14="http://schemas.microsoft.com/office/powerpoint/2010/main" val="1468366885"/>
      </p:ext>
    </p:extLst>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r>
              <a:t>Caveats</a:t>
            </a:r>
          </a:p>
        </p:txBody>
      </p:sp>
      <p:sp>
        <p:nvSpPr>
          <p:cNvPr id="166" name="Shape 16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97</a:t>
            </a:fld>
            <a:endParaRPr/>
          </a:p>
        </p:txBody>
      </p:sp>
      <p:sp>
        <p:nvSpPr>
          <p:cNvPr id="167" name="Shape 167"/>
          <p:cNvSpPr>
            <a:spLocks noGrp="1"/>
          </p:cNvSpPr>
          <p:nvPr>
            <p:ph type="body" idx="1"/>
          </p:nvPr>
        </p:nvSpPr>
        <p:spPr>
          <a:xfrm>
            <a:off x="379414" y="2014834"/>
            <a:ext cx="8237539" cy="4828493"/>
          </a:xfrm>
          <a:prstGeom prst="rect">
            <a:avLst/>
          </a:prstGeom>
        </p:spPr>
        <p:txBody>
          <a:bodyPr/>
          <a:lstStyle/>
          <a:p>
            <a:pPr marL="240631" indent="-240631"/>
            <a:r>
              <a:rPr i="1"/>
              <a:t>Real applications</a:t>
            </a:r>
            <a:r>
              <a:t> will have algorithms that are structured such that they can’t immediately use the combined construct.</a:t>
            </a:r>
          </a:p>
          <a:p>
            <a:pPr marL="240631" indent="-240631"/>
            <a:endParaRPr/>
          </a:p>
          <a:p>
            <a:pPr marL="240631" indent="-240631"/>
            <a:r>
              <a:t>The handling of </a:t>
            </a:r>
            <a:r>
              <a:rPr b="1"/>
              <a:t>clauses</a:t>
            </a:r>
            <a:r>
              <a:t>, such as </a:t>
            </a:r>
            <a:r>
              <a:rPr b="1"/>
              <a:t>collapse</a:t>
            </a:r>
            <a:r>
              <a:t>, can be tricky from a performance portability perspective.</a:t>
            </a:r>
          </a:p>
          <a:p>
            <a:pPr marL="240631" indent="-240631"/>
            <a:endParaRPr/>
          </a:p>
          <a:p>
            <a:pPr marL="240631" indent="-240631"/>
            <a:r>
              <a:t>Don’t be misguided… performance is possible without using the combined construct, but it likely won’t be consistent across architecture.</a:t>
            </a:r>
          </a:p>
        </p:txBody>
      </p:sp>
      <p:sp>
        <p:nvSpPr>
          <p:cNvPr id="168" name="Shape 168"/>
          <p:cNvSpPr/>
          <p:nvPr/>
        </p:nvSpPr>
        <p:spPr>
          <a:xfrm>
            <a:off x="4341814" y="1076930"/>
            <a:ext cx="4579893" cy="48479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defTabSz="694944" hangingPunct="0">
              <a:spcBef>
                <a:spcPts val="400"/>
              </a:spcBef>
              <a:defRPr sz="1824">
                <a:latin typeface="Arial"/>
                <a:ea typeface="Arial"/>
                <a:cs typeface="Arial"/>
                <a:sym typeface="Arial"/>
              </a:defRPr>
            </a:pPr>
            <a:r>
              <a:rPr sz="1824" i="1" kern="0">
                <a:solidFill>
                  <a:srgbClr val="000000"/>
                </a:solidFill>
                <a:latin typeface="Arial"/>
                <a:ea typeface="Arial"/>
                <a:cs typeface="Arial"/>
                <a:sym typeface="Arial"/>
              </a:rPr>
              <a:t>If you can</a:t>
            </a:r>
            <a:r>
              <a:rPr sz="1824" kern="0">
                <a:solidFill>
                  <a:srgbClr val="000000"/>
                </a:solidFill>
                <a:latin typeface="Arial"/>
                <a:ea typeface="Arial"/>
                <a:cs typeface="Arial"/>
                <a:sym typeface="Arial"/>
              </a:rPr>
              <a:t> - just use the combined construct!</a:t>
            </a:r>
          </a:p>
        </p:txBody>
      </p:sp>
      <p:pic>
        <p:nvPicPr>
          <p:cNvPr id="169" name="Screen Shot 2016-09-02 at 1.10.53 PM.png"/>
          <p:cNvPicPr>
            <a:picLocks noChangeAspect="1"/>
          </p:cNvPicPr>
          <p:nvPr/>
        </p:nvPicPr>
        <p:blipFill>
          <a:blip r:embed="rId2">
            <a:extLst/>
          </a:blip>
          <a:stretch>
            <a:fillRect/>
          </a:stretch>
        </p:blipFill>
        <p:spPr>
          <a:xfrm>
            <a:off x="3371850" y="273645"/>
            <a:ext cx="5588000" cy="812801"/>
          </a:xfrm>
          <a:prstGeom prst="rect">
            <a:avLst/>
          </a:prstGeom>
          <a:ln w="12700">
            <a:miter lim="400000"/>
          </a:ln>
        </p:spPr>
      </p:pic>
    </p:spTree>
    <p:extLst>
      <p:ext uri="{BB962C8B-B14F-4D97-AF65-F5344CB8AC3E}">
        <p14:creationId xmlns:p14="http://schemas.microsoft.com/office/powerpoint/2010/main" val="2219092278"/>
      </p:ext>
    </p:extLst>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xfrm>
            <a:off x="166689" y="192087"/>
            <a:ext cx="8237539" cy="1142164"/>
          </a:xfrm>
          <a:prstGeom prst="rect">
            <a:avLst/>
          </a:prstGeom>
        </p:spPr>
        <p:txBody>
          <a:bodyPr/>
          <a:lstStyle/>
          <a:p>
            <a:r>
              <a:t>Performance</a:t>
            </a:r>
          </a:p>
          <a:p>
            <a:r>
              <a:t>Portability</a:t>
            </a:r>
          </a:p>
        </p:txBody>
      </p:sp>
      <p:sp>
        <p:nvSpPr>
          <p:cNvPr id="172" name="Shape 1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98</a:t>
            </a:fld>
            <a:endParaRPr/>
          </a:p>
        </p:txBody>
      </p:sp>
      <p:sp>
        <p:nvSpPr>
          <p:cNvPr id="173" name="Shape 173"/>
          <p:cNvSpPr>
            <a:spLocks noGrp="1"/>
          </p:cNvSpPr>
          <p:nvPr>
            <p:ph type="body" idx="1"/>
          </p:nvPr>
        </p:nvSpPr>
        <p:spPr>
          <a:xfrm>
            <a:off x="379414" y="1557634"/>
            <a:ext cx="8237539" cy="4828493"/>
          </a:xfrm>
          <a:prstGeom prst="rect">
            <a:avLst/>
          </a:prstGeom>
        </p:spPr>
        <p:txBody>
          <a:bodyPr>
            <a:normAutofit lnSpcReduction="10000"/>
          </a:bodyPr>
          <a:lstStyle/>
          <a:p>
            <a:pPr marL="211755" indent="-211755" defTabSz="804672">
              <a:defRPr sz="2112"/>
            </a:pPr>
            <a:r>
              <a:t>Feature complete implementations will allow you to write performant code, and they will allow you to write portable code. </a:t>
            </a:r>
          </a:p>
          <a:p>
            <a:pPr marL="211755" indent="-211755" defTabSz="804672">
              <a:defRPr sz="2112"/>
            </a:pPr>
            <a:endParaRPr/>
          </a:p>
          <a:p>
            <a:pPr marL="211755" indent="-211755" defTabSz="804672">
              <a:defRPr sz="2112"/>
            </a:pPr>
            <a:r>
              <a:t>To get both will likely require algorithmic changes, and a careful approach to using OpenMP 4.5 in your application.</a:t>
            </a:r>
          </a:p>
          <a:p>
            <a:pPr marL="211755" indent="-211755" defTabSz="804672">
              <a:defRPr sz="2112"/>
            </a:pPr>
            <a:endParaRPr/>
          </a:p>
          <a:p>
            <a:pPr marL="211755" indent="-211755" defTabSz="804672">
              <a:defRPr sz="2112"/>
            </a:pPr>
            <a:r>
              <a:t>Avoid setting </a:t>
            </a:r>
            <a:r>
              <a:rPr b="1"/>
              <a:t>num_teams(nt)</a:t>
            </a:r>
            <a:r>
              <a:t> and </a:t>
            </a:r>
            <a:r>
              <a:rPr b="1"/>
              <a:t>thread_limit(tl)</a:t>
            </a:r>
            <a:r>
              <a:t> if you can, this is definitely </a:t>
            </a:r>
            <a:r>
              <a:rPr u="sng"/>
              <a:t>not</a:t>
            </a:r>
            <a:r>
              <a:t> going to be performance portable.</a:t>
            </a:r>
          </a:p>
          <a:p>
            <a:pPr marL="211755" indent="-211755" defTabSz="804672">
              <a:defRPr sz="2112"/>
            </a:pPr>
            <a:endParaRPr/>
          </a:p>
          <a:p>
            <a:pPr marL="211755" indent="-211755" defTabSz="804672">
              <a:defRPr sz="2112"/>
            </a:pPr>
            <a:r>
              <a:t>Use </a:t>
            </a:r>
            <a:r>
              <a:rPr b="1"/>
              <a:t>collapse(n)</a:t>
            </a:r>
            <a:r>
              <a:t> in all situations where you expect the trip count of the outer loop to be short, but be aware that it can have a negative effect on CPU performance.</a:t>
            </a:r>
          </a:p>
          <a:p>
            <a:pPr marL="211755" indent="-211755" defTabSz="804672">
              <a:defRPr sz="2112"/>
            </a:pPr>
            <a:endParaRPr/>
          </a:p>
          <a:p>
            <a:pPr marL="211755" indent="-211755" defTabSz="804672">
              <a:defRPr sz="2112"/>
            </a:pPr>
            <a:r>
              <a:t>Use the combined construct whenever you can.</a:t>
            </a:r>
          </a:p>
        </p:txBody>
      </p:sp>
      <p:sp>
        <p:nvSpPr>
          <p:cNvPr id="174" name="Shape 174"/>
          <p:cNvSpPr/>
          <p:nvPr/>
        </p:nvSpPr>
        <p:spPr>
          <a:xfrm>
            <a:off x="4341814" y="1076930"/>
            <a:ext cx="4579893" cy="48479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defTabSz="694944" hangingPunct="0">
              <a:spcBef>
                <a:spcPts val="400"/>
              </a:spcBef>
              <a:defRPr sz="1824">
                <a:latin typeface="Arial"/>
                <a:ea typeface="Arial"/>
                <a:cs typeface="Arial"/>
                <a:sym typeface="Arial"/>
              </a:defRPr>
            </a:pPr>
            <a:r>
              <a:rPr sz="1824" i="1" kern="0">
                <a:solidFill>
                  <a:srgbClr val="000000"/>
                </a:solidFill>
                <a:latin typeface="Arial"/>
                <a:ea typeface="Arial"/>
                <a:cs typeface="Arial"/>
                <a:sym typeface="Arial"/>
              </a:rPr>
              <a:t>If you can</a:t>
            </a:r>
            <a:r>
              <a:rPr sz="1824" kern="0">
                <a:solidFill>
                  <a:srgbClr val="000000"/>
                </a:solidFill>
                <a:latin typeface="Arial"/>
                <a:ea typeface="Arial"/>
                <a:cs typeface="Arial"/>
                <a:sym typeface="Arial"/>
              </a:rPr>
              <a:t> - just use the combined construct!</a:t>
            </a:r>
          </a:p>
        </p:txBody>
      </p:sp>
      <p:pic>
        <p:nvPicPr>
          <p:cNvPr id="175" name="Screen Shot 2016-09-02 at 1.10.53 PM.png"/>
          <p:cNvPicPr>
            <a:picLocks noChangeAspect="1"/>
          </p:cNvPicPr>
          <p:nvPr/>
        </p:nvPicPr>
        <p:blipFill>
          <a:blip r:embed="rId2">
            <a:extLst/>
          </a:blip>
          <a:stretch>
            <a:fillRect/>
          </a:stretch>
        </p:blipFill>
        <p:spPr>
          <a:xfrm>
            <a:off x="3371850" y="273645"/>
            <a:ext cx="5588000" cy="812801"/>
          </a:xfrm>
          <a:prstGeom prst="rect">
            <a:avLst/>
          </a:prstGeom>
          <a:ln w="12700">
            <a:miter lim="400000"/>
          </a:ln>
        </p:spPr>
      </p:pic>
    </p:spTree>
    <p:extLst>
      <p:ext uri="{BB962C8B-B14F-4D97-AF65-F5344CB8AC3E}">
        <p14:creationId xmlns:p14="http://schemas.microsoft.com/office/powerpoint/2010/main" val="979047955"/>
      </p:ext>
    </p:extLst>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Please tell our SC tutorial overlords how amazingly GREAT this tutorial is!!!!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1584" y="2121410"/>
            <a:ext cx="5605997" cy="3689464"/>
          </a:xfrm>
        </p:spPr>
      </p:pic>
      <p:sp>
        <p:nvSpPr>
          <p:cNvPr id="4" name="Slide Number Placeholder 3"/>
          <p:cNvSpPr>
            <a:spLocks noGrp="1"/>
          </p:cNvSpPr>
          <p:nvPr>
            <p:ph type="sldNum" sz="quarter" idx="4294967295"/>
          </p:nvPr>
        </p:nvSpPr>
        <p:spPr>
          <a:xfrm>
            <a:off x="8382001" y="6553200"/>
            <a:ext cx="762000" cy="304800"/>
          </a:xfrm>
          <a:prstGeom prst="rect">
            <a:avLst/>
          </a:prstGeo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99</a:t>
            </a:fld>
            <a:endParaRPr lang="en-US" dirty="0">
              <a:solidFill>
                <a:srgbClr val="000000"/>
              </a:solidFill>
              <a:latin typeface="Tahoma" pitchFamily="34" charset="0"/>
              <a:cs typeface="Arial" pitchFamily="34" charset="0"/>
            </a:endParaRPr>
          </a:p>
        </p:txBody>
      </p:sp>
      <p:sp>
        <p:nvSpPr>
          <p:cNvPr id="6" name="TextBox 5"/>
          <p:cNvSpPr txBox="1"/>
          <p:nvPr/>
        </p:nvSpPr>
        <p:spPr>
          <a:xfrm>
            <a:off x="869429" y="6080717"/>
            <a:ext cx="7150308" cy="461665"/>
          </a:xfrm>
          <a:prstGeom prst="rect">
            <a:avLst/>
          </a:prstGeom>
          <a:noFill/>
        </p:spPr>
        <p:txBody>
          <a:bodyPr wrap="square" rtlCol="0">
            <a:spAutoFit/>
          </a:bodyPr>
          <a:lstStyle/>
          <a:p>
            <a:pPr algn="ctr"/>
            <a:r>
              <a:rPr lang="en-US" sz="2400" dirty="0"/>
              <a:t>Evaluation site URL: </a:t>
            </a:r>
            <a:r>
              <a:rPr lang="en-US" sz="2400" dirty="0">
                <a:hlinkClick r:id="rId3"/>
              </a:rPr>
              <a:t>http://bit.ly/sc17-eval</a:t>
            </a:r>
            <a:endParaRPr lang="en-US" sz="2400" dirty="0"/>
          </a:p>
        </p:txBody>
      </p:sp>
      <p:sp>
        <p:nvSpPr>
          <p:cNvPr id="7" name="TextBox 6"/>
          <p:cNvSpPr txBox="1"/>
          <p:nvPr/>
        </p:nvSpPr>
        <p:spPr>
          <a:xfrm>
            <a:off x="166689" y="1482235"/>
            <a:ext cx="8782439" cy="400110"/>
          </a:xfrm>
          <a:prstGeom prst="rect">
            <a:avLst/>
          </a:prstGeom>
          <a:noFill/>
        </p:spPr>
        <p:txBody>
          <a:bodyPr wrap="square" rtlCol="0">
            <a:spAutoFit/>
          </a:bodyPr>
          <a:lstStyle/>
          <a:p>
            <a:pPr algn="ctr"/>
            <a:r>
              <a:rPr lang="en-US" sz="2000" dirty="0" smtClean="0"/>
              <a:t>Online feedback forms available through the following URL or QR code</a:t>
            </a:r>
            <a:endParaRPr lang="en-US" sz="2000" dirty="0"/>
          </a:p>
        </p:txBody>
      </p:sp>
    </p:spTree>
    <p:extLst>
      <p:ext uri="{BB962C8B-B14F-4D97-AF65-F5344CB8AC3E}">
        <p14:creationId xmlns:p14="http://schemas.microsoft.com/office/powerpoint/2010/main" val="17196156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1_IntelWhite">
  <a:themeElements>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1_IntelWhi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lnDef>
  </a:objectDefaults>
  <a:extraClrSchemeLst>
    <a:extraClrScheme>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IntelWhite">
  <a:themeElements>
    <a:clrScheme name="1_IntelWhite">
      <a:dk1>
        <a:srgbClr val="000000"/>
      </a:dk1>
      <a:lt1>
        <a:srgbClr val="FFFFFF"/>
      </a:lt1>
      <a:dk2>
        <a:srgbClr val="A7A7A7"/>
      </a:dk2>
      <a:lt2>
        <a:srgbClr val="535353"/>
      </a:lt2>
      <a:accent1>
        <a:srgbClr val="FF5C00"/>
      </a:accent1>
      <a:accent2>
        <a:srgbClr val="FDB605"/>
      </a:accent2>
      <a:accent3>
        <a:srgbClr val="8F8F8F"/>
      </a:accent3>
      <a:accent4>
        <a:srgbClr val="707070"/>
      </a:accent4>
      <a:accent5>
        <a:srgbClr val="FFB5AA"/>
      </a:accent5>
      <a:accent6>
        <a:srgbClr val="E5A504"/>
      </a:accent6>
      <a:hlink>
        <a:srgbClr val="0000FF"/>
      </a:hlink>
      <a:folHlink>
        <a:srgbClr val="FF00FF"/>
      </a:folHlink>
    </a:clrScheme>
    <a:fontScheme name="1_IntelWhite">
      <a:majorFont>
        <a:latin typeface="Calibri"/>
        <a:ea typeface="Calibri"/>
        <a:cs typeface="Calibri"/>
      </a:majorFont>
      <a:minorFont>
        <a:latin typeface="Helvetica"/>
        <a:ea typeface="Helvetica"/>
        <a:cs typeface="Helvetica"/>
      </a:minorFont>
    </a:fontScheme>
    <a:fmtScheme name="1_Intel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cray_oct14_16 9V2">
  <a:themeElements>
    <a:clrScheme name="cray colors 2015">
      <a:dk1>
        <a:sysClr val="windowText" lastClr="000000"/>
      </a:dk1>
      <a:lt1>
        <a:srgbClr val="FFFFFF"/>
      </a:lt1>
      <a:dk2>
        <a:srgbClr val="2D393F"/>
      </a:dk2>
      <a:lt2>
        <a:srgbClr val="FFFFFF"/>
      </a:lt2>
      <a:accent1>
        <a:srgbClr val="4D9C2D"/>
      </a:accent1>
      <a:accent2>
        <a:srgbClr val="F68E1E"/>
      </a:accent2>
      <a:accent3>
        <a:srgbClr val="E5B02B"/>
      </a:accent3>
      <a:accent4>
        <a:srgbClr val="A03722"/>
      </a:accent4>
      <a:accent5>
        <a:srgbClr val="005189"/>
      </a:accent5>
      <a:accent6>
        <a:srgbClr val="B6B491"/>
      </a:accent6>
      <a:hlink>
        <a:srgbClr val="0070C0"/>
      </a:hlink>
      <a:folHlink>
        <a:srgbClr val="3A577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Cray Jan 2015 Template v2.potx" id="{63F1054F-A0AD-4F35-AB14-BFBCE1B5C863}" vid="{E1F07A59-EA8C-4A8C-96DD-500CAA6FA4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10157</TotalTime>
  <Words>8988</Words>
  <Application>Microsoft Macintosh PowerPoint</Application>
  <PresentationFormat>On-screen Show (4:3)</PresentationFormat>
  <Paragraphs>1596</Paragraphs>
  <Slides>100</Slides>
  <Notes>17</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100</vt:i4>
      </vt:variant>
    </vt:vector>
  </HeadingPairs>
  <TitlesOfParts>
    <vt:vector size="125" baseType="lpstr">
      <vt:lpstr>Arial Unicode MS</vt:lpstr>
      <vt:lpstr>Calibri</vt:lpstr>
      <vt:lpstr>Cambria</vt:lpstr>
      <vt:lpstr>Courier</vt:lpstr>
      <vt:lpstr>Courier New</vt:lpstr>
      <vt:lpstr>Courier New Bold</vt:lpstr>
      <vt:lpstr>Gill Sans Light</vt:lpstr>
      <vt:lpstr>Helvetica</vt:lpstr>
      <vt:lpstr>Intel Clear</vt:lpstr>
      <vt:lpstr>Menlo Regular</vt:lpstr>
      <vt:lpstr>MS PGothic</vt:lpstr>
      <vt:lpstr>ＭＳ Ｐゴシック</vt:lpstr>
      <vt:lpstr>Myriad Set Text</vt:lpstr>
      <vt:lpstr>SimSun</vt:lpstr>
      <vt:lpstr>Symbol</vt:lpstr>
      <vt:lpstr>Tahoma</vt:lpstr>
      <vt:lpstr>Trebuchet MS</vt:lpstr>
      <vt:lpstr>Verdana</vt:lpstr>
      <vt:lpstr>Wingdings</vt:lpstr>
      <vt:lpstr>ヒラギノ角ゴ ProN W3</vt:lpstr>
      <vt:lpstr>宋体</vt:lpstr>
      <vt:lpstr>Arial</vt:lpstr>
      <vt:lpstr>1_IntelWhite</vt:lpstr>
      <vt:lpstr>2_IntelWhite</vt:lpstr>
      <vt:lpstr>1_cray_oct14_16 9V2</vt:lpstr>
      <vt:lpstr>Programming Your GPU with OpenMP*</vt:lpstr>
      <vt:lpstr>PowerPoint Presentation</vt:lpstr>
      <vt:lpstr>Preliminaries: Part 1</vt:lpstr>
      <vt:lpstr>Preliminaries: Part 2</vt:lpstr>
      <vt:lpstr>PowerPoint Presentation</vt:lpstr>
      <vt:lpstr>Plan</vt:lpstr>
      <vt:lpstr>Agenda</vt:lpstr>
      <vt:lpstr>OpenMP* overview:</vt:lpstr>
      <vt:lpstr>OpenMP programming model: </vt:lpstr>
      <vt:lpstr>Numerical integration: the pi program</vt:lpstr>
      <vt:lpstr> Serial PI program</vt:lpstr>
      <vt:lpstr>Example: Pi with a loop and a reduction</vt:lpstr>
      <vt:lpstr>Results*: pi with a loop and a reduction</vt:lpstr>
      <vt:lpstr>The growth of complexity in OpenMP</vt:lpstr>
      <vt:lpstr>The growth of complexity in OpenMP</vt:lpstr>
      <vt:lpstr>Divide and conquer</vt:lpstr>
      <vt:lpstr>Program: OpenMP tasks  </vt:lpstr>
      <vt:lpstr>Adding tasks to OpenMP required major changes to the specification</vt:lpstr>
      <vt:lpstr>Adding tasks to OpenMP required major changes to the specification</vt:lpstr>
      <vt:lpstr>Low Level details of OpenMP</vt:lpstr>
      <vt:lpstr>Why all this complexity around tasks?</vt:lpstr>
      <vt:lpstr>PowerPoint Presentation</vt:lpstr>
      <vt:lpstr>The growth of complexity in OpenMP</vt:lpstr>
      <vt:lpstr>Agenda</vt:lpstr>
      <vt:lpstr>The OpenMP device programming model</vt:lpstr>
      <vt:lpstr>OpenMP with target devices</vt:lpstr>
      <vt:lpstr>The target data environment</vt:lpstr>
      <vt:lpstr>Exercise</vt:lpstr>
      <vt:lpstr>Using Isambard (1/2)</vt:lpstr>
      <vt:lpstr>Using Isambard (2/2)</vt:lpstr>
      <vt:lpstr>OpenMP target directive: the nowait clause</vt:lpstr>
      <vt:lpstr>Commonly used clauses with target</vt:lpstr>
      <vt:lpstr>Agenda</vt:lpstr>
      <vt:lpstr>How do we execute code on a GPU: The SIMT model (Single Instruction Multiple Thread)</vt:lpstr>
      <vt:lpstr>How do we execute code on a GPU: OpenCL and CUDA nomenclature</vt:lpstr>
      <vt:lpstr>CUDA Toolkit</vt:lpstr>
      <vt:lpstr>CUDA Toolkit: NVProf</vt:lpstr>
      <vt:lpstr>CUDA Toolkit: NVProf</vt:lpstr>
      <vt:lpstr>Other CUDA Toolkit tools</vt:lpstr>
      <vt:lpstr>Exercise</vt:lpstr>
      <vt:lpstr>Agenda</vt:lpstr>
      <vt:lpstr>OpenMP device model: Examples</vt:lpstr>
      <vt:lpstr>A Generic Host/Device Platform Model</vt:lpstr>
      <vt:lpstr>Our host/device Platform Model and OpenMP</vt:lpstr>
      <vt:lpstr>Our host/device Platform Model and OpenMP</vt:lpstr>
      <vt:lpstr>Consider the familiar VADD example</vt:lpstr>
      <vt:lpstr>Consider the familiar VADD example</vt:lpstr>
      <vt:lpstr>Commonly used clauses on  teams distribute parallel for simd</vt:lpstr>
      <vt:lpstr>Controlling data movement</vt:lpstr>
      <vt:lpstr>Default Data Mapping: Scalar variables  (i.e. mapping scalars between host and target regions)</vt:lpstr>
      <vt:lpstr>Default Data Sharing</vt:lpstr>
      <vt:lpstr>Default Data Sharing</vt:lpstr>
      <vt:lpstr>Exercise: Jacobi solver </vt:lpstr>
      <vt:lpstr>Jacobi Solver (serial  1/2)</vt:lpstr>
      <vt:lpstr>Jacobi Solver (serial  2/2)</vt:lpstr>
      <vt:lpstr>Jacobi Solver (Par Targ, 1/2)</vt:lpstr>
      <vt:lpstr>Jacobi Solver (Par Targ, 2/2)</vt:lpstr>
      <vt:lpstr>Jacobi Solver (Par Targ, 2/2)</vt:lpstr>
      <vt:lpstr>Agenda</vt:lpstr>
      <vt:lpstr>Data movement dominates!!!</vt:lpstr>
      <vt:lpstr>Target data directive</vt:lpstr>
      <vt:lpstr>Target update directive</vt:lpstr>
      <vt:lpstr>Target update details</vt:lpstr>
      <vt:lpstr>Exercise</vt:lpstr>
      <vt:lpstr>Jacobi Solver (Par Targ Data, 1/2)</vt:lpstr>
      <vt:lpstr>Jacobi Solver (Par Targ Data, 2/2)</vt:lpstr>
      <vt:lpstr>Agenda</vt:lpstr>
      <vt:lpstr>Single Instruction Multiple Data</vt:lpstr>
      <vt:lpstr>Branching</vt:lpstr>
      <vt:lpstr>Branching</vt:lpstr>
      <vt:lpstr>Coalesced Access</vt:lpstr>
      <vt:lpstr>Memory layout is critical to performance</vt:lpstr>
      <vt:lpstr>Coalescence</vt:lpstr>
      <vt:lpstr>PowerPoint Presentation</vt:lpstr>
      <vt:lpstr>PowerPoint Presentation</vt:lpstr>
      <vt:lpstr>PowerPoint Presentation</vt:lpstr>
      <vt:lpstr>PowerPoint Presentation</vt:lpstr>
      <vt:lpstr>PowerPoint Presentation</vt:lpstr>
      <vt:lpstr>Exercise</vt:lpstr>
      <vt:lpstr>Jacobi Solver (Par Targ Data, 1/2)</vt:lpstr>
      <vt:lpstr>Jacobi Solver (Par Targ Data, 2/2)</vt:lpstr>
      <vt:lpstr>Jacobi Solver (Targ Data/branchless/coalesced mem, 1/2)</vt:lpstr>
      <vt:lpstr>PowerPoint Presentation</vt:lpstr>
      <vt:lpstr>Agenda</vt:lpstr>
      <vt:lpstr>Compiler Support</vt:lpstr>
      <vt:lpstr>Performance?</vt:lpstr>
      <vt:lpstr>Performance?</vt:lpstr>
      <vt:lpstr>Performance?</vt:lpstr>
      <vt:lpstr>How do you get good performance?</vt:lpstr>
      <vt:lpstr>Can you do better?</vt:lpstr>
      <vt:lpstr>Good. Performance… and Portability?</vt:lpstr>
      <vt:lpstr>OpenMP in The Matrix.</vt:lpstr>
      <vt:lpstr>System details</vt:lpstr>
      <vt:lpstr>Nice - but beware of the caveat.</vt:lpstr>
      <vt:lpstr>The worst case scenarios.</vt:lpstr>
      <vt:lpstr>The answer:</vt:lpstr>
      <vt:lpstr>Caveats</vt:lpstr>
      <vt:lpstr>Performance Portability</vt:lpstr>
      <vt:lpstr>Please tell our SC tutorial overlords how amazingly GREAT this tutorial is!!!!</vt:lpstr>
      <vt:lpstr>Conclusion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“Hands-on” Introduction to OpenMP*</dc:title>
  <dc:creator>Mattson, Timothy G</dc:creator>
  <cp:lastModifiedBy>Simon McIntosh-Smith</cp:lastModifiedBy>
  <cp:revision>479</cp:revision>
  <dcterms:created xsi:type="dcterms:W3CDTF">2006-08-16T00:00:00Z</dcterms:created>
  <dcterms:modified xsi:type="dcterms:W3CDTF">2017-11-13T04:47:43Z</dcterms:modified>
</cp:coreProperties>
</file>